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3"/>
  </p:notesMasterIdLst>
  <p:sldIdLst>
    <p:sldId id="4061" r:id="rId5"/>
    <p:sldId id="4043" r:id="rId6"/>
    <p:sldId id="4051" r:id="rId7"/>
    <p:sldId id="4045" r:id="rId8"/>
    <p:sldId id="4052" r:id="rId9"/>
    <p:sldId id="4046" r:id="rId10"/>
    <p:sldId id="4047" r:id="rId11"/>
    <p:sldId id="4048" r:id="rId12"/>
    <p:sldId id="4049" r:id="rId13"/>
    <p:sldId id="4053" r:id="rId14"/>
    <p:sldId id="4054" r:id="rId15"/>
    <p:sldId id="4028" r:id="rId16"/>
    <p:sldId id="4006" r:id="rId17"/>
    <p:sldId id="4055" r:id="rId18"/>
    <p:sldId id="3713" r:id="rId19"/>
    <p:sldId id="4056" r:id="rId20"/>
    <p:sldId id="1123" r:id="rId21"/>
    <p:sldId id="4057" r:id="rId22"/>
    <p:sldId id="3729" r:id="rId23"/>
    <p:sldId id="4058" r:id="rId24"/>
    <p:sldId id="3747" r:id="rId25"/>
    <p:sldId id="4059" r:id="rId26"/>
    <p:sldId id="3742" r:id="rId27"/>
    <p:sldId id="4060" r:id="rId28"/>
    <p:sldId id="3748" r:id="rId29"/>
    <p:sldId id="3743" r:id="rId30"/>
    <p:sldId id="3994" r:id="rId31"/>
    <p:sldId id="280" r:id="rId32"/>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24E877-7836-64AD-CDC5-BDC632FBCABC}" v="85" dt="2026-02-25T09:19:17.8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1F7790-482A-444E-A72F-AD6F2509CB12}" type="datetimeFigureOut">
              <a:t>2/25/2026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391B63-2D12-4520-80E5-B94AC4125A09}" type="slidenum">
              <a:t>‹#›</a:t>
            </a:fld>
            <a:endParaRPr lang="en-GB"/>
          </a:p>
        </p:txBody>
      </p:sp>
    </p:spTree>
    <p:extLst>
      <p:ext uri="{BB962C8B-B14F-4D97-AF65-F5344CB8AC3E}">
        <p14:creationId xmlns:p14="http://schemas.microsoft.com/office/powerpoint/2010/main" val="3502517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BF6EFC-B03E-874C-9CD9-41B66C8AE1E7}" type="slidenum">
              <a:rPr lang="en-US" smtClean="0"/>
              <a:t>1</a:t>
            </a:fld>
            <a:endParaRPr lang="en-US"/>
          </a:p>
        </p:txBody>
      </p:sp>
    </p:spTree>
    <p:extLst>
      <p:ext uri="{BB962C8B-B14F-4D97-AF65-F5344CB8AC3E}">
        <p14:creationId xmlns:p14="http://schemas.microsoft.com/office/powerpoint/2010/main" val="1550682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ZA" dirty="0"/>
          </a:p>
        </p:txBody>
      </p:sp>
      <p:sp>
        <p:nvSpPr>
          <p:cNvPr id="4" name="Slide Number Placeholder 3"/>
          <p:cNvSpPr>
            <a:spLocks noGrp="1"/>
          </p:cNvSpPr>
          <p:nvPr>
            <p:ph type="sldNum" sz="quarter" idx="5"/>
          </p:nvPr>
        </p:nvSpPr>
        <p:spPr/>
        <p:txBody>
          <a:bodyPr/>
          <a:lstStyle/>
          <a:p>
            <a:fld id="{473EAD27-DD44-420F-9E69-99EC0F9FCE6E}" type="slidenum">
              <a:rPr lang="en-ZA" smtClean="0"/>
              <a:t>28</a:t>
            </a:fld>
            <a:endParaRPr lang="en-ZA"/>
          </a:p>
        </p:txBody>
      </p:sp>
    </p:spTree>
    <p:extLst>
      <p:ext uri="{BB962C8B-B14F-4D97-AF65-F5344CB8AC3E}">
        <p14:creationId xmlns:p14="http://schemas.microsoft.com/office/powerpoint/2010/main" val="444260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School for Climate Studies</a:t>
            </a:r>
            <a:r>
              <a:rPr lang="en-US" dirty="0"/>
              <a:t> is the first of its kind in South Africa.</a:t>
            </a:r>
            <a:br>
              <a:rPr lang="en-US" dirty="0"/>
            </a:br>
            <a:r>
              <a:rPr lang="en-US" dirty="0"/>
              <a:t>It addresses climate change by integrating science, policy, technology, and development across all 10 SU faculties.</a:t>
            </a:r>
            <a:br>
              <a:rPr lang="en-US" dirty="0"/>
            </a:br>
            <a:r>
              <a:rPr lang="en-US" dirty="0"/>
              <a:t>The School operates as a transdisciplinary hub, partnering with government, civil society, and industry to co-create solutions.</a:t>
            </a:r>
            <a:br>
              <a:rPr lang="en-US" dirty="0"/>
            </a:br>
            <a:r>
              <a:rPr lang="en-US" dirty="0"/>
              <a:t>Our goal is not only to understand climate change but to act decisively through research-led impact.</a:t>
            </a:r>
            <a:endParaRPr lang="en-ZA" dirty="0"/>
          </a:p>
        </p:txBody>
      </p:sp>
      <p:sp>
        <p:nvSpPr>
          <p:cNvPr id="4" name="Slide Number Placeholder 3"/>
          <p:cNvSpPr>
            <a:spLocks noGrp="1"/>
          </p:cNvSpPr>
          <p:nvPr>
            <p:ph type="sldNum" sz="quarter" idx="5"/>
          </p:nvPr>
        </p:nvSpPr>
        <p:spPr/>
        <p:txBody>
          <a:bodyPr/>
          <a:lstStyle/>
          <a:p>
            <a:fld id="{473EAD27-DD44-420F-9E69-99EC0F9FCE6E}" type="slidenum">
              <a:rPr lang="en-ZA" smtClean="0"/>
              <a:t>18</a:t>
            </a:fld>
            <a:endParaRPr lang="en-ZA"/>
          </a:p>
        </p:txBody>
      </p:sp>
    </p:spTree>
    <p:extLst>
      <p:ext uri="{BB962C8B-B14F-4D97-AF65-F5344CB8AC3E}">
        <p14:creationId xmlns:p14="http://schemas.microsoft.com/office/powerpoint/2010/main" val="3069577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34343"/>
                </a:solidFill>
                <a:effectLst/>
                <a:latin typeface="Work Sans" panose="020B0604020202020204" pitchFamily="2" charset="0"/>
              </a:rPr>
              <a:t>Headed by world-renowned bioinformatician Prof Tulio de Oliveira, CERI has been at the forefront of pathogen genomics surveillance to enhance biomedical discovery and to respond effectively to epidemics. The surveillance done at CERI helped South African scientists to quickly spot and warn the rest of world about the Beta and Omicron variants of COVID-19.</a:t>
            </a:r>
          </a:p>
          <a:p>
            <a:endParaRPr lang="en-US" b="0" i="0" dirty="0">
              <a:solidFill>
                <a:srgbClr val="333333"/>
              </a:solidFill>
              <a:effectLst/>
              <a:latin typeface="Raleway" panose="020B0503030101060003" pitchFamily="34" charset="0"/>
            </a:endParaRPr>
          </a:p>
          <a:p>
            <a:r>
              <a:rPr lang="en-US" b="0" i="0" dirty="0">
                <a:solidFill>
                  <a:srgbClr val="333333"/>
                </a:solidFill>
                <a:effectLst/>
                <a:latin typeface="Raleway" panose="020B0503030101060003" pitchFamily="34" charset="0"/>
              </a:rPr>
              <a:t>Envisioned to be the largest genomics facility in Africa, CERI also provides capacity building to other African countries as part of its support </a:t>
            </a:r>
            <a:r>
              <a:rPr lang="en-US" b="0" i="0" dirty="0" err="1">
                <a:solidFill>
                  <a:srgbClr val="333333"/>
                </a:solidFill>
                <a:effectLst/>
                <a:latin typeface="Raleway" panose="020B0503030101060003" pitchFamily="34" charset="0"/>
              </a:rPr>
              <a:t>programme</a:t>
            </a:r>
            <a:r>
              <a:rPr lang="en-US" b="0" i="0" dirty="0">
                <a:solidFill>
                  <a:srgbClr val="333333"/>
                </a:solidFill>
                <a:effectLst/>
                <a:latin typeface="Raleway" panose="020B0503030101060003" pitchFamily="34" charset="0"/>
              </a:rPr>
              <a:t> to the Africa </a:t>
            </a:r>
            <a:r>
              <a:rPr lang="en-US" b="0" i="0" dirty="0" err="1">
                <a:solidFill>
                  <a:srgbClr val="333333"/>
                </a:solidFill>
                <a:effectLst/>
                <a:latin typeface="Raleway" panose="020B0503030101060003" pitchFamily="34" charset="0"/>
              </a:rPr>
              <a:t>Centres</a:t>
            </a:r>
            <a:r>
              <a:rPr lang="en-US" b="0" i="0" dirty="0">
                <a:solidFill>
                  <a:srgbClr val="333333"/>
                </a:solidFill>
                <a:effectLst/>
                <a:latin typeface="Raleway" panose="020B0503030101060003" pitchFamily="34" charset="0"/>
              </a:rPr>
              <a:t> for Disease Control and Prevention (Africa CDC) and the World Health </a:t>
            </a:r>
            <a:r>
              <a:rPr lang="en-US" b="0" i="0" dirty="0" err="1">
                <a:solidFill>
                  <a:srgbClr val="333333"/>
                </a:solidFill>
                <a:effectLst/>
                <a:latin typeface="Raleway" panose="020B0503030101060003" pitchFamily="34" charset="0"/>
              </a:rPr>
              <a:t>Organisation</a:t>
            </a:r>
            <a:r>
              <a:rPr lang="en-US" b="0" i="0" dirty="0">
                <a:solidFill>
                  <a:srgbClr val="333333"/>
                </a:solidFill>
                <a:effectLst/>
                <a:latin typeface="Raleway" panose="020B0503030101060003" pitchFamily="34" charset="0"/>
              </a:rPr>
              <a:t> (WHO). CERI trains fellows from across Africa in genomics, bioinformatics, big data and artificial intelligence analysis. The African STARS </a:t>
            </a:r>
            <a:r>
              <a:rPr lang="en-US" b="0" i="0" dirty="0" err="1">
                <a:solidFill>
                  <a:srgbClr val="333333"/>
                </a:solidFill>
                <a:effectLst/>
                <a:latin typeface="Raleway" panose="020B0503030101060003" pitchFamily="34" charset="0"/>
              </a:rPr>
              <a:t>programme</a:t>
            </a:r>
            <a:r>
              <a:rPr lang="en-US" b="0" i="0" dirty="0">
                <a:solidFill>
                  <a:srgbClr val="333333"/>
                </a:solidFill>
                <a:effectLst/>
                <a:latin typeface="Raleway" panose="020B0503030101060003" pitchFamily="34" charset="0"/>
              </a:rPr>
              <a:t> – funded by the Mastercard Foundation – further expanded CERI’s African footprint.</a:t>
            </a:r>
          </a:p>
          <a:p>
            <a:endParaRPr lang="en-US" b="0" i="0" dirty="0">
              <a:solidFill>
                <a:srgbClr val="333333"/>
              </a:solidFill>
              <a:effectLst/>
              <a:latin typeface="Raleway" panose="020B05030301010600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6590A-3AAD-4E1D-9166-B9A7B2F277D3}"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949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1" dirty="0" err="1"/>
              <a:t>AVReQ</a:t>
            </a:r>
            <a:r>
              <a:rPr lang="en-US" b="1" dirty="0"/>
              <a:t> Centre</a:t>
            </a:r>
            <a:r>
              <a:rPr lang="en-US" dirty="0"/>
              <a:t> explores the legacies of violence—colonialism, apartheid, and systemic injustice—and how societies can move toward reparation and healing.</a:t>
            </a:r>
            <a:br>
              <a:rPr lang="en-US" dirty="0"/>
            </a:br>
            <a:r>
              <a:rPr lang="en-US" dirty="0"/>
              <a:t>It’s interdisciplinary, involving scholars from humanities, theology, law, and the arts.</a:t>
            </a:r>
            <a:br>
              <a:rPr lang="en-US" dirty="0"/>
            </a:br>
            <a:r>
              <a:rPr lang="en-US" dirty="0" err="1"/>
              <a:t>AVReQ</a:t>
            </a:r>
            <a:r>
              <a:rPr lang="en-US" dirty="0"/>
              <a:t> works with survivors and community voices to foster global South-South dialogues on justice, healing, and repair.</a:t>
            </a:r>
            <a:br>
              <a:rPr lang="en-US" dirty="0"/>
            </a:br>
            <a:r>
              <a:rPr lang="en-US" dirty="0"/>
              <a:t>This is research that doesn’t shy away from painful histories—it uses them to envision better futures.</a:t>
            </a:r>
            <a:endParaRPr lang="en-ZA" dirty="0"/>
          </a:p>
        </p:txBody>
      </p:sp>
      <p:sp>
        <p:nvSpPr>
          <p:cNvPr id="4" name="Slide Number Placeholder 3"/>
          <p:cNvSpPr>
            <a:spLocks noGrp="1"/>
          </p:cNvSpPr>
          <p:nvPr>
            <p:ph type="sldNum" sz="quarter" idx="5"/>
          </p:nvPr>
        </p:nvSpPr>
        <p:spPr/>
        <p:txBody>
          <a:bodyPr/>
          <a:lstStyle/>
          <a:p>
            <a:fld id="{473EAD27-DD44-420F-9E69-99EC0F9FCE6E}" type="slidenum">
              <a:rPr lang="en-ZA" smtClean="0"/>
              <a:t>20</a:t>
            </a:fld>
            <a:endParaRPr lang="en-ZA"/>
          </a:p>
        </p:txBody>
      </p:sp>
    </p:spTree>
    <p:extLst>
      <p:ext uri="{BB962C8B-B14F-4D97-AF65-F5344CB8AC3E}">
        <p14:creationId xmlns:p14="http://schemas.microsoft.com/office/powerpoint/2010/main" val="2298059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School for Data Science and Computational Thinking was launched in 2019 as a cross-campus initiative. The school celebrated its 5-year anniversary in 2024.</a:t>
            </a:r>
            <a:br>
              <a:rPr lang="en-US" dirty="0"/>
            </a:br>
            <a:r>
              <a:rPr lang="en-US" dirty="0"/>
              <a:t>It enables data-driven discovery by facilitating interdisciplinary research and training.</a:t>
            </a:r>
            <a:br>
              <a:rPr lang="en-US" dirty="0"/>
            </a:br>
            <a:r>
              <a:rPr lang="en-US" dirty="0"/>
              <a:t>It supports everything from basic science to applied solutions in business, health, and policy.</a:t>
            </a:r>
            <a:br>
              <a:rPr lang="en-US" dirty="0"/>
            </a:br>
            <a:r>
              <a:rPr lang="en-US" dirty="0"/>
              <a:t>This school exemplifies how we prepare our students and researchers for the digital future.</a:t>
            </a:r>
          </a:p>
        </p:txBody>
      </p:sp>
      <p:sp>
        <p:nvSpPr>
          <p:cNvPr id="4" name="Slide Number Placeholder 3"/>
          <p:cNvSpPr>
            <a:spLocks noGrp="1"/>
          </p:cNvSpPr>
          <p:nvPr>
            <p:ph type="sldNum" sz="quarter" idx="5"/>
          </p:nvPr>
        </p:nvSpPr>
        <p:spPr/>
        <p:txBody>
          <a:bodyPr/>
          <a:lstStyle/>
          <a:p>
            <a:fld id="{473EAD27-DD44-420F-9E69-99EC0F9FCE6E}" type="slidenum">
              <a:rPr lang="en-ZA" smtClean="0"/>
              <a:t>22</a:t>
            </a:fld>
            <a:endParaRPr lang="en-ZA"/>
          </a:p>
        </p:txBody>
      </p:sp>
    </p:spTree>
    <p:extLst>
      <p:ext uri="{BB962C8B-B14F-4D97-AF65-F5344CB8AC3E}">
        <p14:creationId xmlns:p14="http://schemas.microsoft.com/office/powerpoint/2010/main" val="3164771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 </a:t>
            </a:r>
            <a:r>
              <a:rPr lang="en-US" b="1" dirty="0"/>
              <a:t>Innovation and </a:t>
            </a:r>
            <a:r>
              <a:rPr lang="en-US" b="1" dirty="0" err="1"/>
              <a:t>Commercialisation</a:t>
            </a:r>
            <a:r>
              <a:rPr lang="en-US" b="1" dirty="0"/>
              <a:t> Division (</a:t>
            </a:r>
            <a:r>
              <a:rPr lang="en-US" b="1" dirty="0" err="1"/>
              <a:t>Innovus</a:t>
            </a:r>
            <a:r>
              <a:rPr lang="en-US" b="1" dirty="0"/>
              <a:t>)</a:t>
            </a:r>
            <a:r>
              <a:rPr lang="en-US" dirty="0"/>
              <a:t> turns research into real-world solutions—generating value through spinouts and licensing.</a:t>
            </a:r>
            <a:br>
              <a:rPr lang="en-US" dirty="0"/>
            </a:br>
            <a:r>
              <a:rPr lang="en-US" b="1" dirty="0" err="1"/>
              <a:t>LaunchLab</a:t>
            </a:r>
            <a:r>
              <a:rPr lang="en-US" dirty="0"/>
              <a:t> serves as our startup incubator and accelerator, helping early-stage innovations thrive.</a:t>
            </a:r>
            <a:br>
              <a:rPr lang="en-US" dirty="0"/>
            </a:br>
            <a:r>
              <a:rPr lang="en-US" dirty="0"/>
              <a:t>These entities form an ecosystem where entrepreneurship meets academia.</a:t>
            </a:r>
            <a:br>
              <a:rPr lang="en-US" dirty="0"/>
            </a:br>
            <a:r>
              <a:rPr lang="en-US" dirty="0"/>
              <a:t>We promote creativity, industry collaboration, and the </a:t>
            </a:r>
            <a:r>
              <a:rPr lang="en-US" dirty="0" err="1"/>
              <a:t>commercialisation</a:t>
            </a:r>
            <a:r>
              <a:rPr lang="en-US" dirty="0"/>
              <a:t> of intellectual property, ensuring our research reaches the people who need it most.</a:t>
            </a:r>
            <a:endParaRPr lang="en-ZA" dirty="0"/>
          </a:p>
        </p:txBody>
      </p:sp>
      <p:sp>
        <p:nvSpPr>
          <p:cNvPr id="4" name="Slide Number Placeholder 3"/>
          <p:cNvSpPr>
            <a:spLocks noGrp="1"/>
          </p:cNvSpPr>
          <p:nvPr>
            <p:ph type="sldNum" sz="quarter" idx="5"/>
          </p:nvPr>
        </p:nvSpPr>
        <p:spPr/>
        <p:txBody>
          <a:bodyPr/>
          <a:lstStyle/>
          <a:p>
            <a:fld id="{473EAD27-DD44-420F-9E69-99EC0F9FCE6E}" type="slidenum">
              <a:rPr lang="en-ZA" smtClean="0"/>
              <a:t>24</a:t>
            </a:fld>
            <a:endParaRPr lang="en-ZA"/>
          </a:p>
        </p:txBody>
      </p:sp>
    </p:spTree>
    <p:extLst>
      <p:ext uri="{BB962C8B-B14F-4D97-AF65-F5344CB8AC3E}">
        <p14:creationId xmlns:p14="http://schemas.microsoft.com/office/powerpoint/2010/main" val="756243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Stellenbosch University (SU) has secured four Africa-Europe Clusters of Research Excellence (</a:t>
            </a:r>
            <a:r>
              <a:rPr lang="en-US" dirty="0" err="1"/>
              <a:t>CoRE</a:t>
            </a:r>
            <a:r>
              <a:rPr lang="en-US" dirty="0"/>
              <a:t>), established by the African Research Universities Alliance (ARUA) and The Guild of European Research-Intensive Universities.</a:t>
            </a:r>
          </a:p>
          <a:p>
            <a:r>
              <a:rPr lang="en-US" dirty="0"/>
              <a:t>Launched in 2023, Africa-Europe </a:t>
            </a:r>
            <a:r>
              <a:rPr lang="en-US" dirty="0" err="1"/>
              <a:t>CoRE</a:t>
            </a:r>
            <a:r>
              <a:rPr lang="en-US" dirty="0"/>
              <a:t> unites top researchers from both continents to foster equitable, high-impact collaboration on societal challenges. Each cluster involves at least three African and two European universities, ensuring long-term, multilateral research excellence and advancing the next generation of scientists.</a:t>
            </a:r>
          </a:p>
          <a:p>
            <a:endParaRPr lang="en-ZA" dirty="0"/>
          </a:p>
        </p:txBody>
      </p:sp>
      <p:sp>
        <p:nvSpPr>
          <p:cNvPr id="4" name="Slide Number Placeholder 3"/>
          <p:cNvSpPr>
            <a:spLocks noGrp="1"/>
          </p:cNvSpPr>
          <p:nvPr>
            <p:ph type="sldNum" sz="quarter" idx="5"/>
          </p:nvPr>
        </p:nvSpPr>
        <p:spPr/>
        <p:txBody>
          <a:bodyPr/>
          <a:lstStyle/>
          <a:p>
            <a:fld id="{473EAD27-DD44-420F-9E69-99EC0F9FCE6E}" type="slidenum">
              <a:rPr lang="en-ZA" smtClean="0"/>
              <a:t>25</a:t>
            </a:fld>
            <a:endParaRPr lang="en-ZA"/>
          </a:p>
        </p:txBody>
      </p:sp>
    </p:spTree>
    <p:extLst>
      <p:ext uri="{BB962C8B-B14F-4D97-AF65-F5344CB8AC3E}">
        <p14:creationId xmlns:p14="http://schemas.microsoft.com/office/powerpoint/2010/main" val="2121082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F6EFC-B03E-874C-9CD9-41B66C8AE1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827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are familiar with the SDGs, but as African Institutions it is also important for us to consider the AU Agenda 2063 goals.  These two groups of goals largely overlap. To highlight our commitment to both sets of goals, we map our research to SDGs and AU Agenda 2063 goals. The SDG/2063 Impact Hub, situated in the SU International, further highlights and expands on research promoting the SDGs and AU Agenda 2063 goals.</a:t>
            </a:r>
            <a:endParaRPr lang="en-ZA" dirty="0"/>
          </a:p>
        </p:txBody>
      </p:sp>
      <p:sp>
        <p:nvSpPr>
          <p:cNvPr id="4" name="Slide Number Placeholder 3"/>
          <p:cNvSpPr>
            <a:spLocks noGrp="1"/>
          </p:cNvSpPr>
          <p:nvPr>
            <p:ph type="sldNum" sz="quarter" idx="5"/>
          </p:nvPr>
        </p:nvSpPr>
        <p:spPr/>
        <p:txBody>
          <a:bodyPr/>
          <a:lstStyle/>
          <a:p>
            <a:fld id="{99BF6EFC-B03E-874C-9CD9-41B66C8AE1E7}" type="slidenum">
              <a:rPr lang="en-US" smtClean="0"/>
              <a:t>27</a:t>
            </a:fld>
            <a:endParaRPr lang="en-US"/>
          </a:p>
        </p:txBody>
      </p:sp>
    </p:spTree>
    <p:extLst>
      <p:ext uri="{BB962C8B-B14F-4D97-AF65-F5344CB8AC3E}">
        <p14:creationId xmlns:p14="http://schemas.microsoft.com/office/powerpoint/2010/main" val="1143922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amp; End Slide Option">
    <p:bg>
      <p:bgPr>
        <a:solidFill>
          <a:schemeClr val="bg1"/>
        </a:solidFill>
        <a:effectLst/>
      </p:bgPr>
    </p:bg>
    <p:spTree>
      <p:nvGrpSpPr>
        <p:cNvPr id="1" name=""/>
        <p:cNvGrpSpPr/>
        <p:nvPr/>
      </p:nvGrpSpPr>
      <p:grpSpPr>
        <a:xfrm>
          <a:off x="0" y="0"/>
          <a:ext cx="0" cy="0"/>
          <a:chOff x="0" y="0"/>
          <a:chExt cx="0" cy="0"/>
        </a:xfrm>
      </p:grpSpPr>
      <p:pic>
        <p:nvPicPr>
          <p:cNvPr id="4" name="Supergraphic">
            <a:extLst>
              <a:ext uri="{FF2B5EF4-FFF2-40B4-BE49-F238E27FC236}">
                <a16:creationId xmlns:a16="http://schemas.microsoft.com/office/drawing/2014/main" id="{5B248510-4BC7-9345-88FC-2E0C971BA7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4959" y="1341439"/>
            <a:ext cx="1196970" cy="1837209"/>
          </a:xfrm>
          <a:prstGeom prst="rect">
            <a:avLst/>
          </a:prstGeom>
        </p:spPr>
      </p:pic>
      <p:cxnSp>
        <p:nvCxnSpPr>
          <p:cNvPr id="5" name="Gold H Line">
            <a:extLst>
              <a:ext uri="{FF2B5EF4-FFF2-40B4-BE49-F238E27FC236}">
                <a16:creationId xmlns:a16="http://schemas.microsoft.com/office/drawing/2014/main" id="{D2E91EF0-985A-D444-B885-44EABE549784}"/>
              </a:ext>
            </a:extLst>
          </p:cNvPr>
          <p:cNvCxnSpPr/>
          <p:nvPr userDrawn="1"/>
        </p:nvCxnSpPr>
        <p:spPr>
          <a:xfrm>
            <a:off x="0" y="1341438"/>
            <a:ext cx="12192000" cy="0"/>
          </a:xfrm>
          <a:prstGeom prst="line">
            <a:avLst/>
          </a:prstGeom>
          <a:ln>
            <a:solidFill>
              <a:schemeClr val="accent2">
                <a:lumMod val="40000"/>
                <a:lumOff val="60000"/>
              </a:schemeClr>
            </a:solidFill>
          </a:ln>
        </p:spPr>
        <p:style>
          <a:lnRef idx="1">
            <a:schemeClr val="accent2"/>
          </a:lnRef>
          <a:fillRef idx="0">
            <a:schemeClr val="accent2"/>
          </a:fillRef>
          <a:effectRef idx="0">
            <a:schemeClr val="accent2"/>
          </a:effectRef>
          <a:fontRef idx="minor">
            <a:schemeClr val="tx1"/>
          </a:fontRef>
        </p:style>
      </p:cxnSp>
      <p:sp>
        <p:nvSpPr>
          <p:cNvPr id="19" name="Title">
            <a:extLst>
              <a:ext uri="{FF2B5EF4-FFF2-40B4-BE49-F238E27FC236}">
                <a16:creationId xmlns:a16="http://schemas.microsoft.com/office/drawing/2014/main" id="{62CE03E8-B1C3-CC40-B8F9-5DD639D93B94}"/>
              </a:ext>
            </a:extLst>
          </p:cNvPr>
          <p:cNvSpPr>
            <a:spLocks noGrp="1"/>
          </p:cNvSpPr>
          <p:nvPr>
            <p:ph type="title" hasCustomPrompt="1"/>
          </p:nvPr>
        </p:nvSpPr>
        <p:spPr>
          <a:xfrm>
            <a:off x="518668" y="286559"/>
            <a:ext cx="8328565" cy="1019176"/>
          </a:xfrm>
          <a:prstGeom prst="rect">
            <a:avLst/>
          </a:prstGeom>
        </p:spPr>
        <p:txBody>
          <a:bodyPr/>
          <a:lstStyle/>
          <a:p>
            <a:r>
              <a:rPr lang="en-GB" dirty="0"/>
              <a:t>CLICK TO EDIT TITLE</a:t>
            </a:r>
            <a:endParaRPr lang="en-US" dirty="0"/>
          </a:p>
        </p:txBody>
      </p:sp>
    </p:spTree>
    <p:extLst>
      <p:ext uri="{BB962C8B-B14F-4D97-AF65-F5344CB8AC3E}">
        <p14:creationId xmlns:p14="http://schemas.microsoft.com/office/powerpoint/2010/main" val="11062611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1" pos="694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heading + Content on Pattern Sand Bg">
    <p:bg>
      <p:bgPr>
        <a:solidFill>
          <a:schemeClr val="accent2">
            <a:lumMod val="20000"/>
            <a:lumOff val="80000"/>
            <a:alpha val="60000"/>
          </a:schemeClr>
        </a:solidFill>
        <a:effectLst/>
      </p:bgPr>
    </p:bg>
    <p:spTree>
      <p:nvGrpSpPr>
        <p:cNvPr id="1" name=""/>
        <p:cNvGrpSpPr/>
        <p:nvPr/>
      </p:nvGrpSpPr>
      <p:grpSpPr>
        <a:xfrm>
          <a:off x="0" y="0"/>
          <a:ext cx="0" cy="0"/>
          <a:chOff x="0" y="0"/>
          <a:chExt cx="0" cy="0"/>
        </a:xfrm>
      </p:grpSpPr>
      <p:pic>
        <p:nvPicPr>
          <p:cNvPr id="11" name="Pattern">
            <a:extLst>
              <a:ext uri="{FF2B5EF4-FFF2-40B4-BE49-F238E27FC236}">
                <a16:creationId xmlns:a16="http://schemas.microsoft.com/office/drawing/2014/main" id="{238EDFC1-EE9A-8048-86A1-2E5C9233E777}"/>
              </a:ext>
            </a:extLst>
          </p:cNvPr>
          <p:cNvPicPr>
            <a:picLocks noChangeAspect="1"/>
          </p:cNvPicPr>
          <p:nvPr userDrawn="1"/>
        </p:nvPicPr>
        <p:blipFill rotWithShape="1">
          <a:blip r:embed="rId2" cstate="screen">
            <a:duotone>
              <a:schemeClr val="accent2">
                <a:shade val="45000"/>
                <a:satMod val="135000"/>
              </a:schemeClr>
              <a:prstClr val="white"/>
            </a:duotone>
            <a:alphaModFix amt="60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r="668"/>
          <a:stretch/>
        </p:blipFill>
        <p:spPr>
          <a:xfrm>
            <a:off x="1379" y="1342422"/>
            <a:ext cx="12190621" cy="5256000"/>
          </a:xfrm>
          <a:prstGeom prst="rect">
            <a:avLst/>
          </a:prstGeom>
        </p:spPr>
      </p:pic>
      <p:grpSp>
        <p:nvGrpSpPr>
          <p:cNvPr id="13" name="Bottom Corner Cover Ups">
            <a:extLst>
              <a:ext uri="{FF2B5EF4-FFF2-40B4-BE49-F238E27FC236}">
                <a16:creationId xmlns:a16="http://schemas.microsoft.com/office/drawing/2014/main" id="{93D46E69-FB5E-344A-A7B7-752C7C6ECCDD}"/>
              </a:ext>
            </a:extLst>
          </p:cNvPr>
          <p:cNvGrpSpPr/>
          <p:nvPr userDrawn="1"/>
        </p:nvGrpSpPr>
        <p:grpSpPr>
          <a:xfrm>
            <a:off x="0" y="5911729"/>
            <a:ext cx="12192027" cy="949000"/>
            <a:chOff x="0" y="5911729"/>
            <a:chExt cx="12192027" cy="949000"/>
          </a:xfrm>
        </p:grpSpPr>
        <p:pic>
          <p:nvPicPr>
            <p:cNvPr id="14" name="SU.Footer.Shape.White.Cover.R">
              <a:extLst>
                <a:ext uri="{FF2B5EF4-FFF2-40B4-BE49-F238E27FC236}">
                  <a16:creationId xmlns:a16="http://schemas.microsoft.com/office/drawing/2014/main" id="{C3DAB37C-2D70-5C41-B708-179C820942FA}"/>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95482" b="18185"/>
            <a:stretch/>
          </p:blipFill>
          <p:spPr>
            <a:xfrm>
              <a:off x="11641165" y="5911729"/>
              <a:ext cx="550862" cy="949000"/>
            </a:xfrm>
            <a:prstGeom prst="rect">
              <a:avLst/>
            </a:prstGeom>
          </p:spPr>
        </p:pic>
        <p:pic>
          <p:nvPicPr>
            <p:cNvPr id="15" name="SU.Footer.Shape.White.Cover.L">
              <a:extLst>
                <a:ext uri="{FF2B5EF4-FFF2-40B4-BE49-F238E27FC236}">
                  <a16:creationId xmlns:a16="http://schemas.microsoft.com/office/drawing/2014/main" id="{73C9FD76-564E-0348-A31C-D0132A5B66BC}"/>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r="95768" b="18185"/>
            <a:stretch/>
          </p:blipFill>
          <p:spPr>
            <a:xfrm>
              <a:off x="0" y="5911729"/>
              <a:ext cx="515938" cy="949000"/>
            </a:xfrm>
            <a:prstGeom prst="rect">
              <a:avLst/>
            </a:prstGeom>
          </p:spPr>
        </p:pic>
      </p:grpSp>
      <p:sp>
        <p:nvSpPr>
          <p:cNvPr id="4" name="Content Placeholder ">
            <a:extLst>
              <a:ext uri="{FF2B5EF4-FFF2-40B4-BE49-F238E27FC236}">
                <a16:creationId xmlns:a16="http://schemas.microsoft.com/office/drawing/2014/main" id="{4A0A04E6-82A6-6342-BC69-1852DDFBABAB}"/>
              </a:ext>
            </a:extLst>
          </p:cNvPr>
          <p:cNvSpPr>
            <a:spLocks noGrp="1"/>
          </p:cNvSpPr>
          <p:nvPr>
            <p:ph idx="1" hasCustomPrompt="1"/>
          </p:nvPr>
        </p:nvSpPr>
        <p:spPr>
          <a:xfrm>
            <a:off x="518668" y="2098626"/>
            <a:ext cx="11122470" cy="4414600"/>
          </a:xfrm>
        </p:spPr>
        <p:txBody>
          <a:bodyPr>
            <a:normAutofit lnSpcReduction="10000"/>
          </a:bodyPr>
          <a:lstStyle/>
          <a:p>
            <a:r>
              <a:rPr lang="en-GB" dirty="0"/>
              <a:t>Content placeholder</a:t>
            </a:r>
          </a:p>
        </p:txBody>
      </p:sp>
      <p:sp>
        <p:nvSpPr>
          <p:cNvPr id="5" name="Sub-heading">
            <a:extLst>
              <a:ext uri="{FF2B5EF4-FFF2-40B4-BE49-F238E27FC236}">
                <a16:creationId xmlns:a16="http://schemas.microsoft.com/office/drawing/2014/main" id="{75341AAE-B2DE-0D44-A2FA-007F38E94867}"/>
              </a:ext>
            </a:extLst>
          </p:cNvPr>
          <p:cNvSpPr>
            <a:spLocks noGrp="1"/>
          </p:cNvSpPr>
          <p:nvPr>
            <p:ph type="body" sz="quarter" idx="10" hasCustomPrompt="1"/>
          </p:nvPr>
        </p:nvSpPr>
        <p:spPr>
          <a:xfrm>
            <a:off x="518668" y="1379764"/>
            <a:ext cx="11122470" cy="644993"/>
          </a:xfrm>
        </p:spPr>
        <p:txBody>
          <a:bodyPr anchor="ctr">
            <a:normAutofit/>
          </a:bodyPr>
          <a:lstStyle>
            <a:lvl1pPr marL="0" marR="0" indent="0" algn="l" defTabSz="914400" rtl="0" eaLnBrk="1" fontAlgn="auto" latinLnBrk="0" hangingPunct="1">
              <a:lnSpc>
                <a:spcPct val="100000"/>
              </a:lnSpc>
              <a:spcBef>
                <a:spcPts val="1000"/>
              </a:spcBef>
              <a:spcAft>
                <a:spcPts val="0"/>
              </a:spcAft>
              <a:buClr>
                <a:schemeClr val="accent2"/>
              </a:buClr>
              <a:buSzTx/>
              <a:buFontTx/>
              <a:buNone/>
              <a:tabLst/>
              <a:defRPr lang="en-GB" sz="2800" b="0" i="0" kern="1200" dirty="0">
                <a:solidFill>
                  <a:schemeClr val="accent2"/>
                </a:solidFill>
                <a:latin typeface="Trebuchet MS" panose="020B0703020202090204" pitchFamily="34" charset="0"/>
                <a:ea typeface="+mn-ea"/>
                <a:cs typeface="+mn-cs"/>
              </a:defRPr>
            </a:lvl1pPr>
          </a:lstStyle>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GB" dirty="0">
                <a:cs typeface="+mn-cs"/>
              </a:rPr>
              <a:t>Sub-heading</a:t>
            </a:r>
          </a:p>
        </p:txBody>
      </p:sp>
      <p:sp>
        <p:nvSpPr>
          <p:cNvPr id="2" name="Title">
            <a:extLst>
              <a:ext uri="{FF2B5EF4-FFF2-40B4-BE49-F238E27FC236}">
                <a16:creationId xmlns:a16="http://schemas.microsoft.com/office/drawing/2014/main" id="{4F38FE0C-DEEE-374F-87A7-4115B8F04250}"/>
              </a:ext>
            </a:extLst>
          </p:cNvPr>
          <p:cNvSpPr>
            <a:spLocks noGrp="1"/>
          </p:cNvSpPr>
          <p:nvPr>
            <p:ph type="title" hasCustomPrompt="1"/>
          </p:nvPr>
        </p:nvSpPr>
        <p:spPr>
          <a:xfrm>
            <a:off x="518668" y="286559"/>
            <a:ext cx="8328565" cy="1019176"/>
          </a:xfrm>
          <a:prstGeom prst="rect">
            <a:avLst/>
          </a:prstGeom>
        </p:spPr>
        <p:txBody>
          <a:bodyPr/>
          <a:lstStyle/>
          <a:p>
            <a:r>
              <a:rPr lang="en-GB" dirty="0"/>
              <a:t>CLICK TO EDIT TITLE</a:t>
            </a:r>
            <a:endParaRPr lang="en-US" dirty="0"/>
          </a:p>
        </p:txBody>
      </p:sp>
    </p:spTree>
    <p:extLst>
      <p:ext uri="{BB962C8B-B14F-4D97-AF65-F5344CB8AC3E}">
        <p14:creationId xmlns:p14="http://schemas.microsoft.com/office/powerpoint/2010/main" val="1144151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heading + Content on White Bg">
    <p:spTree>
      <p:nvGrpSpPr>
        <p:cNvPr id="1" name=""/>
        <p:cNvGrpSpPr/>
        <p:nvPr/>
      </p:nvGrpSpPr>
      <p:grpSpPr>
        <a:xfrm>
          <a:off x="0" y="0"/>
          <a:ext cx="0" cy="0"/>
          <a:chOff x="0" y="0"/>
          <a:chExt cx="0" cy="0"/>
        </a:xfrm>
      </p:grpSpPr>
      <p:cxnSp>
        <p:nvCxnSpPr>
          <p:cNvPr id="6" name="Gold H Line">
            <a:extLst>
              <a:ext uri="{FF2B5EF4-FFF2-40B4-BE49-F238E27FC236}">
                <a16:creationId xmlns:a16="http://schemas.microsoft.com/office/drawing/2014/main" id="{14D6B201-F64D-A747-B121-C05B2A976FDB}"/>
              </a:ext>
            </a:extLst>
          </p:cNvPr>
          <p:cNvCxnSpPr/>
          <p:nvPr userDrawn="1"/>
        </p:nvCxnSpPr>
        <p:spPr>
          <a:xfrm>
            <a:off x="0" y="1341438"/>
            <a:ext cx="12192000" cy="0"/>
          </a:xfrm>
          <a:prstGeom prst="line">
            <a:avLst/>
          </a:prstGeom>
          <a:ln>
            <a:solidFill>
              <a:schemeClr val="accent2">
                <a:lumMod val="40000"/>
                <a:lumOff val="60000"/>
              </a:schemeClr>
            </a:solidFill>
          </a:ln>
        </p:spPr>
        <p:style>
          <a:lnRef idx="1">
            <a:schemeClr val="accent2"/>
          </a:lnRef>
          <a:fillRef idx="0">
            <a:schemeClr val="accent2"/>
          </a:fillRef>
          <a:effectRef idx="0">
            <a:schemeClr val="accent2"/>
          </a:effectRef>
          <a:fontRef idx="minor">
            <a:schemeClr val="tx1"/>
          </a:fontRef>
        </p:style>
      </p:cxnSp>
      <p:sp>
        <p:nvSpPr>
          <p:cNvPr id="10" name="Content Placeholder ">
            <a:extLst>
              <a:ext uri="{FF2B5EF4-FFF2-40B4-BE49-F238E27FC236}">
                <a16:creationId xmlns:a16="http://schemas.microsoft.com/office/drawing/2014/main" id="{1E5D113C-3036-C842-BC1F-5B0180C05F49}"/>
              </a:ext>
            </a:extLst>
          </p:cNvPr>
          <p:cNvSpPr>
            <a:spLocks noGrp="1"/>
          </p:cNvSpPr>
          <p:nvPr>
            <p:ph idx="1" hasCustomPrompt="1"/>
          </p:nvPr>
        </p:nvSpPr>
        <p:spPr>
          <a:xfrm>
            <a:off x="518668" y="2098627"/>
            <a:ext cx="11122470" cy="4414600"/>
          </a:xfrm>
        </p:spPr>
        <p:txBody>
          <a:bodyPr>
            <a:normAutofit lnSpcReduction="10000"/>
          </a:bodyPr>
          <a:lstStyle/>
          <a:p>
            <a:r>
              <a:rPr lang="en-GB" dirty="0"/>
              <a:t>Content placeholder</a:t>
            </a:r>
          </a:p>
        </p:txBody>
      </p:sp>
      <p:sp>
        <p:nvSpPr>
          <p:cNvPr id="12" name="Sub-heading">
            <a:extLst>
              <a:ext uri="{FF2B5EF4-FFF2-40B4-BE49-F238E27FC236}">
                <a16:creationId xmlns:a16="http://schemas.microsoft.com/office/drawing/2014/main" id="{F247DAB5-9184-904C-8ADA-EB59774A98DA}"/>
              </a:ext>
            </a:extLst>
          </p:cNvPr>
          <p:cNvSpPr>
            <a:spLocks noGrp="1"/>
          </p:cNvSpPr>
          <p:nvPr>
            <p:ph type="body" sz="quarter" idx="10" hasCustomPrompt="1"/>
          </p:nvPr>
        </p:nvSpPr>
        <p:spPr>
          <a:xfrm>
            <a:off x="518668" y="1384084"/>
            <a:ext cx="11122470" cy="644993"/>
          </a:xfrm>
        </p:spPr>
        <p:txBody>
          <a:bodyPr anchor="ctr">
            <a:normAutofit/>
          </a:bodyPr>
          <a:lstStyle>
            <a:lvl1pPr marL="0" marR="0" indent="0" algn="l" defTabSz="914400" rtl="0" eaLnBrk="1" fontAlgn="auto" latinLnBrk="0" hangingPunct="1">
              <a:lnSpc>
                <a:spcPct val="100000"/>
              </a:lnSpc>
              <a:spcBef>
                <a:spcPts val="1000"/>
              </a:spcBef>
              <a:spcAft>
                <a:spcPts val="0"/>
              </a:spcAft>
              <a:buClr>
                <a:schemeClr val="accent2"/>
              </a:buClr>
              <a:buSzTx/>
              <a:buFontTx/>
              <a:buNone/>
              <a:tabLst/>
              <a:defRPr lang="en-GB" sz="2800" b="0" i="0" kern="1200" dirty="0">
                <a:solidFill>
                  <a:schemeClr val="accent2"/>
                </a:solidFill>
                <a:latin typeface="Trebuchet MS" panose="020B0703020202090204" pitchFamily="34" charset="0"/>
                <a:ea typeface="+mn-ea"/>
                <a:cs typeface="+mn-cs"/>
              </a:defRPr>
            </a:lvl1pPr>
          </a:lstStyle>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GB" dirty="0">
                <a:cs typeface="+mn-cs"/>
              </a:rPr>
              <a:t>Sub-heading</a:t>
            </a:r>
          </a:p>
        </p:txBody>
      </p:sp>
      <p:sp>
        <p:nvSpPr>
          <p:cNvPr id="2" name="Title">
            <a:extLst>
              <a:ext uri="{FF2B5EF4-FFF2-40B4-BE49-F238E27FC236}">
                <a16:creationId xmlns:a16="http://schemas.microsoft.com/office/drawing/2014/main" id="{4F38FE0C-DEEE-374F-87A7-4115B8F04250}"/>
              </a:ext>
            </a:extLst>
          </p:cNvPr>
          <p:cNvSpPr>
            <a:spLocks noGrp="1"/>
          </p:cNvSpPr>
          <p:nvPr>
            <p:ph type="title" hasCustomPrompt="1"/>
          </p:nvPr>
        </p:nvSpPr>
        <p:spPr>
          <a:xfrm>
            <a:off x="518668" y="286559"/>
            <a:ext cx="8328565" cy="1019176"/>
          </a:xfrm>
          <a:prstGeom prst="rect">
            <a:avLst/>
          </a:prstGeom>
        </p:spPr>
        <p:txBody>
          <a:bodyPr/>
          <a:lstStyle/>
          <a:p>
            <a:r>
              <a:rPr lang="en-GB" dirty="0"/>
              <a:t>CLICK TO EDIT TITLE</a:t>
            </a:r>
            <a:endParaRPr lang="en-US" dirty="0"/>
          </a:p>
        </p:txBody>
      </p:sp>
    </p:spTree>
    <p:extLst>
      <p:ext uri="{BB962C8B-B14F-4D97-AF65-F5344CB8AC3E}">
        <p14:creationId xmlns:p14="http://schemas.microsoft.com/office/powerpoint/2010/main" val="3654265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1EC5F-24F5-4698-9B66-2C685D353BFC}"/>
              </a:ext>
            </a:extLst>
          </p:cNvPr>
          <p:cNvSpPr>
            <a:spLocks noGrp="1"/>
          </p:cNvSpPr>
          <p:nvPr>
            <p:ph type="title"/>
          </p:nvPr>
        </p:nvSpPr>
        <p:spPr>
          <a:xfrm>
            <a:off x="297854" y="314292"/>
            <a:ext cx="10515600" cy="931703"/>
          </a:xfrm>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90652C6D-CC18-481D-8518-3C9649944044}"/>
              </a:ext>
            </a:extLst>
          </p:cNvPr>
          <p:cNvSpPr>
            <a:spLocks noGrp="1"/>
          </p:cNvSpPr>
          <p:nvPr>
            <p:ph type="dt" sz="half" idx="10"/>
          </p:nvPr>
        </p:nvSpPr>
        <p:spPr/>
        <p:txBody>
          <a:bodyPr/>
          <a:lstStyle/>
          <a:p>
            <a:fld id="{2475783F-8826-4157-AC6F-C5687EDC02F0}" type="datetimeFigureOut">
              <a:rPr lang="en-ZA" smtClean="0"/>
              <a:t>2026/02/25</a:t>
            </a:fld>
            <a:endParaRPr lang="en-ZA"/>
          </a:p>
        </p:txBody>
      </p:sp>
      <p:sp>
        <p:nvSpPr>
          <p:cNvPr id="4" name="Footer Placeholder 3">
            <a:extLst>
              <a:ext uri="{FF2B5EF4-FFF2-40B4-BE49-F238E27FC236}">
                <a16:creationId xmlns:a16="http://schemas.microsoft.com/office/drawing/2014/main" id="{96815953-92FC-4A29-867D-821BCBFB1738}"/>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AEC0D58-62FB-4A6B-8DF3-C0A248A86B5B}"/>
              </a:ext>
            </a:extLst>
          </p:cNvPr>
          <p:cNvSpPr>
            <a:spLocks noGrp="1"/>
          </p:cNvSpPr>
          <p:nvPr>
            <p:ph type="sldNum" sz="quarter" idx="12"/>
          </p:nvPr>
        </p:nvSpPr>
        <p:spPr/>
        <p:txBody>
          <a:bodyPr/>
          <a:lstStyle/>
          <a:p>
            <a:fld id="{1A7D0600-9908-42C9-B44A-6D4D53D6EEF3}" type="slidenum">
              <a:rPr lang="en-ZA" smtClean="0"/>
              <a:t>‹#›</a:t>
            </a:fld>
            <a:endParaRPr lang="en-ZA"/>
          </a:p>
        </p:txBody>
      </p:sp>
      <p:sp>
        <p:nvSpPr>
          <p:cNvPr id="6" name="Maroon rectangle with cutout">
            <a:extLst>
              <a:ext uri="{FF2B5EF4-FFF2-40B4-BE49-F238E27FC236}">
                <a16:creationId xmlns:a16="http://schemas.microsoft.com/office/drawing/2014/main" id="{5C0398AA-7762-4716-B844-D52082BE6644}"/>
              </a:ext>
            </a:extLst>
          </p:cNvPr>
          <p:cNvSpPr/>
          <p:nvPr userDrawn="1"/>
        </p:nvSpPr>
        <p:spPr>
          <a:xfrm>
            <a:off x="1" y="263460"/>
            <a:ext cx="11287593" cy="1033369"/>
          </a:xfrm>
          <a:custGeom>
            <a:avLst/>
            <a:gdLst>
              <a:gd name="connsiteX0" fmla="*/ 0 w 11320508"/>
              <a:gd name="connsiteY0" fmla="*/ 0 h 1033369"/>
              <a:gd name="connsiteX1" fmla="*/ 10779171 w 11320508"/>
              <a:gd name="connsiteY1" fmla="*/ 0 h 1033369"/>
              <a:gd name="connsiteX2" fmla="*/ 10767888 w 11320508"/>
              <a:gd name="connsiteY2" fmla="*/ 40608 h 1033369"/>
              <a:gd name="connsiteX3" fmla="*/ 11170201 w 11320508"/>
              <a:gd name="connsiteY3" fmla="*/ 891505 h 1033369"/>
              <a:gd name="connsiteX4" fmla="*/ 11320508 w 11320508"/>
              <a:gd name="connsiteY4" fmla="*/ 1033369 h 1033369"/>
              <a:gd name="connsiteX5" fmla="*/ 0 w 11320508"/>
              <a:gd name="connsiteY5" fmla="*/ 1033369 h 103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20508" h="1033369">
                <a:moveTo>
                  <a:pt x="0" y="0"/>
                </a:moveTo>
                <a:lnTo>
                  <a:pt x="10779171" y="0"/>
                </a:lnTo>
                <a:lnTo>
                  <a:pt x="10767888" y="40608"/>
                </a:lnTo>
                <a:cubicBezTo>
                  <a:pt x="10733880" y="184834"/>
                  <a:pt x="10719755" y="484312"/>
                  <a:pt x="11170201" y="891505"/>
                </a:cubicBezTo>
                <a:lnTo>
                  <a:pt x="11320508" y="1033369"/>
                </a:lnTo>
                <a:lnTo>
                  <a:pt x="0" y="103336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pic>
        <p:nvPicPr>
          <p:cNvPr id="7" name="Supergraphic">
            <a:extLst>
              <a:ext uri="{FF2B5EF4-FFF2-40B4-BE49-F238E27FC236}">
                <a16:creationId xmlns:a16="http://schemas.microsoft.com/office/drawing/2014/main" id="{01D2FA9C-24BB-42B2-B09A-05CD049B0ED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813454" y="255946"/>
            <a:ext cx="1118790" cy="1725073"/>
          </a:xfrm>
          <a:prstGeom prst="rect">
            <a:avLst/>
          </a:prstGeom>
        </p:spPr>
      </p:pic>
    </p:spTree>
    <p:extLst>
      <p:ext uri="{BB962C8B-B14F-4D97-AF65-F5344CB8AC3E}">
        <p14:creationId xmlns:p14="http://schemas.microsoft.com/office/powerpoint/2010/main" val="2980510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ub-heading + Content on Sand Bg">
    <p:bg>
      <p:bgPr>
        <a:solidFill>
          <a:schemeClr val="accent2">
            <a:lumMod val="20000"/>
            <a:lumOff val="80000"/>
            <a:alpha val="60000"/>
          </a:schemeClr>
        </a:solidFill>
        <a:effectLst/>
      </p:bgPr>
    </p:bg>
    <p:spTree>
      <p:nvGrpSpPr>
        <p:cNvPr id="1" name=""/>
        <p:cNvGrpSpPr/>
        <p:nvPr/>
      </p:nvGrpSpPr>
      <p:grpSpPr>
        <a:xfrm>
          <a:off x="0" y="0"/>
          <a:ext cx="0" cy="0"/>
          <a:chOff x="0" y="0"/>
          <a:chExt cx="0" cy="0"/>
        </a:xfrm>
      </p:grpSpPr>
      <p:sp>
        <p:nvSpPr>
          <p:cNvPr id="4" name="Content Placeholder ">
            <a:extLst>
              <a:ext uri="{FF2B5EF4-FFF2-40B4-BE49-F238E27FC236}">
                <a16:creationId xmlns:a16="http://schemas.microsoft.com/office/drawing/2014/main" id="{4A0A04E6-82A6-6342-BC69-1852DDFBABAB}"/>
              </a:ext>
            </a:extLst>
          </p:cNvPr>
          <p:cNvSpPr>
            <a:spLocks noGrp="1"/>
          </p:cNvSpPr>
          <p:nvPr>
            <p:ph idx="1" hasCustomPrompt="1"/>
          </p:nvPr>
        </p:nvSpPr>
        <p:spPr>
          <a:xfrm>
            <a:off x="518668" y="2098626"/>
            <a:ext cx="11122470" cy="4369629"/>
          </a:xfrm>
        </p:spPr>
        <p:txBody>
          <a:bodyPr>
            <a:normAutofit lnSpcReduction="10000"/>
          </a:bodyPr>
          <a:lstStyle/>
          <a:p>
            <a:r>
              <a:rPr lang="en-GB" dirty="0"/>
              <a:t>Content placeholder</a:t>
            </a:r>
          </a:p>
        </p:txBody>
      </p:sp>
      <p:sp>
        <p:nvSpPr>
          <p:cNvPr id="5" name="Sub-heading">
            <a:extLst>
              <a:ext uri="{FF2B5EF4-FFF2-40B4-BE49-F238E27FC236}">
                <a16:creationId xmlns:a16="http://schemas.microsoft.com/office/drawing/2014/main" id="{75341AAE-B2DE-0D44-A2FA-007F38E94867}"/>
              </a:ext>
            </a:extLst>
          </p:cNvPr>
          <p:cNvSpPr>
            <a:spLocks noGrp="1"/>
          </p:cNvSpPr>
          <p:nvPr>
            <p:ph type="body" sz="quarter" idx="10" hasCustomPrompt="1"/>
          </p:nvPr>
        </p:nvSpPr>
        <p:spPr>
          <a:xfrm>
            <a:off x="518668" y="1379764"/>
            <a:ext cx="11122470" cy="644993"/>
          </a:xfrm>
        </p:spPr>
        <p:txBody>
          <a:bodyPr anchor="ctr">
            <a:normAutofit/>
          </a:bodyPr>
          <a:lstStyle>
            <a:lvl1pPr marL="0" marR="0" indent="0" algn="l" defTabSz="914400" rtl="0" eaLnBrk="1" fontAlgn="auto" latinLnBrk="0" hangingPunct="1">
              <a:lnSpc>
                <a:spcPct val="100000"/>
              </a:lnSpc>
              <a:spcBef>
                <a:spcPts val="1000"/>
              </a:spcBef>
              <a:spcAft>
                <a:spcPts val="0"/>
              </a:spcAft>
              <a:buClr>
                <a:schemeClr val="accent2"/>
              </a:buClr>
              <a:buSzTx/>
              <a:buFontTx/>
              <a:buNone/>
              <a:tabLst/>
              <a:defRPr lang="en-GB" sz="2800" b="0" i="0" kern="1200" dirty="0">
                <a:solidFill>
                  <a:schemeClr val="accent2"/>
                </a:solidFill>
                <a:latin typeface="Raleway Medium" panose="020B0503030101060003" pitchFamily="34" charset="77"/>
                <a:ea typeface="+mn-ea"/>
                <a:cs typeface="+mn-cs"/>
              </a:defRPr>
            </a:lvl1pPr>
          </a:lstStyle>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GB" dirty="0">
                <a:cs typeface="+mn-cs"/>
              </a:rPr>
              <a:t>Sub-heading</a:t>
            </a:r>
          </a:p>
        </p:txBody>
      </p:sp>
      <p:sp>
        <p:nvSpPr>
          <p:cNvPr id="2" name="Title">
            <a:extLst>
              <a:ext uri="{FF2B5EF4-FFF2-40B4-BE49-F238E27FC236}">
                <a16:creationId xmlns:a16="http://schemas.microsoft.com/office/drawing/2014/main" id="{4F38FE0C-DEEE-374F-87A7-4115B8F04250}"/>
              </a:ext>
            </a:extLst>
          </p:cNvPr>
          <p:cNvSpPr>
            <a:spLocks noGrp="1"/>
          </p:cNvSpPr>
          <p:nvPr>
            <p:ph type="title" hasCustomPrompt="1"/>
          </p:nvPr>
        </p:nvSpPr>
        <p:spPr>
          <a:xfrm>
            <a:off x="518668" y="294054"/>
            <a:ext cx="8328565" cy="1019176"/>
          </a:xfrm>
          <a:prstGeom prst="rect">
            <a:avLst/>
          </a:prstGeom>
        </p:spPr>
        <p:txBody>
          <a:bodyPr/>
          <a:lstStyle/>
          <a:p>
            <a:r>
              <a:rPr lang="en-GB" dirty="0"/>
              <a:t>CLICK TO EDIT TITLE</a:t>
            </a:r>
            <a:endParaRPr lang="en-US" dirty="0"/>
          </a:p>
        </p:txBody>
      </p:sp>
    </p:spTree>
    <p:extLst>
      <p:ext uri="{BB962C8B-B14F-4D97-AF65-F5344CB8AC3E}">
        <p14:creationId xmlns:p14="http://schemas.microsoft.com/office/powerpoint/2010/main" val="2559350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25/02/2026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25/02/2026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25/02/2026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25/02/2026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25/02/2026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25/02/2026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25/02/2026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au.int/sites/default/files/newsevents/workingdocuments/33178-wd-stisa-english_-_final.pdf?utm_source=chatgpt.com"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climate.sun.ac.za/"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ceri.org.za/"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avreq.sun.ac.za/"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hyperlink" Target="https://www0.sun.ac.za/scistip"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www.su.ac.za/en/faculties/data-science" TargetMode="Externa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hyperlink" Target="https://nithecs.ac.za/research" TargetMode="Externa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innovus.co.za/" TargetMode="External"/><Relationship Id="rId5" Type="http://schemas.openxmlformats.org/officeDocument/2006/relationships/image" Target="../media/image29.sv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arua.org/africa-europe-core" TargetMode="External"/><Relationship Id="rId5" Type="http://schemas.openxmlformats.org/officeDocument/2006/relationships/image" Target="../media/image29.sv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jpeg"/><Relationship Id="rId7" Type="http://schemas.openxmlformats.org/officeDocument/2006/relationships/image" Target="../media/image38.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hyperlink" Target="https://www0.sun.ac.za/researchforimpact" TargetMode="External"/><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hyperlink" Target="https://www.thebritishacademy.ac.uk/documents/5818/BA_SS_report_-_ES3_-_Guidance_document_analysis_v2.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arua.org.za/" TargetMode="External"/><Relationship Id="rId7" Type="http://schemas.openxmlformats.org/officeDocument/2006/relationships/hyperlink" Target="https://parc.bristol.ac.uk/africa-charter/signatories/" TargetMode="External"/><Relationship Id="rId2" Type="http://schemas.openxmlformats.org/officeDocument/2006/relationships/hyperlink" Target="https://aau.org/" TargetMode="External"/><Relationship Id="rId1" Type="http://schemas.openxmlformats.org/officeDocument/2006/relationships/slideLayout" Target="../slideLayouts/slideLayout12.xml"/><Relationship Id="rId6" Type="http://schemas.openxmlformats.org/officeDocument/2006/relationships/hyperlink" Target="https://www.inhea.org/" TargetMode="External"/><Relationship Id="rId5" Type="http://schemas.openxmlformats.org/officeDocument/2006/relationships/hyperlink" Target="https://codesria.org/" TargetMode="External"/><Relationship Id="rId4" Type="http://schemas.openxmlformats.org/officeDocument/2006/relationships/hyperlink" Target="https://aasciences.africa/"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www.ids.ac.uk/publications/envisioning-an-equitable-future-for-research-across-the-north-south-divide" TargetMode="External"/><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thebritishacademy.ac.uk/documents/5818/BA_SS_report_-_ES3_-_Guidance_document_analysis_v2.pdf"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Photo by ...">
            <a:extLst>
              <a:ext uri="{FF2B5EF4-FFF2-40B4-BE49-F238E27FC236}">
                <a16:creationId xmlns:a16="http://schemas.microsoft.com/office/drawing/2014/main" id="{1982AB7D-2BAE-EF40-81E9-5AD098526BD0}"/>
              </a:ext>
            </a:extLst>
          </p:cNvPr>
          <p:cNvSpPr txBox="1"/>
          <p:nvPr/>
        </p:nvSpPr>
        <p:spPr>
          <a:xfrm>
            <a:off x="10214658" y="6364406"/>
            <a:ext cx="1285239" cy="230832"/>
          </a:xfrm>
          <a:prstGeom prst="rect">
            <a:avLst/>
          </a:prstGeom>
          <a:noFill/>
        </p:spPr>
        <p:txBody>
          <a:bodyPr wrap="square" rtlCol="0">
            <a:spAutoFit/>
          </a:bodyPr>
          <a:lstStyle/>
          <a:p>
            <a:pPr algn="r"/>
            <a:r>
              <a:rPr lang="en-GB" sz="900" dirty="0">
                <a:solidFill>
                  <a:schemeClr val="bg1"/>
                </a:solidFill>
                <a:latin typeface="Trebuchet MS" panose="020B0703020202090204" pitchFamily="34" charset="0"/>
              </a:rPr>
              <a:t>Photo by Stefan Els</a:t>
            </a:r>
          </a:p>
        </p:txBody>
      </p:sp>
      <p:sp>
        <p:nvSpPr>
          <p:cNvPr id="2" name="Title 3">
            <a:extLst>
              <a:ext uri="{FF2B5EF4-FFF2-40B4-BE49-F238E27FC236}">
                <a16:creationId xmlns:a16="http://schemas.microsoft.com/office/drawing/2014/main" id="{0CB6582E-620A-D4B0-6021-292C64FA4488}"/>
              </a:ext>
            </a:extLst>
          </p:cNvPr>
          <p:cNvSpPr>
            <a:spLocks noGrp="1"/>
          </p:cNvSpPr>
          <p:nvPr>
            <p:ph type="title"/>
          </p:nvPr>
        </p:nvSpPr>
        <p:spPr>
          <a:xfrm>
            <a:off x="152400" y="194207"/>
            <a:ext cx="9229999" cy="1272723"/>
          </a:xfrm>
          <a:solidFill>
            <a:srgbClr val="ED7D31"/>
          </a:solidFill>
        </p:spPr>
        <p:txBody>
          <a:bodyPr>
            <a:normAutofit/>
          </a:bodyPr>
          <a:lstStyle/>
          <a:p>
            <a:r>
              <a:rPr lang="en-US" sz="2000" i="1" dirty="0">
                <a:solidFill>
                  <a:schemeClr val="bg1"/>
                </a:solidFill>
              </a:rPr>
              <a:t>Experiences with UK-SA Research Collaborations</a:t>
            </a:r>
            <a:br>
              <a:rPr lang="en-US" sz="2000" i="1" dirty="0">
                <a:solidFill>
                  <a:schemeClr val="bg1"/>
                </a:solidFill>
              </a:rPr>
            </a:br>
            <a:r>
              <a:rPr lang="en-US" sz="1800" dirty="0">
                <a:solidFill>
                  <a:schemeClr val="bg1"/>
                </a:solidFill>
                <a:latin typeface="Calibri"/>
                <a:ea typeface="Calibri"/>
                <a:cs typeface="Calibri"/>
              </a:rPr>
              <a:t>Prof S Moyo (DVC Research, Innovation &amp; Internationalisation  </a:t>
            </a:r>
            <a:br>
              <a:rPr lang="en-US" sz="1800" dirty="0">
                <a:solidFill>
                  <a:schemeClr val="bg1"/>
                </a:solidFill>
                <a:latin typeface="Calibri" panose="020F0502020204030204" pitchFamily="34" charset="0"/>
              </a:rPr>
            </a:br>
            <a:r>
              <a:rPr lang="en-US" sz="1800" dirty="0">
                <a:solidFill>
                  <a:schemeClr val="bg1"/>
                </a:solidFill>
                <a:latin typeface="Calibri"/>
                <a:ea typeface="Calibri"/>
                <a:cs typeface="Calibri"/>
              </a:rPr>
              <a:t>Presented at  Equitable Partnership Conference 2026 organized by the British Academy</a:t>
            </a:r>
            <a:br>
              <a:rPr lang="en-US" sz="1800" dirty="0">
                <a:solidFill>
                  <a:schemeClr val="bg1"/>
                </a:solidFill>
                <a:latin typeface="Calibri" panose="020F0502020204030204" pitchFamily="34" charset="0"/>
              </a:rPr>
            </a:br>
            <a:r>
              <a:rPr lang="en-US" sz="1800" dirty="0">
                <a:solidFill>
                  <a:schemeClr val="bg1"/>
                </a:solidFill>
                <a:latin typeface="Calibri"/>
                <a:ea typeface="Calibri"/>
                <a:cs typeface="Calibri"/>
              </a:rPr>
              <a:t>3-5  February 2026</a:t>
            </a:r>
            <a:endParaRPr lang="en-ZA" dirty="0">
              <a:solidFill>
                <a:schemeClr val="bg1"/>
              </a:solidFill>
              <a:latin typeface="Aptos Display" panose="020F0302020204030204"/>
              <a:ea typeface="Calibri"/>
              <a:cs typeface="Calibri"/>
            </a:endParaRPr>
          </a:p>
        </p:txBody>
      </p:sp>
    </p:spTree>
    <p:extLst>
      <p:ext uri="{BB962C8B-B14F-4D97-AF65-F5344CB8AC3E}">
        <p14:creationId xmlns:p14="http://schemas.microsoft.com/office/powerpoint/2010/main" val="13764634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E013BF-16A8-8BE0-55BB-D62FA3FE7AC0}"/>
              </a:ext>
            </a:extLst>
          </p:cNvPr>
          <p:cNvSpPr txBox="1"/>
          <p:nvPr/>
        </p:nvSpPr>
        <p:spPr>
          <a:xfrm>
            <a:off x="216977" y="278969"/>
            <a:ext cx="8206352" cy="6032421"/>
          </a:xfrm>
          <a:prstGeom prst="rect">
            <a:avLst/>
          </a:prstGeom>
          <a:noFill/>
        </p:spPr>
        <p:txBody>
          <a:bodyPr wrap="square" rtlCol="0">
            <a:spAutoFit/>
          </a:bodyPr>
          <a:lstStyle/>
          <a:p>
            <a:r>
              <a:rPr lang="en-ZA" sz="1600" dirty="0">
                <a:latin typeface="Trebuchet MS" panose="020B0603020202020204" pitchFamily="34" charset="0"/>
              </a:rPr>
              <a:t>(</a:t>
            </a:r>
            <a:r>
              <a:rPr lang="en-ZA" sz="1600" b="1" dirty="0">
                <a:latin typeface="Trebuchet MS" panose="020B0603020202020204" pitchFamily="34" charset="0"/>
              </a:rPr>
              <a:t>6 thematic areas  which emerge and include)</a:t>
            </a:r>
            <a:r>
              <a:rPr lang="en-ZA" sz="1600" dirty="0">
                <a:latin typeface="Trebuchet MS" panose="020B0603020202020204" pitchFamily="34" charset="0"/>
              </a:rPr>
              <a:t>: </a:t>
            </a:r>
          </a:p>
          <a:p>
            <a:endParaRPr lang="en-ZA" sz="1600" dirty="0">
              <a:latin typeface="Trebuchet MS" panose="020B0603020202020204" pitchFamily="34" charset="0"/>
            </a:endParaRPr>
          </a:p>
          <a:p>
            <a:pPr lvl="1"/>
            <a:r>
              <a:rPr lang="en-ZA" sz="1600" b="1" dirty="0">
                <a:latin typeface="Trebuchet MS" panose="020B0603020202020204" pitchFamily="34" charset="0"/>
              </a:rPr>
              <a:t>LMIC leadership and ownership</a:t>
            </a:r>
            <a:r>
              <a:rPr lang="en-ZA" sz="1600" dirty="0">
                <a:latin typeface="Trebuchet MS" panose="020B0603020202020204" pitchFamily="34" charset="0"/>
              </a:rPr>
              <a:t>  - Funding LMIC researchers directly; Engaging with Southern-led agendas for research priority setting; Addressing power imbalances in research planning</a:t>
            </a:r>
          </a:p>
          <a:p>
            <a:pPr lvl="1"/>
            <a:endParaRPr lang="en-ZA" sz="1600" dirty="0">
              <a:latin typeface="Trebuchet MS" panose="020B0603020202020204" pitchFamily="34" charset="0"/>
            </a:endParaRPr>
          </a:p>
          <a:p>
            <a:pPr lvl="1"/>
            <a:r>
              <a:rPr lang="en-ZA" sz="1600" b="1" dirty="0">
                <a:latin typeface="Trebuchet MS" panose="020B0603020202020204" pitchFamily="34" charset="0"/>
              </a:rPr>
              <a:t>Research capacity strengthening</a:t>
            </a:r>
            <a:r>
              <a:rPr lang="en-ZA" sz="1600" dirty="0">
                <a:latin typeface="Trebuchet MS" panose="020B0603020202020204" pitchFamily="34" charset="0"/>
              </a:rPr>
              <a:t> Assess capacity of partners and develop measures to address and monitor;  Support for research management capacity within project funding;  Support individual, institutional and ecosystem levels of capacity</a:t>
            </a:r>
          </a:p>
          <a:p>
            <a:pPr lvl="1"/>
            <a:endParaRPr lang="en-ZA" sz="1600" dirty="0">
              <a:latin typeface="Trebuchet MS" panose="020B0603020202020204" pitchFamily="34" charset="0"/>
            </a:endParaRPr>
          </a:p>
          <a:p>
            <a:pPr lvl="1"/>
            <a:r>
              <a:rPr lang="en-ZA" sz="1600" b="1" dirty="0">
                <a:latin typeface="Trebuchet MS" panose="020B0603020202020204" pitchFamily="34" charset="0"/>
              </a:rPr>
              <a:t>Research budgets, contracts and due diligence</a:t>
            </a:r>
            <a:r>
              <a:rPr lang="en-ZA" sz="1600" dirty="0">
                <a:latin typeface="Trebuchet MS" panose="020B0603020202020204" pitchFamily="34" charset="0"/>
              </a:rPr>
              <a:t> Fair indirect cost calculations; Use standards to streamline contracting processes </a:t>
            </a:r>
            <a:r>
              <a:rPr lang="en-ZA" sz="1600" dirty="0">
                <a:highlight>
                  <a:srgbClr val="FFFF00"/>
                </a:highlight>
                <a:latin typeface="Trebuchet MS" panose="020B0603020202020204" pitchFamily="34" charset="0"/>
              </a:rPr>
              <a:t>[Researcher feedback on this is still that institutional processes are </a:t>
            </a:r>
            <a:r>
              <a:rPr lang="en-ZA" sz="1600" dirty="0" err="1">
                <a:highlight>
                  <a:srgbClr val="FFFF00"/>
                </a:highlight>
                <a:latin typeface="Trebuchet MS" panose="020B0603020202020204" pitchFamily="34" charset="0"/>
              </a:rPr>
              <a:t>convulated</a:t>
            </a:r>
            <a:r>
              <a:rPr lang="en-ZA" sz="1600" dirty="0">
                <a:highlight>
                  <a:srgbClr val="FFFF00"/>
                </a:highlight>
                <a:latin typeface="Trebuchet MS" panose="020B0603020202020204" pitchFamily="34" charset="0"/>
              </a:rPr>
              <a:t>- a wish for efficiency </a:t>
            </a:r>
            <a:r>
              <a:rPr lang="en-ZA" sz="1600" dirty="0" err="1">
                <a:highlight>
                  <a:srgbClr val="FFFF00"/>
                </a:highlight>
                <a:latin typeface="Trebuchet MS" panose="020B0603020202020204" pitchFamily="34" charset="0"/>
              </a:rPr>
              <a:t>postaward</a:t>
            </a:r>
            <a:r>
              <a:rPr lang="en-ZA" sz="1600" dirty="0">
                <a:highlight>
                  <a:srgbClr val="FFFF00"/>
                </a:highlight>
                <a:latin typeface="Trebuchet MS" panose="020B0603020202020204" pitchFamily="34" charset="0"/>
              </a:rPr>
              <a:t>]</a:t>
            </a:r>
          </a:p>
          <a:p>
            <a:pPr lvl="1"/>
            <a:endParaRPr lang="en-ZA" sz="1600" dirty="0">
              <a:highlight>
                <a:srgbClr val="FFFF00"/>
              </a:highlight>
              <a:latin typeface="Trebuchet MS" panose="020B0603020202020204" pitchFamily="34" charset="0"/>
            </a:endParaRPr>
          </a:p>
          <a:p>
            <a:pPr lvl="1"/>
            <a:r>
              <a:rPr lang="en-ZA" sz="1600" b="1" dirty="0">
                <a:latin typeface="Trebuchet MS" panose="020B0603020202020204" pitchFamily="34" charset="0"/>
              </a:rPr>
              <a:t>Research dissemination and impact</a:t>
            </a:r>
            <a:r>
              <a:rPr lang="en-ZA" sz="1600" dirty="0">
                <a:latin typeface="Trebuchet MS" panose="020B0603020202020204" pitchFamily="34" charset="0"/>
              </a:rPr>
              <a:t> Ensure appropriate benefit sharing through Fair authorship and data sharing policies and practices;  Budget for research dissemination and impact work including covering open-access fees and journal subscriptions</a:t>
            </a:r>
          </a:p>
          <a:p>
            <a:pPr lvl="1"/>
            <a:endParaRPr lang="en-ZA" sz="1600" dirty="0">
              <a:latin typeface="Trebuchet MS" panose="020B0603020202020204" pitchFamily="34" charset="0"/>
            </a:endParaRPr>
          </a:p>
          <a:p>
            <a:pPr lvl="1"/>
            <a:r>
              <a:rPr lang="en-ZA" sz="1600" b="1" dirty="0">
                <a:latin typeface="Trebuchet MS" panose="020B0603020202020204" pitchFamily="34" charset="0"/>
              </a:rPr>
              <a:t>Building and maintaining partnerships</a:t>
            </a:r>
            <a:r>
              <a:rPr lang="en-ZA" sz="1600" dirty="0">
                <a:latin typeface="Trebuchet MS" panose="020B0603020202020204" pitchFamily="34" charset="0"/>
              </a:rPr>
              <a:t> Two-stage funding calls</a:t>
            </a:r>
          </a:p>
          <a:p>
            <a:pPr lvl="1"/>
            <a:r>
              <a:rPr lang="en-ZA" sz="1600" b="1" dirty="0">
                <a:latin typeface="Trebuchet MS" panose="020B0603020202020204" pitchFamily="34" charset="0"/>
              </a:rPr>
              <a:t>Attitudes towards other cultures, peoples and contexts</a:t>
            </a:r>
            <a:r>
              <a:rPr lang="en-ZA" sz="1600" dirty="0">
                <a:latin typeface="Trebuchet MS" panose="020B0603020202020204" pitchFamily="34" charset="0"/>
              </a:rPr>
              <a:t> No common recommendations in this thematic area</a:t>
            </a:r>
          </a:p>
          <a:p>
            <a:endParaRPr lang="en-ZA" dirty="0"/>
          </a:p>
        </p:txBody>
      </p:sp>
    </p:spTree>
    <p:extLst>
      <p:ext uri="{BB962C8B-B14F-4D97-AF65-F5344CB8AC3E}">
        <p14:creationId xmlns:p14="http://schemas.microsoft.com/office/powerpoint/2010/main" val="2092755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8A139C-DCBC-F349-81A5-B160086C43C1}"/>
              </a:ext>
            </a:extLst>
          </p:cNvPr>
          <p:cNvSpPr>
            <a:spLocks noGrp="1"/>
          </p:cNvSpPr>
          <p:nvPr>
            <p:ph idx="1"/>
          </p:nvPr>
        </p:nvSpPr>
        <p:spPr>
          <a:xfrm>
            <a:off x="363685" y="991898"/>
            <a:ext cx="7850417" cy="5339160"/>
          </a:xfrm>
        </p:spPr>
        <p:txBody>
          <a:bodyPr>
            <a:noAutofit/>
          </a:bodyPr>
          <a:lstStyle/>
          <a:p>
            <a:pPr marL="0" indent="0">
              <a:buNone/>
            </a:pPr>
            <a:r>
              <a:rPr lang="en-ZA" sz="2000" b="1" dirty="0">
                <a:latin typeface="Trebuchet MS" panose="020B0603020202020204" pitchFamily="34" charset="0"/>
              </a:rPr>
              <a:t>Three contextual realities:</a:t>
            </a:r>
          </a:p>
          <a:p>
            <a:pPr marL="0" indent="0">
              <a:buNone/>
            </a:pPr>
            <a:endParaRPr lang="en-ZA" sz="2000" dirty="0">
              <a:latin typeface="Trebuchet MS" panose="020B0603020202020204" pitchFamily="34" charset="0"/>
            </a:endParaRPr>
          </a:p>
          <a:p>
            <a:pPr lvl="0"/>
            <a:r>
              <a:rPr lang="en-ZA" sz="2000" b="1" dirty="0">
                <a:latin typeface="Trebuchet MS" panose="020B0603020202020204" pitchFamily="34" charset="0"/>
              </a:rPr>
              <a:t>Deep historical ties</a:t>
            </a:r>
            <a:br>
              <a:rPr lang="en-ZA" sz="2000" dirty="0">
                <a:latin typeface="Trebuchet MS" panose="020B0603020202020204" pitchFamily="34" charset="0"/>
              </a:rPr>
            </a:br>
            <a:r>
              <a:rPr lang="en-ZA" sz="2000" dirty="0">
                <a:latin typeface="Trebuchet MS" panose="020B0603020202020204" pitchFamily="34" charset="0"/>
              </a:rPr>
              <a:t>– Long-standing academic and disciplinary relationships</a:t>
            </a:r>
          </a:p>
          <a:p>
            <a:pPr marL="0" lvl="0" indent="0">
              <a:buNone/>
            </a:pPr>
            <a:endParaRPr lang="en-ZA" sz="2000" dirty="0">
              <a:latin typeface="Trebuchet MS" panose="020B0603020202020204" pitchFamily="34" charset="0"/>
            </a:endParaRPr>
          </a:p>
          <a:p>
            <a:pPr lvl="0"/>
            <a:r>
              <a:rPr lang="en-ZA" sz="2000" b="1" dirty="0">
                <a:latin typeface="Trebuchet MS" panose="020B0603020202020204" pitchFamily="34" charset="0"/>
              </a:rPr>
              <a:t>Persistent asymmetries</a:t>
            </a:r>
            <a:br>
              <a:rPr lang="en-ZA" sz="2000" dirty="0">
                <a:latin typeface="Trebuchet MS" panose="020B0603020202020204" pitchFamily="34" charset="0"/>
              </a:rPr>
            </a:br>
            <a:r>
              <a:rPr lang="en-ZA" sz="2000" dirty="0">
                <a:latin typeface="Trebuchet MS" panose="020B0603020202020204" pitchFamily="34" charset="0"/>
              </a:rPr>
              <a:t>– Funding control, grant leadership, publishing power</a:t>
            </a:r>
          </a:p>
          <a:p>
            <a:pPr marL="0" lvl="0" indent="0">
              <a:buNone/>
            </a:pPr>
            <a:endParaRPr lang="en-ZA" sz="2000" dirty="0">
              <a:latin typeface="Trebuchet MS" panose="020B0603020202020204" pitchFamily="34" charset="0"/>
            </a:endParaRPr>
          </a:p>
          <a:p>
            <a:pPr lvl="0"/>
            <a:r>
              <a:rPr lang="en-ZA" sz="2000" b="1" dirty="0">
                <a:latin typeface="Trebuchet MS" panose="020B0603020202020204" pitchFamily="34" charset="0"/>
              </a:rPr>
              <a:t>Exceptional potential</a:t>
            </a:r>
            <a:br>
              <a:rPr lang="en-ZA" sz="2000" dirty="0">
                <a:latin typeface="Trebuchet MS" panose="020B0603020202020204" pitchFamily="34" charset="0"/>
              </a:rPr>
            </a:br>
            <a:r>
              <a:rPr lang="en-ZA" sz="2000" dirty="0">
                <a:latin typeface="Trebuchet MS" panose="020B0603020202020204" pitchFamily="34" charset="0"/>
              </a:rPr>
              <a:t>– South Africa as a research-intensive, continental anchor</a:t>
            </a:r>
            <a:br>
              <a:rPr lang="en-ZA" sz="2000" dirty="0">
                <a:latin typeface="Trebuchet MS" panose="020B0603020202020204" pitchFamily="34" charset="0"/>
              </a:rPr>
            </a:br>
            <a:r>
              <a:rPr lang="en-ZA" sz="2000" dirty="0">
                <a:latin typeface="Trebuchet MS" panose="020B0603020202020204" pitchFamily="34" charset="0"/>
              </a:rPr>
              <a:t>– UK as a global convenor and funder</a:t>
            </a:r>
          </a:p>
          <a:p>
            <a:pPr marL="0" lvl="0" indent="0">
              <a:buNone/>
            </a:pPr>
            <a:r>
              <a:rPr lang="en-ZA" sz="1800" b="1" dirty="0">
                <a:latin typeface="Trebuchet MS" panose="020B0603020202020204" pitchFamily="34" charset="0"/>
              </a:rPr>
              <a:t>Source: </a:t>
            </a:r>
          </a:p>
          <a:p>
            <a:pPr marL="0" indent="0">
              <a:buNone/>
            </a:pPr>
            <a:r>
              <a:rPr lang="en-ZA" sz="1800" b="1" dirty="0">
                <a:latin typeface="Trebuchet MS" panose="020B0603020202020204" pitchFamily="34" charset="0"/>
              </a:rPr>
              <a:t>https://ukcdr.org.uk/wp-content/uploads/2023/08/UKCDR-UK-research-funding-report-South-Africa-Jan-2020.pdf</a:t>
            </a:r>
          </a:p>
        </p:txBody>
      </p:sp>
      <p:sp>
        <p:nvSpPr>
          <p:cNvPr id="4" name="Title 3">
            <a:extLst>
              <a:ext uri="{FF2B5EF4-FFF2-40B4-BE49-F238E27FC236}">
                <a16:creationId xmlns:a16="http://schemas.microsoft.com/office/drawing/2014/main" id="{D26EA605-ED8D-7146-4050-D351CB3A4A1C}"/>
              </a:ext>
            </a:extLst>
          </p:cNvPr>
          <p:cNvSpPr>
            <a:spLocks noGrp="1"/>
          </p:cNvSpPr>
          <p:nvPr>
            <p:ph type="title"/>
          </p:nvPr>
        </p:nvSpPr>
        <p:spPr/>
        <p:txBody>
          <a:bodyPr/>
          <a:lstStyle/>
          <a:p>
            <a:r>
              <a:rPr lang="en-US" dirty="0"/>
              <a:t>Why UK-South Africa </a:t>
            </a:r>
            <a:endParaRPr lang="en-ZA" dirty="0"/>
          </a:p>
        </p:txBody>
      </p:sp>
    </p:spTree>
    <p:extLst>
      <p:ext uri="{BB962C8B-B14F-4D97-AF65-F5344CB8AC3E}">
        <p14:creationId xmlns:p14="http://schemas.microsoft.com/office/powerpoint/2010/main" val="41497583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5AE7A-6358-8B38-BD2A-4810DAABB32B}"/>
              </a:ext>
            </a:extLst>
          </p:cNvPr>
          <p:cNvSpPr>
            <a:spLocks noGrp="1"/>
          </p:cNvSpPr>
          <p:nvPr>
            <p:ph type="title"/>
          </p:nvPr>
        </p:nvSpPr>
        <p:spPr>
          <a:xfrm>
            <a:off x="1931717" y="3544109"/>
            <a:ext cx="8328565" cy="1019176"/>
          </a:xfrm>
        </p:spPr>
        <p:txBody>
          <a:bodyPr>
            <a:normAutofit/>
          </a:bodyPr>
          <a:lstStyle/>
          <a:p>
            <a:pPr algn="ctr"/>
            <a:r>
              <a:rPr lang="en-US" dirty="0"/>
              <a:t>Strategic Positioning and Selected Examples (SA-UK)</a:t>
            </a:r>
            <a:endParaRPr lang="en-ZA" dirty="0"/>
          </a:p>
        </p:txBody>
      </p:sp>
    </p:spTree>
    <p:extLst>
      <p:ext uri="{BB962C8B-B14F-4D97-AF65-F5344CB8AC3E}">
        <p14:creationId xmlns:p14="http://schemas.microsoft.com/office/powerpoint/2010/main" val="7299440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6C9ED-263D-ECF5-2424-37E62ABD7AE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D82E970-3CE0-8E1F-993C-D614A39A78BF}"/>
              </a:ext>
            </a:extLst>
          </p:cNvPr>
          <p:cNvPicPr>
            <a:picLocks noChangeAspect="1"/>
          </p:cNvPicPr>
          <p:nvPr/>
        </p:nvPicPr>
        <p:blipFill>
          <a:blip r:embed="rId2"/>
          <a:stretch>
            <a:fillRect/>
          </a:stretch>
        </p:blipFill>
        <p:spPr>
          <a:xfrm>
            <a:off x="885721" y="796789"/>
            <a:ext cx="4019757" cy="5264421"/>
          </a:xfrm>
          <a:prstGeom prst="rect">
            <a:avLst/>
          </a:prstGeom>
        </p:spPr>
      </p:pic>
      <p:sp>
        <p:nvSpPr>
          <p:cNvPr id="5" name="TextBox 4">
            <a:extLst>
              <a:ext uri="{FF2B5EF4-FFF2-40B4-BE49-F238E27FC236}">
                <a16:creationId xmlns:a16="http://schemas.microsoft.com/office/drawing/2014/main" id="{566AF776-E852-508D-2B71-831ECDD54601}"/>
              </a:ext>
            </a:extLst>
          </p:cNvPr>
          <p:cNvSpPr txBox="1"/>
          <p:nvPr/>
        </p:nvSpPr>
        <p:spPr>
          <a:xfrm>
            <a:off x="5031132" y="5476435"/>
            <a:ext cx="5558444" cy="584775"/>
          </a:xfrm>
          <a:prstGeom prst="rect">
            <a:avLst/>
          </a:prstGeom>
          <a:noFill/>
        </p:spPr>
        <p:txBody>
          <a:bodyPr wrap="square" rtlCol="0">
            <a:spAutoFit/>
          </a:bodyPr>
          <a:lstStyle/>
          <a:p>
            <a:r>
              <a:rPr lang="en-ZA" sz="1600" b="1"/>
              <a:t>Source: https://au.int/sites/default/files/documents/45087-doc-AU_STISA_2025-2034_Strategy_ENGLISH.png</a:t>
            </a:r>
            <a:endParaRPr lang="en-ZA" sz="1600" b="1" dirty="0"/>
          </a:p>
        </p:txBody>
      </p:sp>
      <p:sp>
        <p:nvSpPr>
          <p:cNvPr id="6" name="TextBox 5">
            <a:extLst>
              <a:ext uri="{FF2B5EF4-FFF2-40B4-BE49-F238E27FC236}">
                <a16:creationId xmlns:a16="http://schemas.microsoft.com/office/drawing/2014/main" id="{C89C835E-2CE9-013D-518A-E43887151F43}"/>
              </a:ext>
            </a:extLst>
          </p:cNvPr>
          <p:cNvSpPr txBox="1"/>
          <p:nvPr/>
        </p:nvSpPr>
        <p:spPr>
          <a:xfrm>
            <a:off x="5157149" y="1870745"/>
            <a:ext cx="6149130" cy="2308324"/>
          </a:xfrm>
          <a:prstGeom prst="rect">
            <a:avLst/>
          </a:prstGeom>
          <a:noFill/>
        </p:spPr>
        <p:txBody>
          <a:bodyPr wrap="square" rtlCol="0">
            <a:spAutoFit/>
          </a:bodyPr>
          <a:lstStyle/>
          <a:p>
            <a:r>
              <a:rPr lang="en-ZA" dirty="0"/>
              <a:t>Africa’s STI ecosystem is growing in scale and sophistication. The African Union’s continental strategy has moved from STISA-2024 to a new STISA-2034 roadmap that explicitly frames STI as a driver of inclusive development and digital transformation. This continental policy architecture provides a foundation for harmonised investment and shared infrastructural planning. (</a:t>
            </a:r>
            <a:r>
              <a:rPr lang="en-ZA" u="sng" dirty="0">
                <a:hlinkClick r:id="rId3" tooltip="Science, Technology and Innovation Strategy for Africa 2024"/>
              </a:rPr>
              <a:t>African Union</a:t>
            </a:r>
            <a:r>
              <a:rPr lang="en-ZA" dirty="0"/>
              <a:t>)</a:t>
            </a:r>
          </a:p>
          <a:p>
            <a:endParaRPr lang="en-ZA" dirty="0"/>
          </a:p>
        </p:txBody>
      </p:sp>
      <p:sp>
        <p:nvSpPr>
          <p:cNvPr id="7" name="Content Placeholder 2">
            <a:extLst>
              <a:ext uri="{FF2B5EF4-FFF2-40B4-BE49-F238E27FC236}">
                <a16:creationId xmlns:a16="http://schemas.microsoft.com/office/drawing/2014/main" id="{27766455-DFB7-F0E5-90EB-3C66E28F9534}"/>
              </a:ext>
            </a:extLst>
          </p:cNvPr>
          <p:cNvSpPr txBox="1">
            <a:spLocks/>
          </p:cNvSpPr>
          <p:nvPr/>
        </p:nvSpPr>
        <p:spPr>
          <a:xfrm>
            <a:off x="5527778" y="3255237"/>
            <a:ext cx="6428872" cy="3932641"/>
          </a:xfrm>
          <a:prstGeom prst="rect">
            <a:avLst/>
          </a:prstGeom>
        </p:spPr>
        <p:txBody>
          <a:bodyPr>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Font typeface="Arial" pitchFamily="34" charset="0"/>
              <a:buNone/>
            </a:pPr>
            <a:endParaRPr lang="en-ZA" b="1" dirty="0">
              <a:solidFill>
                <a:srgbClr val="000000"/>
              </a:solidFill>
            </a:endParaRPr>
          </a:p>
          <a:p>
            <a:pPr marL="0" indent="0">
              <a:buFont typeface="Arial" pitchFamily="34" charset="0"/>
              <a:buNone/>
            </a:pPr>
            <a:endParaRPr lang="en-ZA" b="1" dirty="0">
              <a:solidFill>
                <a:srgbClr val="000000"/>
              </a:solidFill>
            </a:endParaRPr>
          </a:p>
          <a:p>
            <a:pPr marL="0" indent="0">
              <a:buFont typeface="Arial" pitchFamily="34" charset="0"/>
              <a:buNone/>
            </a:pPr>
            <a:r>
              <a:rPr lang="en-ZA" b="1" dirty="0">
                <a:solidFill>
                  <a:srgbClr val="000000"/>
                </a:solidFill>
              </a:rPr>
              <a:t> STISA-2034</a:t>
            </a:r>
          </a:p>
          <a:p>
            <a:pPr marL="0" indent="0">
              <a:buFont typeface="Arial" pitchFamily="34" charset="0"/>
              <a:buNone/>
            </a:pPr>
            <a:r>
              <a:rPr lang="en-ZA" b="1" dirty="0">
                <a:solidFill>
                  <a:srgbClr val="000000"/>
                </a:solidFill>
              </a:rPr>
              <a:t>• Centres of Excellence &amp; Africa CDC networks</a:t>
            </a:r>
          </a:p>
          <a:p>
            <a:pPr marL="0" indent="0">
              <a:buFont typeface="Arial" pitchFamily="34" charset="0"/>
              <a:buNone/>
            </a:pPr>
            <a:r>
              <a:rPr lang="en-ZA" b="1" dirty="0">
                <a:solidFill>
                  <a:srgbClr val="000000"/>
                </a:solidFill>
              </a:rPr>
              <a:t>• Growing innovation ecosystems</a:t>
            </a:r>
          </a:p>
        </p:txBody>
      </p:sp>
      <p:sp>
        <p:nvSpPr>
          <p:cNvPr id="8" name="Title 1">
            <a:extLst>
              <a:ext uri="{FF2B5EF4-FFF2-40B4-BE49-F238E27FC236}">
                <a16:creationId xmlns:a16="http://schemas.microsoft.com/office/drawing/2014/main" id="{ED0AA77B-1B03-4674-0082-8E1876A7CE6A}"/>
              </a:ext>
            </a:extLst>
          </p:cNvPr>
          <p:cNvSpPr>
            <a:spLocks noGrp="1"/>
          </p:cNvSpPr>
          <p:nvPr>
            <p:ph type="title"/>
          </p:nvPr>
        </p:nvSpPr>
        <p:spPr>
          <a:xfrm>
            <a:off x="288819" y="169162"/>
            <a:ext cx="8515636" cy="1052900"/>
          </a:xfrm>
        </p:spPr>
        <p:txBody>
          <a:bodyPr/>
          <a:lstStyle/>
          <a:p>
            <a:r>
              <a:rPr sz="3600" dirty="0">
                <a:solidFill>
                  <a:srgbClr val="660000"/>
                </a:solidFill>
              </a:rPr>
              <a:t>Developments in Africa’s STI landscape</a:t>
            </a:r>
          </a:p>
        </p:txBody>
      </p:sp>
    </p:spTree>
    <p:extLst>
      <p:ext uri="{BB962C8B-B14F-4D97-AF65-F5344CB8AC3E}">
        <p14:creationId xmlns:p14="http://schemas.microsoft.com/office/powerpoint/2010/main" val="1586090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43608-A546-92E4-ACFD-2D85C2A061B9}"/>
              </a:ext>
            </a:extLst>
          </p:cNvPr>
          <p:cNvSpPr>
            <a:spLocks noGrp="1"/>
          </p:cNvSpPr>
          <p:nvPr>
            <p:ph type="title"/>
          </p:nvPr>
        </p:nvSpPr>
        <p:spPr>
          <a:xfrm>
            <a:off x="294469" y="286558"/>
            <a:ext cx="7477932" cy="1038547"/>
          </a:xfrm>
        </p:spPr>
        <p:txBody>
          <a:bodyPr>
            <a:normAutofit fontScale="90000"/>
          </a:bodyPr>
          <a:lstStyle/>
          <a:p>
            <a:r>
              <a:rPr lang="en-US" sz="2400" dirty="0"/>
              <a:t>Selected Case Studies</a:t>
            </a:r>
            <a:br>
              <a:rPr lang="en-US" sz="2400" dirty="0"/>
            </a:br>
            <a:r>
              <a:rPr lang="en-US" sz="2400" dirty="0"/>
              <a:t>Bilateral Research Centers and Africa Europe Clusters of Research Excellence</a:t>
            </a:r>
            <a:endParaRPr lang="en-ZA" sz="2400" dirty="0"/>
          </a:p>
        </p:txBody>
      </p:sp>
      <p:sp>
        <p:nvSpPr>
          <p:cNvPr id="4" name="TextBox 3">
            <a:extLst>
              <a:ext uri="{FF2B5EF4-FFF2-40B4-BE49-F238E27FC236}">
                <a16:creationId xmlns:a16="http://schemas.microsoft.com/office/drawing/2014/main" id="{472C9790-867C-6214-0261-1AACEF8E52AB}"/>
              </a:ext>
            </a:extLst>
          </p:cNvPr>
          <p:cNvSpPr txBox="1"/>
          <p:nvPr/>
        </p:nvSpPr>
        <p:spPr>
          <a:xfrm>
            <a:off x="402955" y="1325105"/>
            <a:ext cx="7078196" cy="5016758"/>
          </a:xfrm>
          <a:prstGeom prst="rect">
            <a:avLst/>
          </a:prstGeom>
          <a:noFill/>
        </p:spPr>
        <p:txBody>
          <a:bodyPr wrap="square">
            <a:spAutoFit/>
          </a:bodyPr>
          <a:lstStyle/>
          <a:p>
            <a:endParaRPr lang="en-ZA" dirty="0"/>
          </a:p>
          <a:p>
            <a:r>
              <a:rPr lang="en-ZA" dirty="0"/>
              <a:t>Bilateral research centres linking African universities with Global North partners can deepen collaboration when governance structures are genuinely shared.</a:t>
            </a:r>
          </a:p>
          <a:p>
            <a:endParaRPr lang="en-ZA" dirty="0"/>
          </a:p>
          <a:p>
            <a:endParaRPr lang="en-ZA" dirty="0"/>
          </a:p>
          <a:p>
            <a:endParaRPr lang="en-ZA" dirty="0"/>
          </a:p>
          <a:p>
            <a:pPr algn="just"/>
            <a:r>
              <a:rPr lang="en-ZA" dirty="0"/>
              <a:t>“</a:t>
            </a:r>
            <a:r>
              <a:rPr lang="en-ZA" sz="1200" b="1" dirty="0"/>
              <a:t>The African Research Universities Alliance (ARUA) and UK Research and Innovation (UKRI) partnership programme was delivered as part of the Global Challenges Research Fund (GCRF). ARUA is an alliance of research-intensive universities across Africa, bringing together 16 leading universities to form 13 Centres of Excellence (</a:t>
            </a:r>
            <a:r>
              <a:rPr lang="en-ZA" sz="1200" b="1" dirty="0" err="1"/>
              <a:t>CoEs</a:t>
            </a:r>
            <a:r>
              <a:rPr lang="en-ZA" sz="1200" b="1" dirty="0"/>
              <a:t>) in nine African countries. The partnership programme provided a unique opportunity for UKRI to directly fund Africa-led research. The programme provided £14 million funding over three years (2019-2022) to ARUA’s </a:t>
            </a:r>
            <a:r>
              <a:rPr lang="en-ZA" sz="1200" b="1" dirty="0" err="1"/>
              <a:t>CoEs</a:t>
            </a:r>
            <a:r>
              <a:rPr lang="en-ZA" sz="1200" b="1" dirty="0"/>
              <a:t> and funded two types of awards: Capacity Building and Research Excellence, across 17 projects. The programme took a ‘hub and spoke’ approach, whereby a ‘centre hub’ worked together with ‘spoke’ universities. Capacity Building (CB) grants aimed to invest in and build capacity at ARUA’s 13 </a:t>
            </a:r>
            <a:r>
              <a:rPr lang="en-ZA" sz="1200" b="1" dirty="0" err="1"/>
              <a:t>CoEs</a:t>
            </a:r>
            <a:r>
              <a:rPr lang="en-ZA" sz="1200" b="1" dirty="0"/>
              <a:t> through supporting researchers, workshops, networking, researcher exchange and interactions with research projects</a:t>
            </a:r>
            <a:r>
              <a:rPr lang="en-ZA" sz="1200" dirty="0"/>
              <a:t>. “</a:t>
            </a:r>
          </a:p>
          <a:p>
            <a:endParaRPr lang="en-ZA" dirty="0"/>
          </a:p>
          <a:p>
            <a:endParaRPr lang="en-ZA" dirty="0"/>
          </a:p>
          <a:p>
            <a:r>
              <a:rPr lang="en-ZA" sz="1600" dirty="0">
                <a:highlight>
                  <a:srgbClr val="FFFF00"/>
                </a:highlight>
              </a:rPr>
              <a:t>Source:  https://www.ukri.org/wp-content/uploads/2025/06/UKRI-120625-ARUAUKRIPartnershipProgrammeImpactEvaluationFinalReportMay2025.pdf</a:t>
            </a:r>
          </a:p>
        </p:txBody>
      </p:sp>
      <p:pic>
        <p:nvPicPr>
          <p:cNvPr id="6" name="Picture 5">
            <a:extLst>
              <a:ext uri="{FF2B5EF4-FFF2-40B4-BE49-F238E27FC236}">
                <a16:creationId xmlns:a16="http://schemas.microsoft.com/office/drawing/2014/main" id="{AF311613-F679-802F-3DED-28EC304436DD}"/>
              </a:ext>
            </a:extLst>
          </p:cNvPr>
          <p:cNvPicPr>
            <a:picLocks noChangeAspect="1"/>
          </p:cNvPicPr>
          <p:nvPr/>
        </p:nvPicPr>
        <p:blipFill>
          <a:blip r:embed="rId2"/>
          <a:stretch>
            <a:fillRect/>
          </a:stretch>
        </p:blipFill>
        <p:spPr>
          <a:xfrm>
            <a:off x="5866108" y="2255111"/>
            <a:ext cx="1684786" cy="1164458"/>
          </a:xfrm>
          <a:prstGeom prst="rect">
            <a:avLst/>
          </a:prstGeom>
        </p:spPr>
      </p:pic>
    </p:spTree>
    <p:extLst>
      <p:ext uri="{BB962C8B-B14F-4D97-AF65-F5344CB8AC3E}">
        <p14:creationId xmlns:p14="http://schemas.microsoft.com/office/powerpoint/2010/main" val="24521558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313912B6-6463-CE76-2813-33EF6EFDB9AF}"/>
              </a:ext>
            </a:extLst>
          </p:cNvPr>
          <p:cNvSpPr>
            <a:spLocks noGrp="1" noChangeArrowheads="1"/>
          </p:cNvSpPr>
          <p:nvPr>
            <p:ph idx="1"/>
          </p:nvPr>
        </p:nvSpPr>
        <p:spPr bwMode="auto">
          <a:xfrm>
            <a:off x="168441" y="1682810"/>
            <a:ext cx="11069053"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tx1"/>
                </a:solidFill>
                <a:effectLst/>
                <a:latin typeface="Arial" panose="020B0604020202020204" pitchFamily="34" charset="0"/>
              </a:rPr>
              <a:t>Partnerships deliver capacity and pipelines</a:t>
            </a:r>
            <a:r>
              <a:rPr kumimoji="0" lang="en-US" altLang="en-US"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0" i="0" u="none" strike="noStrike" cap="none" normalizeH="0" baseline="0" dirty="0">
                <a:ln>
                  <a:noFill/>
                </a:ln>
                <a:solidFill>
                  <a:schemeClr val="tx1"/>
                </a:solidFill>
                <a:effectLst/>
                <a:latin typeface="Arial" panose="020B0604020202020204" pitchFamily="34" charset="0"/>
              </a:rPr>
              <a:t>(training, facilities, co-supervision). UKRI’s evaluation of ARUA–UKRI emphasizes sustainable capability,</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not just outputs.)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1800" b="1" dirty="0">
                <a:latin typeface="Arial" panose="020B0604020202020204" pitchFamily="34" charset="0"/>
              </a:rPr>
              <a:t>Designed </a:t>
            </a:r>
            <a:r>
              <a:rPr kumimoji="0" lang="en-US" altLang="en-US" sz="1800" b="1" i="0" u="none" strike="noStrike" cap="none" normalizeH="0" baseline="0" dirty="0">
                <a:ln>
                  <a:noFill/>
                </a:ln>
                <a:solidFill>
                  <a:schemeClr val="tx1"/>
                </a:solidFill>
                <a:effectLst/>
                <a:latin typeface="Arial" panose="020B0604020202020204" pitchFamily="34" charset="0"/>
              </a:rPr>
              <a:t>basic-science </a:t>
            </a:r>
            <a:r>
              <a:rPr kumimoji="0" lang="en-US" altLang="en-US" sz="1800" b="1" i="0" u="none" strike="noStrike" cap="none" normalizeH="0" baseline="0" dirty="0" err="1">
                <a:ln>
                  <a:noFill/>
                </a:ln>
                <a:solidFill>
                  <a:schemeClr val="tx1"/>
                </a:solidFill>
                <a:effectLst/>
                <a:latin typeface="Arial" panose="020B0604020202020204" pitchFamily="34" charset="0"/>
              </a:rPr>
              <a:t>programmes</a:t>
            </a:r>
            <a:r>
              <a:rPr kumimoji="0" lang="en-US" altLang="en-US" sz="1800" b="1" i="0" u="none" strike="noStrike" cap="none" normalizeH="0" baseline="0" dirty="0">
                <a:ln>
                  <a:noFill/>
                </a:ln>
                <a:solidFill>
                  <a:schemeClr val="tx1"/>
                </a:solidFill>
                <a:effectLst/>
                <a:latin typeface="Arial" panose="020B0604020202020204" pitchFamily="34" charset="0"/>
              </a:rPr>
              <a:t> matter for </a:t>
            </a:r>
            <a:r>
              <a:rPr kumimoji="0" lang="en-US" altLang="en-US" sz="1800" b="1" i="0" u="none" strike="noStrike" cap="none" normalizeH="0" baseline="0" dirty="0" err="1">
                <a:ln>
                  <a:noFill/>
                </a:ln>
                <a:solidFill>
                  <a:schemeClr val="tx1"/>
                </a:solidFill>
                <a:effectLst/>
                <a:latin typeface="Arial" panose="020B0604020202020204" pitchFamily="34" charset="0"/>
              </a:rPr>
              <a:t>maths</a:t>
            </a:r>
            <a:r>
              <a:rPr kumimoji="0" lang="en-US" altLang="en-US"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0" i="0" u="none" strike="noStrike" cap="none" normalizeH="0" baseline="0" dirty="0">
                <a:ln>
                  <a:noFill/>
                </a:ln>
                <a:solidFill>
                  <a:schemeClr val="tx1"/>
                </a:solidFill>
                <a:effectLst/>
                <a:latin typeface="Arial" panose="020B0604020202020204" pitchFamily="34" charset="0"/>
              </a:rPr>
              <a:t>(data, modelling, algorithms, HPC). STFC/ISPF initiatives provide shared infrastructure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0" i="0" u="none" strike="noStrike" cap="none" normalizeH="0" baseline="0" dirty="0">
                <a:ln>
                  <a:noFill/>
                </a:ln>
                <a:solidFill>
                  <a:schemeClr val="tx1"/>
                </a:solidFill>
                <a:effectLst/>
                <a:latin typeface="Arial" panose="020B0604020202020204" pitchFamily="34" charset="0"/>
              </a:rPr>
              <a:t>that mathematics feeds and benefits from. </a:t>
            </a:r>
          </a:p>
          <a:p>
            <a:pPr marL="0" lvl="0" indent="0" eaLnBrk="0" fontAlgn="base" hangingPunct="0">
              <a:spcBef>
                <a:spcPct val="0"/>
              </a:spcBef>
              <a:spcAft>
                <a:spcPct val="0"/>
              </a:spcAft>
              <a:buClrTx/>
              <a:buNone/>
            </a:pPr>
            <a:r>
              <a:rPr lang="en-US" altLang="en-US" sz="1800" dirty="0">
                <a:latin typeface="Arial" panose="020B0604020202020204" pitchFamily="34" charset="0"/>
              </a:rPr>
              <a:t>https://www.ukri.org/news/stfc-announces-funding-for-two-flagship-african-partnerships/</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Targeted bilateral funding is growing</a:t>
            </a:r>
            <a:r>
              <a:rPr kumimoji="0" lang="en-US" altLang="en-US" sz="1800" b="0" i="0" u="none" strike="noStrike" cap="none" normalizeH="0" baseline="0" dirty="0">
                <a:ln>
                  <a:noFill/>
                </a:ln>
                <a:solidFill>
                  <a:schemeClr val="tx1"/>
                </a:solidFill>
                <a:effectLst/>
                <a:latin typeface="Arial" panose="020B0604020202020204" pitchFamily="34" charset="0"/>
              </a:rPr>
              <a:t>, esp. in health (modelling, biostats, AI-in-medicine): </a:t>
            </a:r>
          </a:p>
          <a:p>
            <a:pPr marL="0" lvl="0" indent="0" eaLnBrk="0" fontAlgn="base" hangingPunct="0">
              <a:spcBef>
                <a:spcPct val="0"/>
              </a:spcBef>
              <a:spcAft>
                <a:spcPct val="0"/>
              </a:spcAft>
              <a:buClrTx/>
              <a:buNone/>
            </a:pPr>
            <a:r>
              <a:rPr kumimoji="0" lang="en-US" altLang="en-US" sz="1800" b="0" i="0" u="none" strike="noStrike" cap="none" normalizeH="0" baseline="0" dirty="0">
                <a:ln>
                  <a:noFill/>
                </a:ln>
                <a:solidFill>
                  <a:schemeClr val="tx1"/>
                </a:solidFill>
                <a:effectLst/>
                <a:latin typeface="Arial" panose="020B0604020202020204" pitchFamily="34" charset="0"/>
              </a:rPr>
              <a:t>leverage the 2024 UK–SA NCD call to embed mathematical sciences. (Up to R1 Billion for UK-SA partnerships </a:t>
            </a:r>
            <a:r>
              <a:rPr lang="en-US" altLang="en-US" sz="1800" dirty="0">
                <a:latin typeface="Arial" panose="020B0604020202020204" pitchFamily="34" charset="0"/>
              </a:rPr>
              <a:t>Announced in 2024).</a:t>
            </a:r>
          </a:p>
          <a:p>
            <a:pPr marL="0" lvl="0" indent="0" eaLnBrk="0" fontAlgn="base" hangingPunct="0">
              <a:spcBef>
                <a:spcPct val="0"/>
              </a:spcBef>
              <a:spcAft>
                <a:spcPct val="0"/>
              </a:spcAft>
              <a:buClrTx/>
              <a:buNone/>
            </a:pPr>
            <a:r>
              <a:rPr lang="en-US" altLang="en-US" sz="1800" dirty="0">
                <a:latin typeface="Arial" panose="020B0604020202020204" pitchFamily="34" charset="0"/>
              </a:rPr>
              <a:t> https://www.gov.uk/government/news/up-to-r1-billion-available-for-uk-sa-research-partnerships?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ARUA </a:t>
            </a:r>
            <a:r>
              <a:rPr kumimoji="0" lang="en-US" altLang="en-US" sz="1800" b="1" i="0" u="none" strike="noStrike" cap="none" normalizeH="0" baseline="0" dirty="0" err="1">
                <a:ln>
                  <a:noFill/>
                </a:ln>
                <a:solidFill>
                  <a:schemeClr val="tx1"/>
                </a:solidFill>
                <a:effectLst/>
                <a:latin typeface="Arial" panose="020B0604020202020204" pitchFamily="34" charset="0"/>
              </a:rPr>
              <a:t>CoEs</a:t>
            </a:r>
            <a:r>
              <a:rPr kumimoji="0" lang="en-US" altLang="en-US" sz="1800" b="1" i="0" u="none" strike="noStrike" cap="none" normalizeH="0" baseline="0" dirty="0">
                <a:ln>
                  <a:noFill/>
                </a:ln>
                <a:solidFill>
                  <a:schemeClr val="tx1"/>
                </a:solidFill>
                <a:effectLst/>
                <a:latin typeface="Arial" panose="020B0604020202020204" pitchFamily="34" charset="0"/>
              </a:rPr>
              <a:t> provide the continental mesh</a:t>
            </a:r>
            <a:r>
              <a:rPr kumimoji="0" lang="en-US" altLang="en-US" sz="1800" b="0" i="0" u="none" strike="noStrike" cap="none" normalizeH="0" baseline="0" dirty="0">
                <a:ln>
                  <a:noFill/>
                </a:ln>
                <a:solidFill>
                  <a:schemeClr val="tx1"/>
                </a:solidFill>
                <a:effectLst/>
                <a:latin typeface="Arial" panose="020B0604020202020204" pitchFamily="34" charset="0"/>
              </a:rPr>
              <a:t> to embed UK partners with African leadership—</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energy, health, food security, etc.—and are designed for equitable collaboration. </a:t>
            </a:r>
          </a:p>
        </p:txBody>
      </p:sp>
      <p:sp>
        <p:nvSpPr>
          <p:cNvPr id="7" name="TextBox 6">
            <a:extLst>
              <a:ext uri="{FF2B5EF4-FFF2-40B4-BE49-F238E27FC236}">
                <a16:creationId xmlns:a16="http://schemas.microsoft.com/office/drawing/2014/main" id="{AC9C825A-E7BE-7F3D-9624-6084FF33E277}"/>
              </a:ext>
            </a:extLst>
          </p:cNvPr>
          <p:cNvSpPr txBox="1"/>
          <p:nvPr/>
        </p:nvSpPr>
        <p:spPr>
          <a:xfrm>
            <a:off x="493296" y="264695"/>
            <a:ext cx="8097252" cy="1077218"/>
          </a:xfrm>
          <a:prstGeom prst="rect">
            <a:avLst/>
          </a:prstGeom>
          <a:noFill/>
        </p:spPr>
        <p:txBody>
          <a:bodyPr wrap="square" rtlCol="0">
            <a:spAutoFit/>
          </a:bodyPr>
          <a:lstStyle/>
          <a:p>
            <a:r>
              <a:rPr lang="en-US" sz="3200" b="1" dirty="0"/>
              <a:t>UK SA Partnership </a:t>
            </a:r>
            <a:r>
              <a:rPr lang="en-US" sz="3200" b="1" dirty="0" err="1"/>
              <a:t>Programmes</a:t>
            </a:r>
            <a:r>
              <a:rPr lang="en-US" sz="3200" b="1" dirty="0"/>
              <a:t> Impact Report – Take Aways to Scale other </a:t>
            </a:r>
            <a:r>
              <a:rPr lang="en-US" sz="3200" b="1" dirty="0" err="1"/>
              <a:t>Programmes</a:t>
            </a:r>
            <a:endParaRPr lang="en-ZA" sz="3200" b="1" dirty="0"/>
          </a:p>
        </p:txBody>
      </p:sp>
    </p:spTree>
    <p:extLst>
      <p:ext uri="{BB962C8B-B14F-4D97-AF65-F5344CB8AC3E}">
        <p14:creationId xmlns:p14="http://schemas.microsoft.com/office/powerpoint/2010/main" val="21773076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A6B0D-B97D-428E-F781-FF74B41F28D5}"/>
              </a:ext>
            </a:extLst>
          </p:cNvPr>
          <p:cNvSpPr>
            <a:spLocks noGrp="1"/>
          </p:cNvSpPr>
          <p:nvPr>
            <p:ph type="title"/>
          </p:nvPr>
        </p:nvSpPr>
        <p:spPr/>
        <p:txBody>
          <a:bodyPr/>
          <a:lstStyle/>
          <a:p>
            <a:r>
              <a:rPr lang="en-US" dirty="0"/>
              <a:t>Emerging Good Practices (UK-SA)</a:t>
            </a:r>
            <a:endParaRPr lang="en-ZA" dirty="0"/>
          </a:p>
        </p:txBody>
      </p:sp>
      <p:sp>
        <p:nvSpPr>
          <p:cNvPr id="3" name="TextBox 2">
            <a:extLst>
              <a:ext uri="{FF2B5EF4-FFF2-40B4-BE49-F238E27FC236}">
                <a16:creationId xmlns:a16="http://schemas.microsoft.com/office/drawing/2014/main" id="{C34721A3-C1FB-8729-2DB1-F815DA91D881}"/>
              </a:ext>
            </a:extLst>
          </p:cNvPr>
          <p:cNvSpPr txBox="1"/>
          <p:nvPr/>
        </p:nvSpPr>
        <p:spPr>
          <a:xfrm>
            <a:off x="348711" y="1530459"/>
            <a:ext cx="7625167" cy="4247317"/>
          </a:xfrm>
          <a:prstGeom prst="rect">
            <a:avLst/>
          </a:prstGeom>
          <a:noFill/>
        </p:spPr>
        <p:txBody>
          <a:bodyPr wrap="square" rtlCol="0">
            <a:spAutoFit/>
          </a:bodyPr>
          <a:lstStyle/>
          <a:p>
            <a:pPr marL="285750" lvl="0" indent="-285750">
              <a:buFont typeface="Arial" panose="020B0604020202020204" pitchFamily="34" charset="0"/>
              <a:buChar char="•"/>
            </a:pPr>
            <a:r>
              <a:rPr lang="en-ZA" dirty="0">
                <a:solidFill>
                  <a:srgbClr val="000000"/>
                </a:solidFill>
                <a:latin typeface="Trebuchet MS" panose="020B0603020202020204" pitchFamily="34" charset="0"/>
              </a:rPr>
              <a:t>Long-term institutional partnerships</a:t>
            </a:r>
          </a:p>
          <a:p>
            <a:pPr lvl="0"/>
            <a:endParaRPr lang="en-ZA" dirty="0">
              <a:solidFill>
                <a:srgbClr val="000000"/>
              </a:solidFill>
              <a:latin typeface="Trebuchet MS" panose="020B0603020202020204" pitchFamily="34" charset="0"/>
            </a:endParaRPr>
          </a:p>
          <a:p>
            <a:pPr marL="285750" lvl="0" indent="-285750">
              <a:buFont typeface="Arial" panose="020B0604020202020204" pitchFamily="34" charset="0"/>
              <a:buChar char="•"/>
            </a:pPr>
            <a:r>
              <a:rPr lang="en-ZA" dirty="0">
                <a:solidFill>
                  <a:srgbClr val="000000"/>
                </a:solidFill>
                <a:latin typeface="Trebuchet MS" panose="020B0603020202020204" pitchFamily="34" charset="0"/>
              </a:rPr>
              <a:t>Explicit equity criteria in programme design</a:t>
            </a:r>
          </a:p>
          <a:p>
            <a:pPr lvl="0"/>
            <a:endParaRPr lang="en-ZA" dirty="0">
              <a:solidFill>
                <a:srgbClr val="000000"/>
              </a:solidFill>
              <a:latin typeface="Trebuchet MS" panose="020B0603020202020204" pitchFamily="34" charset="0"/>
            </a:endParaRPr>
          </a:p>
          <a:p>
            <a:pPr marL="285750" lvl="0" indent="-285750">
              <a:buFont typeface="Arial" panose="020B0604020202020204" pitchFamily="34" charset="0"/>
              <a:buChar char="•"/>
            </a:pPr>
            <a:r>
              <a:rPr lang="en-ZA" dirty="0">
                <a:solidFill>
                  <a:srgbClr val="000000"/>
                </a:solidFill>
                <a:latin typeface="Trebuchet MS" panose="020B0603020202020204" pitchFamily="34" charset="0"/>
              </a:rPr>
              <a:t>Doctoral pipelines and early-career researcher support</a:t>
            </a:r>
          </a:p>
          <a:p>
            <a:pPr lvl="0"/>
            <a:endParaRPr lang="en-ZA" dirty="0">
              <a:solidFill>
                <a:srgbClr val="000000"/>
              </a:solidFill>
              <a:latin typeface="Trebuchet MS" panose="020B0603020202020204" pitchFamily="34" charset="0"/>
            </a:endParaRPr>
          </a:p>
          <a:p>
            <a:pPr marL="285750" lvl="0" indent="-285750">
              <a:buFont typeface="Arial" panose="020B0604020202020204" pitchFamily="34" charset="0"/>
              <a:buChar char="•"/>
            </a:pPr>
            <a:r>
              <a:rPr lang="en-ZA" dirty="0">
                <a:solidFill>
                  <a:srgbClr val="000000"/>
                </a:solidFill>
                <a:latin typeface="Trebuchet MS" panose="020B0603020202020204" pitchFamily="34" charset="0"/>
              </a:rPr>
              <a:t>Joint reflection and learning mechanisms</a:t>
            </a:r>
          </a:p>
          <a:p>
            <a:pPr lvl="0"/>
            <a:endParaRPr lang="en-ZA" dirty="0">
              <a:solidFill>
                <a:srgbClr val="000000"/>
              </a:solidFill>
              <a:latin typeface="Trebuchet MS" panose="020B0603020202020204" pitchFamily="34" charset="0"/>
            </a:endParaRPr>
          </a:p>
          <a:p>
            <a:r>
              <a:rPr lang="en-ZA" b="1" dirty="0">
                <a:latin typeface="Trebuchet MS" panose="020B0603020202020204" pitchFamily="34" charset="0"/>
              </a:rPr>
              <a:t>Evidence: British Academy – Equitable Partnerships in International Collaboration (</a:t>
            </a:r>
            <a:r>
              <a:rPr lang="en-ZA" b="1" dirty="0" err="1">
                <a:latin typeface="Trebuchet MS" panose="020B0603020202020204" pitchFamily="34" charset="0"/>
              </a:rPr>
              <a:t>EqPIC</a:t>
            </a:r>
            <a:r>
              <a:rPr lang="en-ZA" b="1" dirty="0">
                <a:latin typeface="Trebuchet MS" panose="020B0603020202020204" pitchFamily="34" charset="0"/>
              </a:rPr>
              <a:t>) Call to Action: </a:t>
            </a:r>
          </a:p>
          <a:p>
            <a:r>
              <a:rPr lang="en-ZA" dirty="0">
                <a:latin typeface="Trebuchet MS" panose="020B0603020202020204" pitchFamily="34" charset="0"/>
              </a:rPr>
              <a:t>https://www.thebritishacademy.ac.uk/international/equitable-partnership-in-international-collaboration/equitable-partnership-in-international-collaboration-eqpic-a-call-to-action/?</a:t>
            </a:r>
            <a:br>
              <a:rPr lang="en-ZA" dirty="0">
                <a:latin typeface="Trebuchet MS" panose="020B0603020202020204" pitchFamily="34" charset="0"/>
              </a:rPr>
            </a:br>
            <a:r>
              <a:rPr lang="en-ZA" dirty="0">
                <a:latin typeface="Trebuchet MS" panose="020B0603020202020204" pitchFamily="34" charset="0"/>
              </a:rPr>
              <a:t>Conference on Equitable Partnerships (NRF–Royal Society–British Academy)</a:t>
            </a:r>
          </a:p>
        </p:txBody>
      </p:sp>
    </p:spTree>
    <p:extLst>
      <p:ext uri="{BB962C8B-B14F-4D97-AF65-F5344CB8AC3E}">
        <p14:creationId xmlns:p14="http://schemas.microsoft.com/office/powerpoint/2010/main" val="34904519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4D85C-4BCA-B44B-FFB9-9A354B815571}"/>
              </a:ext>
            </a:extLst>
          </p:cNvPr>
          <p:cNvSpPr>
            <a:spLocks noGrp="1"/>
          </p:cNvSpPr>
          <p:nvPr>
            <p:ph type="title"/>
          </p:nvPr>
        </p:nvSpPr>
        <p:spPr>
          <a:xfrm>
            <a:off x="736271" y="2327563"/>
            <a:ext cx="10842172" cy="1852551"/>
          </a:xfrm>
        </p:spPr>
        <p:txBody>
          <a:bodyPr>
            <a:noAutofit/>
          </a:bodyPr>
          <a:lstStyle/>
          <a:p>
            <a:r>
              <a:rPr lang="en-US" sz="2800" b="1" dirty="0"/>
              <a:t>Selected Research Platforms for Possible  Collaborations</a:t>
            </a:r>
            <a:br>
              <a:rPr lang="en-US" sz="2800" b="1" dirty="0"/>
            </a:br>
            <a:r>
              <a:rPr lang="en-US" sz="2800" b="1" dirty="0"/>
              <a:t>(Stellenbosch University &amp; Partners) </a:t>
            </a:r>
            <a:endParaRPr lang="en-ZA" sz="2800" b="1" dirty="0"/>
          </a:p>
        </p:txBody>
      </p:sp>
    </p:spTree>
    <p:extLst>
      <p:ext uri="{BB962C8B-B14F-4D97-AF65-F5344CB8AC3E}">
        <p14:creationId xmlns:p14="http://schemas.microsoft.com/office/powerpoint/2010/main" val="4286966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96000" y="0"/>
            <a:ext cx="6096000" cy="6858000"/>
            <a:chOff x="0" y="0"/>
            <a:chExt cx="12192000" cy="13716000"/>
          </a:xfrm>
        </p:grpSpPr>
        <p:pic>
          <p:nvPicPr>
            <p:cNvPr id="3" name="Picture 3"/>
            <p:cNvPicPr>
              <a:picLocks noChangeAspect="1"/>
            </p:cNvPicPr>
            <p:nvPr/>
          </p:nvPicPr>
          <p:blipFill>
            <a:blip r:embed="rId3"/>
            <a:srcRect l="20388" r="20388"/>
            <a:stretch>
              <a:fillRect/>
            </a:stretch>
          </p:blipFill>
          <p:spPr>
            <a:xfrm>
              <a:off x="0" y="0"/>
              <a:ext cx="12192000" cy="13716000"/>
            </a:xfrm>
            <a:prstGeom prst="rect">
              <a:avLst/>
            </a:prstGeom>
          </p:spPr>
        </p:pic>
      </p:grpSp>
      <p:sp>
        <p:nvSpPr>
          <p:cNvPr id="4" name="TextBox 4"/>
          <p:cNvSpPr txBox="1"/>
          <p:nvPr/>
        </p:nvSpPr>
        <p:spPr>
          <a:xfrm>
            <a:off x="330200" y="933067"/>
            <a:ext cx="5588000" cy="577722"/>
          </a:xfrm>
          <a:prstGeom prst="rect">
            <a:avLst/>
          </a:prstGeom>
        </p:spPr>
        <p:txBody>
          <a:bodyPr wrap="square" lIns="0" tIns="0" rIns="0" bIns="0" rtlCol="0" anchor="t">
            <a:spAutoFit/>
          </a:bodyPr>
          <a:lstStyle/>
          <a:p>
            <a:pPr>
              <a:lnSpc>
                <a:spcPts val="5120"/>
              </a:lnSpc>
            </a:pPr>
            <a:r>
              <a:rPr lang="en-US" sz="2667" b="1" dirty="0">
                <a:solidFill>
                  <a:srgbClr val="A60A3D"/>
                </a:solidFill>
                <a:latin typeface="Raleway Bold"/>
                <a:ea typeface="Raleway Bold"/>
                <a:cs typeface="Raleway Bold"/>
                <a:sym typeface="Raleway Bold"/>
              </a:rPr>
              <a:t>SCHOOL FOR CLIMATE STUDIES</a:t>
            </a:r>
          </a:p>
        </p:txBody>
      </p:sp>
      <p:sp>
        <p:nvSpPr>
          <p:cNvPr id="5" name="TextBox 5"/>
          <p:cNvSpPr txBox="1"/>
          <p:nvPr/>
        </p:nvSpPr>
        <p:spPr>
          <a:xfrm>
            <a:off x="508000" y="3104304"/>
            <a:ext cx="4647546" cy="1056379"/>
          </a:xfrm>
          <a:prstGeom prst="rect">
            <a:avLst/>
          </a:prstGeom>
        </p:spPr>
        <p:txBody>
          <a:bodyPr lIns="0" tIns="0" rIns="0" bIns="0" rtlCol="0" anchor="t">
            <a:spAutoFit/>
          </a:bodyPr>
          <a:lstStyle/>
          <a:p>
            <a:pPr>
              <a:lnSpc>
                <a:spcPts val="2053"/>
              </a:lnSpc>
              <a:spcBef>
                <a:spcPct val="0"/>
              </a:spcBef>
            </a:pPr>
            <a:r>
              <a:rPr lang="en-US" sz="1466" dirty="0">
                <a:solidFill>
                  <a:srgbClr val="000000"/>
                </a:solidFill>
                <a:latin typeface="Raleway Light"/>
                <a:ea typeface="Raleway Light"/>
                <a:cs typeface="Raleway Light"/>
                <a:sym typeface="Raleway Light"/>
              </a:rPr>
              <a:t>The School for Climate Studies is the first of its kind in South Africa—an academic platform integrating climate science, policy, technology, and development to address climate change across disciplines.</a:t>
            </a:r>
          </a:p>
        </p:txBody>
      </p:sp>
      <p:sp>
        <p:nvSpPr>
          <p:cNvPr id="6" name="TextBox 6"/>
          <p:cNvSpPr txBox="1"/>
          <p:nvPr/>
        </p:nvSpPr>
        <p:spPr>
          <a:xfrm>
            <a:off x="508000" y="1870710"/>
            <a:ext cx="5892800" cy="750270"/>
          </a:xfrm>
          <a:prstGeom prst="rect">
            <a:avLst/>
          </a:prstGeom>
        </p:spPr>
        <p:txBody>
          <a:bodyPr wrap="square" lIns="0" tIns="0" rIns="0" bIns="0" rtlCol="0" anchor="t">
            <a:spAutoFit/>
          </a:bodyPr>
          <a:lstStyle/>
          <a:p>
            <a:pPr>
              <a:lnSpc>
                <a:spcPts val="3079"/>
              </a:lnSpc>
              <a:spcBef>
                <a:spcPct val="0"/>
              </a:spcBef>
            </a:pPr>
            <a:r>
              <a:rPr lang="en-US" sz="1867" b="1" i="1" dirty="0">
                <a:solidFill>
                  <a:srgbClr val="84032E"/>
                </a:solidFill>
                <a:latin typeface="Raleway Semi-Bold Italics"/>
                <a:ea typeface="Raleway Semi-Bold Italics"/>
                <a:cs typeface="Raleway Semi-Bold Italics"/>
                <a:sym typeface="Raleway Semi-Bold Italics"/>
              </a:rPr>
              <a:t>A Transdisciplinary Hub for Climate Solutions – approaching climate challenges holistically</a:t>
            </a:r>
          </a:p>
        </p:txBody>
      </p:sp>
      <p:sp>
        <p:nvSpPr>
          <p:cNvPr id="7" name="TextBox 7"/>
          <p:cNvSpPr txBox="1"/>
          <p:nvPr/>
        </p:nvSpPr>
        <p:spPr>
          <a:xfrm>
            <a:off x="508000" y="4272703"/>
            <a:ext cx="4647546" cy="1056379"/>
          </a:xfrm>
          <a:prstGeom prst="rect">
            <a:avLst/>
          </a:prstGeom>
        </p:spPr>
        <p:txBody>
          <a:bodyPr lIns="0" tIns="0" rIns="0" bIns="0" rtlCol="0" anchor="t">
            <a:spAutoFit/>
          </a:bodyPr>
          <a:lstStyle/>
          <a:p>
            <a:pPr marL="316666" lvl="1" indent="-158333">
              <a:lnSpc>
                <a:spcPts val="2053"/>
              </a:lnSpc>
              <a:buFont typeface="Arial"/>
              <a:buChar char="•"/>
            </a:pPr>
            <a:r>
              <a:rPr lang="en-US" sz="1466" dirty="0">
                <a:solidFill>
                  <a:srgbClr val="000000"/>
                </a:solidFill>
                <a:latin typeface="Raleway Light"/>
                <a:ea typeface="Raleway Light"/>
                <a:cs typeface="Raleway Light"/>
                <a:sym typeface="Raleway Light"/>
              </a:rPr>
              <a:t>Works across all 10 faculties of Stellenbosch University</a:t>
            </a:r>
          </a:p>
          <a:p>
            <a:pPr marL="316666" lvl="1" indent="-158333">
              <a:lnSpc>
                <a:spcPts val="2053"/>
              </a:lnSpc>
              <a:spcBef>
                <a:spcPct val="0"/>
              </a:spcBef>
              <a:buFont typeface="Arial"/>
              <a:buChar char="•"/>
            </a:pPr>
            <a:r>
              <a:rPr lang="en-US" sz="1466" dirty="0">
                <a:solidFill>
                  <a:srgbClr val="000000"/>
                </a:solidFill>
                <a:latin typeface="Raleway Light"/>
                <a:ea typeface="Raleway Light"/>
                <a:cs typeface="Raleway Light"/>
                <a:sym typeface="Raleway Light"/>
              </a:rPr>
              <a:t>Engages with government, industry, and civil society</a:t>
            </a:r>
          </a:p>
        </p:txBody>
      </p:sp>
      <p:sp>
        <p:nvSpPr>
          <p:cNvPr id="11" name="TextBox 10">
            <a:extLst>
              <a:ext uri="{FF2B5EF4-FFF2-40B4-BE49-F238E27FC236}">
                <a16:creationId xmlns:a16="http://schemas.microsoft.com/office/drawing/2014/main" id="{48E8B926-657C-A207-7F24-A7FC239D452E}"/>
              </a:ext>
            </a:extLst>
          </p:cNvPr>
          <p:cNvSpPr txBox="1"/>
          <p:nvPr/>
        </p:nvSpPr>
        <p:spPr>
          <a:xfrm>
            <a:off x="1320800" y="5867400"/>
            <a:ext cx="3606800" cy="400110"/>
          </a:xfrm>
          <a:prstGeom prst="rect">
            <a:avLst/>
          </a:prstGeom>
          <a:noFill/>
        </p:spPr>
        <p:txBody>
          <a:bodyPr wrap="square">
            <a:spAutoFit/>
          </a:bodyPr>
          <a:lstStyle/>
          <a:p>
            <a:r>
              <a:rPr lang="en-ZA" sz="2000" b="1" i="1" dirty="0">
                <a:solidFill>
                  <a:srgbClr val="84032E"/>
                </a:solidFill>
                <a:latin typeface="Raleway Semi-Bold Italics"/>
                <a:hlinkClick r:id="rId4"/>
              </a:rPr>
              <a:t>https://climate.sun.ac.za</a:t>
            </a:r>
            <a:r>
              <a:rPr lang="en-ZA" sz="2000" b="1" i="1" dirty="0">
                <a:solidFill>
                  <a:srgbClr val="84032E"/>
                </a:solidFill>
                <a:latin typeface="Raleway Semi-Bold Italics"/>
              </a:rPr>
              <a:t> </a:t>
            </a:r>
          </a:p>
        </p:txBody>
      </p:sp>
      <p:sp>
        <p:nvSpPr>
          <p:cNvPr id="12" name="TextBox 32">
            <a:extLst>
              <a:ext uri="{FF2B5EF4-FFF2-40B4-BE49-F238E27FC236}">
                <a16:creationId xmlns:a16="http://schemas.microsoft.com/office/drawing/2014/main" id="{8F6B14A6-D9F2-146D-F39A-D21BC782DA35}"/>
              </a:ext>
            </a:extLst>
          </p:cNvPr>
          <p:cNvSpPr txBox="1"/>
          <p:nvPr/>
        </p:nvSpPr>
        <p:spPr>
          <a:xfrm>
            <a:off x="33766" y="206832"/>
            <a:ext cx="1947434" cy="384849"/>
          </a:xfrm>
          <a:prstGeom prst="rect">
            <a:avLst/>
          </a:prstGeom>
        </p:spPr>
        <p:txBody>
          <a:bodyPr lIns="0" tIns="0" rIns="0" bIns="0" rtlCol="0" anchor="t">
            <a:spAutoFit/>
          </a:bodyPr>
          <a:lstStyle/>
          <a:p>
            <a:pPr algn="ctr">
              <a:lnSpc>
                <a:spcPts val="1475"/>
              </a:lnSpc>
            </a:pPr>
            <a:r>
              <a:rPr lang="en-US" sz="1475" b="1" dirty="0">
                <a:solidFill>
                  <a:schemeClr val="accent3">
                    <a:lumMod val="50000"/>
                  </a:schemeClr>
                </a:solidFill>
                <a:latin typeface="Raleway Bold"/>
                <a:ea typeface="Raleway Bold"/>
                <a:cs typeface="Raleway Bold"/>
                <a:sym typeface="Raleway Bold"/>
              </a:rPr>
              <a:t>ENVIRONMENTAL </a:t>
            </a:r>
          </a:p>
          <a:p>
            <a:pPr algn="ctr">
              <a:lnSpc>
                <a:spcPts val="1475"/>
              </a:lnSpc>
            </a:pPr>
            <a:r>
              <a:rPr lang="en-US" sz="1475" b="1" dirty="0">
                <a:solidFill>
                  <a:schemeClr val="accent3">
                    <a:lumMod val="50000"/>
                  </a:schemeClr>
                </a:solidFill>
                <a:latin typeface="Raleway Bold"/>
                <a:ea typeface="Raleway Bold"/>
                <a:cs typeface="Raleway Bold"/>
                <a:sym typeface="Raleway Bold"/>
              </a:rPr>
              <a:t>FUTURES</a:t>
            </a:r>
          </a:p>
        </p:txBody>
      </p:sp>
    </p:spTree>
    <p:extLst>
      <p:ext uri="{BB962C8B-B14F-4D97-AF65-F5344CB8AC3E}">
        <p14:creationId xmlns:p14="http://schemas.microsoft.com/office/powerpoint/2010/main" val="105482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296D1-5370-4BA8-83D8-8932986E9A27}"/>
              </a:ext>
            </a:extLst>
          </p:cNvPr>
          <p:cNvSpPr>
            <a:spLocks noGrp="1"/>
          </p:cNvSpPr>
          <p:nvPr>
            <p:ph type="title"/>
          </p:nvPr>
        </p:nvSpPr>
        <p:spPr>
          <a:xfrm>
            <a:off x="-50800" y="516097"/>
            <a:ext cx="10939989" cy="931703"/>
          </a:xfrm>
        </p:spPr>
        <p:txBody>
          <a:bodyPr>
            <a:normAutofit/>
          </a:bodyPr>
          <a:lstStyle/>
          <a:p>
            <a:r>
              <a:rPr lang="en-US" sz="3200" b="1" dirty="0">
                <a:solidFill>
                  <a:schemeClr val="bg1"/>
                </a:solidFill>
                <a:latin typeface="Raleway" panose="020B0503030101060003" pitchFamily="34" charset="0"/>
              </a:rPr>
              <a:t>Centre for Epidemic Response and Innovation (CERI)</a:t>
            </a:r>
            <a:endParaRPr lang="en-ZA" sz="3200" dirty="0">
              <a:solidFill>
                <a:schemeClr val="bg1"/>
              </a:solidFill>
            </a:endParaRPr>
          </a:p>
        </p:txBody>
      </p:sp>
      <p:sp>
        <p:nvSpPr>
          <p:cNvPr id="5" name="TextBox 4">
            <a:extLst>
              <a:ext uri="{FF2B5EF4-FFF2-40B4-BE49-F238E27FC236}">
                <a16:creationId xmlns:a16="http://schemas.microsoft.com/office/drawing/2014/main" id="{FF927B16-62F9-40B3-AF1E-EC5F0954D680}"/>
              </a:ext>
            </a:extLst>
          </p:cNvPr>
          <p:cNvSpPr txBox="1"/>
          <p:nvPr/>
        </p:nvSpPr>
        <p:spPr>
          <a:xfrm>
            <a:off x="1212573" y="6121754"/>
            <a:ext cx="9766852" cy="707758"/>
          </a:xfrm>
          <a:prstGeom prst="rect">
            <a:avLst/>
          </a:prstGeom>
          <a:noFill/>
        </p:spPr>
        <p:txBody>
          <a:bodyPr wrap="square">
            <a:spAutoFit/>
          </a:bodyPr>
          <a:lstStyle/>
          <a:p>
            <a:pPr algn="ctr" defTabSz="914446">
              <a:defRPr/>
            </a:pPr>
            <a:r>
              <a:rPr lang="en-US" b="1" dirty="0">
                <a:solidFill>
                  <a:prstClr val="black"/>
                </a:solidFill>
                <a:latin typeface="Raleway" panose="020B0503030101060003" pitchFamily="34" charset="0"/>
              </a:rPr>
              <a:t>The Centre for Epidemic Response and Innovation (CERI) at Stellenbosch University </a:t>
            </a:r>
            <a:r>
              <a:rPr lang="en-US" sz="2199" b="1" i="1" dirty="0">
                <a:solidFill>
                  <a:srgbClr val="85C7AC"/>
                </a:solidFill>
                <a:latin typeface="Raleway Semi-Bold Italics"/>
                <a:hlinkClick r:id="rId3">
                  <a:extLst>
                    <a:ext uri="{A12FA001-AC4F-418D-AE19-62706E023703}">
                      <ahyp:hlinkClr xmlns:ahyp="http://schemas.microsoft.com/office/drawing/2018/hyperlinkcolor" val="tx"/>
                    </a:ext>
                  </a:extLst>
                </a:hlinkClick>
              </a:rPr>
              <a:t>www.ceri.org.za</a:t>
            </a:r>
            <a:r>
              <a:rPr lang="en-US" sz="1867" b="1" i="1" dirty="0">
                <a:solidFill>
                  <a:prstClr val="black"/>
                </a:solidFill>
                <a:latin typeface="Raleway" panose="020B0503030101060003" pitchFamily="34" charset="0"/>
              </a:rPr>
              <a:t> </a:t>
            </a:r>
            <a:endParaRPr lang="en-US" sz="1867" b="1" dirty="0">
              <a:solidFill>
                <a:prstClr val="black"/>
              </a:solidFill>
              <a:latin typeface="Raleway" panose="020B0503030101060003" pitchFamily="34" charset="0"/>
            </a:endParaRPr>
          </a:p>
        </p:txBody>
      </p:sp>
      <p:pic>
        <p:nvPicPr>
          <p:cNvPr id="6" name="Picture 5">
            <a:extLst>
              <a:ext uri="{FF2B5EF4-FFF2-40B4-BE49-F238E27FC236}">
                <a16:creationId xmlns:a16="http://schemas.microsoft.com/office/drawing/2014/main" id="{D509FA2F-9346-0E42-C304-1B4366DFE49C}"/>
              </a:ext>
            </a:extLst>
          </p:cNvPr>
          <p:cNvPicPr>
            <a:picLocks noChangeAspect="1"/>
          </p:cNvPicPr>
          <p:nvPr/>
        </p:nvPicPr>
        <p:blipFill>
          <a:blip r:embed="rId4"/>
          <a:stretch>
            <a:fillRect/>
          </a:stretch>
        </p:blipFill>
        <p:spPr>
          <a:xfrm>
            <a:off x="2692401" y="1447800"/>
            <a:ext cx="6350687" cy="2582013"/>
          </a:xfrm>
          <a:prstGeom prst="rect">
            <a:avLst/>
          </a:prstGeom>
        </p:spPr>
      </p:pic>
      <p:pic>
        <p:nvPicPr>
          <p:cNvPr id="8" name="Picture 7">
            <a:extLst>
              <a:ext uri="{FF2B5EF4-FFF2-40B4-BE49-F238E27FC236}">
                <a16:creationId xmlns:a16="http://schemas.microsoft.com/office/drawing/2014/main" id="{CD1C1084-A39D-0F7F-F5EC-1170B2D971C5}"/>
              </a:ext>
            </a:extLst>
          </p:cNvPr>
          <p:cNvPicPr>
            <a:picLocks noChangeAspect="1"/>
          </p:cNvPicPr>
          <p:nvPr/>
        </p:nvPicPr>
        <p:blipFill>
          <a:blip r:embed="rId5"/>
          <a:stretch>
            <a:fillRect/>
          </a:stretch>
        </p:blipFill>
        <p:spPr>
          <a:xfrm>
            <a:off x="1831583" y="4131372"/>
            <a:ext cx="8528835" cy="1990382"/>
          </a:xfrm>
          <a:prstGeom prst="rect">
            <a:avLst/>
          </a:prstGeom>
        </p:spPr>
      </p:pic>
      <p:sp>
        <p:nvSpPr>
          <p:cNvPr id="7" name="TextBox 19">
            <a:extLst>
              <a:ext uri="{FF2B5EF4-FFF2-40B4-BE49-F238E27FC236}">
                <a16:creationId xmlns:a16="http://schemas.microsoft.com/office/drawing/2014/main" id="{6B1C2FE2-65D5-5C8C-1F75-95A409199B70}"/>
              </a:ext>
            </a:extLst>
          </p:cNvPr>
          <p:cNvSpPr txBox="1"/>
          <p:nvPr/>
        </p:nvSpPr>
        <p:spPr>
          <a:xfrm>
            <a:off x="-203200" y="343119"/>
            <a:ext cx="1947434" cy="384849"/>
          </a:xfrm>
          <a:prstGeom prst="rect">
            <a:avLst/>
          </a:prstGeom>
        </p:spPr>
        <p:txBody>
          <a:bodyPr lIns="0" tIns="0" rIns="0" bIns="0" rtlCol="0" anchor="t">
            <a:spAutoFit/>
          </a:bodyPr>
          <a:lstStyle/>
          <a:p>
            <a:pPr algn="ctr">
              <a:lnSpc>
                <a:spcPts val="1475"/>
              </a:lnSpc>
            </a:pPr>
            <a:r>
              <a:rPr lang="en-US" sz="1475" b="1" dirty="0">
                <a:solidFill>
                  <a:schemeClr val="bg1"/>
                </a:solidFill>
                <a:latin typeface="Raleway Bold"/>
                <a:ea typeface="Raleway Bold"/>
                <a:cs typeface="Raleway Bold"/>
                <a:sym typeface="Raleway Bold"/>
              </a:rPr>
              <a:t>HEALTH </a:t>
            </a:r>
          </a:p>
          <a:p>
            <a:pPr algn="ctr">
              <a:lnSpc>
                <a:spcPts val="1475"/>
              </a:lnSpc>
            </a:pPr>
            <a:r>
              <a:rPr lang="en-US" sz="1475" b="1" dirty="0">
                <a:solidFill>
                  <a:schemeClr val="bg1"/>
                </a:solidFill>
                <a:latin typeface="Raleway Bold"/>
                <a:ea typeface="Raleway Bold"/>
                <a:cs typeface="Raleway Bold"/>
                <a:sym typeface="Raleway Bold"/>
              </a:rPr>
              <a:t>RESILIENCE</a:t>
            </a:r>
          </a:p>
        </p:txBody>
      </p:sp>
    </p:spTree>
    <p:extLst>
      <p:ext uri="{BB962C8B-B14F-4D97-AF65-F5344CB8AC3E}">
        <p14:creationId xmlns:p14="http://schemas.microsoft.com/office/powerpoint/2010/main" val="2496684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ABAF5-4178-F950-E901-813D67FCA029}"/>
              </a:ext>
            </a:extLst>
          </p:cNvPr>
          <p:cNvSpPr>
            <a:spLocks noGrp="1"/>
          </p:cNvSpPr>
          <p:nvPr>
            <p:ph type="title"/>
          </p:nvPr>
        </p:nvSpPr>
        <p:spPr/>
        <p:txBody>
          <a:bodyPr/>
          <a:lstStyle/>
          <a:p>
            <a:r>
              <a:rPr lang="en-US" dirty="0"/>
              <a:t>What do we mean by equitable partnerships?</a:t>
            </a:r>
            <a:endParaRPr lang="en-ZA" dirty="0"/>
          </a:p>
        </p:txBody>
      </p:sp>
      <p:sp>
        <p:nvSpPr>
          <p:cNvPr id="4" name="Content Placeholder 2">
            <a:extLst>
              <a:ext uri="{FF2B5EF4-FFF2-40B4-BE49-F238E27FC236}">
                <a16:creationId xmlns:a16="http://schemas.microsoft.com/office/drawing/2014/main" id="{4C0DDC10-1CB1-24F8-FF28-4EB3834C55DC}"/>
              </a:ext>
            </a:extLst>
          </p:cNvPr>
          <p:cNvSpPr txBox="1">
            <a:spLocks/>
          </p:cNvSpPr>
          <p:nvPr/>
        </p:nvSpPr>
        <p:spPr>
          <a:xfrm>
            <a:off x="257969" y="2047452"/>
            <a:ext cx="11676062" cy="2189599"/>
          </a:xfrm>
          <a:prstGeom prst="rect">
            <a:avLst/>
          </a:prstGeom>
        </p:spPr>
        <p:txBody>
          <a:bodyPr>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2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ZA" sz="3600" b="1" dirty="0">
                <a:solidFill>
                  <a:srgbClr val="000000"/>
                </a:solidFill>
              </a:rPr>
              <a:t>Equitable partnerships  address historical, structural and inequalities amongst partners while  sustaining excellence.</a:t>
            </a:r>
          </a:p>
          <a:p>
            <a:pPr marL="0" indent="0" algn="ctr">
              <a:buFont typeface="Arial" panose="020B0604020202020204" pitchFamily="34" charset="0"/>
              <a:buNone/>
            </a:pPr>
            <a:endParaRPr lang="en-ZA" sz="3600" b="1" dirty="0">
              <a:solidFill>
                <a:srgbClr val="000000"/>
              </a:solidFill>
            </a:endParaRPr>
          </a:p>
          <a:p>
            <a:pPr marL="0" indent="0" algn="ctr">
              <a:buFont typeface="Arial" panose="020B0604020202020204" pitchFamily="34" charset="0"/>
              <a:buNone/>
            </a:pPr>
            <a:endParaRPr lang="en-ZA" sz="3600" b="1" dirty="0">
              <a:solidFill>
                <a:srgbClr val="000000"/>
              </a:solidFill>
            </a:endParaRPr>
          </a:p>
          <a:p>
            <a:pPr marL="0" indent="0" algn="ctr">
              <a:buFont typeface="Arial" panose="020B0604020202020204" pitchFamily="34" charset="0"/>
              <a:buNone/>
            </a:pPr>
            <a:endParaRPr lang="en-ZA" sz="3600" b="1" dirty="0">
              <a:solidFill>
                <a:srgbClr val="000000"/>
              </a:solidFill>
            </a:endParaRPr>
          </a:p>
          <a:p>
            <a:pPr marL="0" indent="0" algn="ctr">
              <a:buFont typeface="Arial" panose="020B0604020202020204" pitchFamily="34" charset="0"/>
              <a:buNone/>
            </a:pPr>
            <a:endParaRPr lang="en-ZA" sz="3600" b="1" dirty="0">
              <a:solidFill>
                <a:srgbClr val="000000"/>
              </a:solidFill>
            </a:endParaRPr>
          </a:p>
        </p:txBody>
      </p:sp>
      <p:sp>
        <p:nvSpPr>
          <p:cNvPr id="8" name="TextBox 7">
            <a:extLst>
              <a:ext uri="{FF2B5EF4-FFF2-40B4-BE49-F238E27FC236}">
                <a16:creationId xmlns:a16="http://schemas.microsoft.com/office/drawing/2014/main" id="{244B38B3-288E-223D-5D1E-6477373DF0F3}"/>
              </a:ext>
            </a:extLst>
          </p:cNvPr>
          <p:cNvSpPr txBox="1"/>
          <p:nvPr/>
        </p:nvSpPr>
        <p:spPr>
          <a:xfrm>
            <a:off x="356260" y="4180516"/>
            <a:ext cx="10770919" cy="2246769"/>
          </a:xfrm>
          <a:prstGeom prst="rect">
            <a:avLst/>
          </a:prstGeom>
          <a:noFill/>
        </p:spPr>
        <p:txBody>
          <a:bodyPr wrap="square" rtlCol="0">
            <a:spAutoFit/>
          </a:bodyPr>
          <a:lstStyle/>
          <a:p>
            <a:pPr marL="457200" indent="-457200">
              <a:buFont typeface="Wingdings" panose="05000000000000000000" pitchFamily="2" charset="2"/>
              <a:buChar char="Ø"/>
            </a:pPr>
            <a:r>
              <a:rPr lang="en-ZA" sz="2800" b="1" dirty="0"/>
              <a:t>Equitable partnerships also play a Transformative and Collaborative role in higher education to significantly enhance educational frameworks. </a:t>
            </a:r>
          </a:p>
          <a:p>
            <a:endParaRPr lang="en-ZA" sz="2800" b="1" dirty="0"/>
          </a:p>
          <a:p>
            <a:pPr marL="457200" indent="-457200">
              <a:buFont typeface="Wingdings" panose="05000000000000000000" pitchFamily="2" charset="2"/>
              <a:buChar char="Ø"/>
            </a:pPr>
            <a:r>
              <a:rPr lang="en-ZA" sz="2800" b="1" dirty="0"/>
              <a:t>They leverage collective strengths of institutions for mutual benefit.</a:t>
            </a:r>
          </a:p>
        </p:txBody>
      </p:sp>
    </p:spTree>
    <p:extLst>
      <p:ext uri="{BB962C8B-B14F-4D97-AF65-F5344CB8AC3E}">
        <p14:creationId xmlns:p14="http://schemas.microsoft.com/office/powerpoint/2010/main" val="25473152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738705"/>
            <a:ext cx="6096000" cy="4119295"/>
            <a:chOff x="0" y="0"/>
            <a:chExt cx="12192000" cy="8238589"/>
          </a:xfrm>
        </p:grpSpPr>
        <p:pic>
          <p:nvPicPr>
            <p:cNvPr id="3" name="Picture 3"/>
            <p:cNvPicPr>
              <a:picLocks noChangeAspect="1"/>
            </p:cNvPicPr>
            <p:nvPr/>
          </p:nvPicPr>
          <p:blipFill>
            <a:blip r:embed="rId3"/>
            <a:srcRect l="8429" r="8429"/>
            <a:stretch>
              <a:fillRect/>
            </a:stretch>
          </p:blipFill>
          <p:spPr>
            <a:xfrm>
              <a:off x="0" y="0"/>
              <a:ext cx="12192000" cy="8238589"/>
            </a:xfrm>
            <a:prstGeom prst="rect">
              <a:avLst/>
            </a:prstGeom>
          </p:spPr>
        </p:pic>
      </p:grpSp>
      <p:sp>
        <p:nvSpPr>
          <p:cNvPr id="4" name="TextBox 4"/>
          <p:cNvSpPr txBox="1"/>
          <p:nvPr/>
        </p:nvSpPr>
        <p:spPr>
          <a:xfrm>
            <a:off x="2133600" y="476260"/>
            <a:ext cx="9347200" cy="1178143"/>
          </a:xfrm>
          <a:prstGeom prst="rect">
            <a:avLst/>
          </a:prstGeom>
        </p:spPr>
        <p:txBody>
          <a:bodyPr wrap="square" lIns="0" tIns="0" rIns="0" bIns="0" rtlCol="0" anchor="t">
            <a:spAutoFit/>
          </a:bodyPr>
          <a:lstStyle/>
          <a:p>
            <a:pPr>
              <a:lnSpc>
                <a:spcPts val="4864"/>
              </a:lnSpc>
            </a:pPr>
            <a:r>
              <a:rPr lang="en-US" sz="2400" b="1" dirty="0">
                <a:solidFill>
                  <a:srgbClr val="4B7F68"/>
                </a:solidFill>
                <a:latin typeface="Raleway Bold"/>
                <a:ea typeface="Raleway Bold"/>
                <a:cs typeface="Raleway Bold"/>
                <a:sym typeface="Raleway Bold"/>
              </a:rPr>
              <a:t>CENTRE FOR THE STUDY OF THE AFTERLIFE OF VIOLENCE AND THE REPARATIVE QUEST (AVREQ)</a:t>
            </a:r>
          </a:p>
        </p:txBody>
      </p:sp>
      <p:sp>
        <p:nvSpPr>
          <p:cNvPr id="5" name="TextBox 5"/>
          <p:cNvSpPr txBox="1"/>
          <p:nvPr/>
        </p:nvSpPr>
        <p:spPr>
          <a:xfrm>
            <a:off x="6325581" y="2945554"/>
            <a:ext cx="5629066" cy="1325684"/>
          </a:xfrm>
          <a:prstGeom prst="rect">
            <a:avLst/>
          </a:prstGeom>
        </p:spPr>
        <p:txBody>
          <a:bodyPr lIns="0" tIns="0" rIns="0" bIns="0" rtlCol="0" anchor="t">
            <a:spAutoFit/>
          </a:bodyPr>
          <a:lstStyle/>
          <a:p>
            <a:pPr>
              <a:lnSpc>
                <a:spcPts val="2053"/>
              </a:lnSpc>
              <a:spcBef>
                <a:spcPct val="0"/>
              </a:spcBef>
            </a:pPr>
            <a:r>
              <a:rPr lang="en-US" sz="1466" dirty="0" err="1">
                <a:solidFill>
                  <a:srgbClr val="000000"/>
                </a:solidFill>
                <a:latin typeface="Raleway Light"/>
                <a:ea typeface="Raleway Light"/>
                <a:cs typeface="Raleway Light"/>
                <a:sym typeface="Raleway Light"/>
              </a:rPr>
              <a:t>AVReQ</a:t>
            </a:r>
            <a:r>
              <a:rPr lang="en-US" sz="1466" dirty="0">
                <a:solidFill>
                  <a:srgbClr val="000000"/>
                </a:solidFill>
                <a:latin typeface="Raleway Light"/>
                <a:ea typeface="Raleway Light"/>
                <a:cs typeface="Raleway Light"/>
                <a:sym typeface="Raleway Light"/>
              </a:rPr>
              <a:t> is a research </a:t>
            </a:r>
            <a:r>
              <a:rPr lang="en-US" sz="1466" dirty="0" err="1">
                <a:solidFill>
                  <a:srgbClr val="000000"/>
                </a:solidFill>
                <a:latin typeface="Raleway Light"/>
                <a:ea typeface="Raleway Light"/>
                <a:cs typeface="Raleway Light"/>
                <a:sym typeface="Raleway Light"/>
              </a:rPr>
              <a:t>centre</a:t>
            </a:r>
            <a:r>
              <a:rPr lang="en-US" sz="1466" dirty="0">
                <a:solidFill>
                  <a:srgbClr val="000000"/>
                </a:solidFill>
                <a:latin typeface="Raleway Light"/>
                <a:ea typeface="Raleway Light"/>
                <a:cs typeface="Raleway Light"/>
                <a:sym typeface="Raleway Light"/>
              </a:rPr>
              <a:t> dedicated to understanding how individuals and communities live with the long-term impacts of violence, including colonialism, apartheid, dispossession, and structural injustice—and how reparative futures might be imagined and pursued.</a:t>
            </a:r>
          </a:p>
        </p:txBody>
      </p:sp>
      <p:sp>
        <p:nvSpPr>
          <p:cNvPr id="6" name="TextBox 6"/>
          <p:cNvSpPr txBox="1"/>
          <p:nvPr/>
        </p:nvSpPr>
        <p:spPr>
          <a:xfrm>
            <a:off x="2743200" y="1803047"/>
            <a:ext cx="7530056" cy="1157433"/>
          </a:xfrm>
          <a:prstGeom prst="rect">
            <a:avLst/>
          </a:prstGeom>
        </p:spPr>
        <p:txBody>
          <a:bodyPr lIns="0" tIns="0" rIns="0" bIns="0" rtlCol="0" anchor="t">
            <a:spAutoFit/>
          </a:bodyPr>
          <a:lstStyle/>
          <a:p>
            <a:pPr algn="ctr">
              <a:lnSpc>
                <a:spcPts val="3079"/>
              </a:lnSpc>
              <a:spcBef>
                <a:spcPct val="0"/>
              </a:spcBef>
            </a:pPr>
            <a:r>
              <a:rPr lang="en-US" sz="2199" b="1" i="1" dirty="0">
                <a:solidFill>
                  <a:srgbClr val="85C7AC"/>
                </a:solidFill>
                <a:latin typeface="Raleway Semi-Bold Italics"/>
                <a:ea typeface="Raleway Semi-Bold Italics"/>
                <a:cs typeface="Raleway Semi-Bold Italics"/>
                <a:sym typeface="Raleway Semi-Bold Italics"/>
              </a:rPr>
              <a:t>Exploring Legacies of Violence, Envisioning Repair – led by Templeton Prize winner, Prof Pumla Gobodo-Madikizela</a:t>
            </a:r>
          </a:p>
        </p:txBody>
      </p:sp>
      <p:sp>
        <p:nvSpPr>
          <p:cNvPr id="7" name="TextBox 7"/>
          <p:cNvSpPr txBox="1"/>
          <p:nvPr/>
        </p:nvSpPr>
        <p:spPr>
          <a:xfrm>
            <a:off x="6325581" y="4469554"/>
            <a:ext cx="5435755" cy="1325684"/>
          </a:xfrm>
          <a:prstGeom prst="rect">
            <a:avLst/>
          </a:prstGeom>
        </p:spPr>
        <p:txBody>
          <a:bodyPr lIns="0" tIns="0" rIns="0" bIns="0" rtlCol="0" anchor="t">
            <a:spAutoFit/>
          </a:bodyPr>
          <a:lstStyle/>
          <a:p>
            <a:pPr marL="316666" lvl="1" indent="-158333">
              <a:lnSpc>
                <a:spcPts val="2053"/>
              </a:lnSpc>
              <a:buFont typeface="Arial"/>
              <a:buChar char="•"/>
            </a:pPr>
            <a:r>
              <a:rPr lang="en-US" sz="1466" dirty="0">
                <a:solidFill>
                  <a:srgbClr val="000000"/>
                </a:solidFill>
                <a:latin typeface="Raleway Light"/>
                <a:ea typeface="Raleway Light"/>
                <a:cs typeface="Raleway Light"/>
                <a:sym typeface="Raleway Light"/>
              </a:rPr>
              <a:t>Works across humanities, law, political science, theology, and arts</a:t>
            </a:r>
          </a:p>
          <a:p>
            <a:pPr marL="316666" lvl="1" indent="-158333">
              <a:lnSpc>
                <a:spcPts val="2053"/>
              </a:lnSpc>
              <a:buFont typeface="Arial"/>
              <a:buChar char="•"/>
            </a:pPr>
            <a:r>
              <a:rPr lang="en-US" sz="1466" dirty="0">
                <a:solidFill>
                  <a:srgbClr val="000000"/>
                </a:solidFill>
                <a:latin typeface="Raleway Light"/>
                <a:ea typeface="Raleway Light"/>
                <a:cs typeface="Raleway Light"/>
                <a:sym typeface="Raleway Light"/>
              </a:rPr>
              <a:t>Engages with survivors, scholars, artists, and policy-makers</a:t>
            </a:r>
          </a:p>
          <a:p>
            <a:pPr marL="316666" lvl="1" indent="-158333">
              <a:lnSpc>
                <a:spcPts val="2053"/>
              </a:lnSpc>
              <a:buFont typeface="Arial"/>
              <a:buChar char="•"/>
            </a:pPr>
            <a:r>
              <a:rPr lang="en-US" sz="1466" dirty="0">
                <a:solidFill>
                  <a:srgbClr val="000000"/>
                </a:solidFill>
                <a:latin typeface="Raleway Light"/>
                <a:ea typeface="Raleway Light"/>
                <a:cs typeface="Raleway Light"/>
                <a:sym typeface="Raleway Light"/>
              </a:rPr>
              <a:t>Builds South–South and African continental dialogues on justice and repair</a:t>
            </a:r>
          </a:p>
        </p:txBody>
      </p:sp>
      <p:sp>
        <p:nvSpPr>
          <p:cNvPr id="13" name="TextBox 12">
            <a:extLst>
              <a:ext uri="{FF2B5EF4-FFF2-40B4-BE49-F238E27FC236}">
                <a16:creationId xmlns:a16="http://schemas.microsoft.com/office/drawing/2014/main" id="{EECB8739-FABC-03C1-0383-835E90CA7A5F}"/>
              </a:ext>
            </a:extLst>
          </p:cNvPr>
          <p:cNvSpPr txBox="1"/>
          <p:nvPr/>
        </p:nvSpPr>
        <p:spPr>
          <a:xfrm>
            <a:off x="6350440" y="6125763"/>
            <a:ext cx="6102484" cy="430759"/>
          </a:xfrm>
          <a:prstGeom prst="rect">
            <a:avLst/>
          </a:prstGeom>
          <a:noFill/>
        </p:spPr>
        <p:txBody>
          <a:bodyPr wrap="square">
            <a:spAutoFit/>
          </a:bodyPr>
          <a:lstStyle/>
          <a:p>
            <a:r>
              <a:rPr lang="en-ZA" sz="2199" b="1" i="1" dirty="0">
                <a:solidFill>
                  <a:srgbClr val="85C7AC"/>
                </a:solidFill>
                <a:latin typeface="Raleway Semi-Bold Italics"/>
                <a:hlinkClick r:id="rId4"/>
              </a:rPr>
              <a:t>https://avreq.sun.ac.za</a:t>
            </a:r>
            <a:r>
              <a:rPr lang="en-ZA" sz="2199" b="1" i="1" dirty="0">
                <a:solidFill>
                  <a:srgbClr val="85C7AC"/>
                </a:solidFill>
                <a:latin typeface="Raleway Semi-Bold Italics"/>
              </a:rPr>
              <a:t> </a:t>
            </a:r>
          </a:p>
        </p:txBody>
      </p:sp>
      <p:sp>
        <p:nvSpPr>
          <p:cNvPr id="10" name="TextBox 33">
            <a:extLst>
              <a:ext uri="{FF2B5EF4-FFF2-40B4-BE49-F238E27FC236}">
                <a16:creationId xmlns:a16="http://schemas.microsoft.com/office/drawing/2014/main" id="{EDF9FF14-0221-3EDF-E14A-92F37A27C2A8}"/>
              </a:ext>
            </a:extLst>
          </p:cNvPr>
          <p:cNvSpPr txBox="1"/>
          <p:nvPr/>
        </p:nvSpPr>
        <p:spPr>
          <a:xfrm>
            <a:off x="84566" y="241872"/>
            <a:ext cx="1947434" cy="384849"/>
          </a:xfrm>
          <a:prstGeom prst="rect">
            <a:avLst/>
          </a:prstGeom>
        </p:spPr>
        <p:txBody>
          <a:bodyPr lIns="0" tIns="0" rIns="0" bIns="0" rtlCol="0" anchor="t">
            <a:spAutoFit/>
          </a:bodyPr>
          <a:lstStyle/>
          <a:p>
            <a:pPr algn="ctr">
              <a:lnSpc>
                <a:spcPts val="1475"/>
              </a:lnSpc>
            </a:pPr>
            <a:r>
              <a:rPr lang="en-US" sz="1475" b="1" dirty="0">
                <a:solidFill>
                  <a:srgbClr val="A60A3D"/>
                </a:solidFill>
                <a:latin typeface="Raleway Bold"/>
                <a:ea typeface="Raleway Bold"/>
                <a:cs typeface="Raleway Bold"/>
                <a:sym typeface="Raleway Bold"/>
              </a:rPr>
              <a:t>SOCIAL JUSTICE &amp;</a:t>
            </a:r>
          </a:p>
          <a:p>
            <a:pPr algn="ctr">
              <a:lnSpc>
                <a:spcPts val="1475"/>
              </a:lnSpc>
            </a:pPr>
            <a:r>
              <a:rPr lang="en-US" sz="1475" b="1" dirty="0">
                <a:solidFill>
                  <a:srgbClr val="A60A3D"/>
                </a:solidFill>
                <a:latin typeface="Raleway Bold"/>
                <a:ea typeface="Raleway Bold"/>
                <a:cs typeface="Raleway Bold"/>
                <a:sym typeface="Raleway Bold"/>
              </a:rPr>
              <a:t>DEVELOPMENT</a:t>
            </a:r>
          </a:p>
        </p:txBody>
      </p:sp>
    </p:spTree>
    <p:extLst>
      <p:ext uri="{BB962C8B-B14F-4D97-AF65-F5344CB8AC3E}">
        <p14:creationId xmlns:p14="http://schemas.microsoft.com/office/powerpoint/2010/main" val="615579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0003F2-DF1C-D73A-7082-F1C2EFEA2294}"/>
              </a:ext>
            </a:extLst>
          </p:cNvPr>
          <p:cNvPicPr>
            <a:picLocks noChangeAspect="1"/>
          </p:cNvPicPr>
          <p:nvPr/>
        </p:nvPicPr>
        <p:blipFill>
          <a:blip r:embed="rId2"/>
          <a:stretch>
            <a:fillRect/>
          </a:stretch>
        </p:blipFill>
        <p:spPr>
          <a:xfrm>
            <a:off x="1778001" y="381000"/>
            <a:ext cx="8008467" cy="863721"/>
          </a:xfrm>
          <a:prstGeom prst="rect">
            <a:avLst/>
          </a:prstGeom>
        </p:spPr>
      </p:pic>
      <p:pic>
        <p:nvPicPr>
          <p:cNvPr id="6" name="Picture 5">
            <a:extLst>
              <a:ext uri="{FF2B5EF4-FFF2-40B4-BE49-F238E27FC236}">
                <a16:creationId xmlns:a16="http://schemas.microsoft.com/office/drawing/2014/main" id="{0623959A-63F6-2B20-E859-DE167BD22DC5}"/>
              </a:ext>
            </a:extLst>
          </p:cNvPr>
          <p:cNvPicPr>
            <a:picLocks noChangeAspect="1"/>
          </p:cNvPicPr>
          <p:nvPr/>
        </p:nvPicPr>
        <p:blipFill>
          <a:blip r:embed="rId3"/>
          <a:stretch>
            <a:fillRect/>
          </a:stretch>
        </p:blipFill>
        <p:spPr>
          <a:xfrm>
            <a:off x="392546" y="1397000"/>
            <a:ext cx="6003636" cy="5080000"/>
          </a:xfrm>
          <a:prstGeom prst="rect">
            <a:avLst/>
          </a:prstGeom>
        </p:spPr>
      </p:pic>
      <p:sp>
        <p:nvSpPr>
          <p:cNvPr id="8" name="TextBox 7">
            <a:extLst>
              <a:ext uri="{FF2B5EF4-FFF2-40B4-BE49-F238E27FC236}">
                <a16:creationId xmlns:a16="http://schemas.microsoft.com/office/drawing/2014/main" id="{DEBFEEA5-A945-5603-F025-630ADF553446}"/>
              </a:ext>
            </a:extLst>
          </p:cNvPr>
          <p:cNvSpPr txBox="1"/>
          <p:nvPr/>
        </p:nvSpPr>
        <p:spPr>
          <a:xfrm>
            <a:off x="6502400" y="1731995"/>
            <a:ext cx="5297054" cy="4440062"/>
          </a:xfrm>
          <a:prstGeom prst="rect">
            <a:avLst/>
          </a:prstGeom>
          <a:noFill/>
        </p:spPr>
        <p:txBody>
          <a:bodyPr wrap="square">
            <a:spAutoFit/>
          </a:bodyPr>
          <a:lstStyle/>
          <a:p>
            <a:pPr algn="l" fontAlgn="base">
              <a:buNone/>
            </a:pPr>
            <a:r>
              <a:rPr lang="en-US" sz="1466" dirty="0" err="1">
                <a:solidFill>
                  <a:srgbClr val="000000"/>
                </a:solidFill>
                <a:latin typeface="Raleway Light"/>
              </a:rPr>
              <a:t>SciSTIP</a:t>
            </a:r>
            <a:r>
              <a:rPr lang="en-US" sz="1466" dirty="0">
                <a:solidFill>
                  <a:srgbClr val="000000"/>
                </a:solidFill>
                <a:latin typeface="Raleway Light"/>
              </a:rPr>
              <a:t> is the DSI-NRF Centre of Excellence in </a:t>
            </a:r>
            <a:r>
              <a:rPr lang="en-US" sz="1466" dirty="0" err="1">
                <a:solidFill>
                  <a:srgbClr val="000000"/>
                </a:solidFill>
                <a:latin typeface="Raleway Light"/>
              </a:rPr>
              <a:t>Scientometrics</a:t>
            </a:r>
            <a:r>
              <a:rPr lang="en-US" sz="1466" dirty="0">
                <a:solidFill>
                  <a:srgbClr val="000000"/>
                </a:solidFill>
                <a:latin typeface="Raleway Light"/>
              </a:rPr>
              <a:t> and Science, Technology and Innovation Policy.</a:t>
            </a:r>
          </a:p>
          <a:p>
            <a:pPr algn="l" fontAlgn="base">
              <a:buNone/>
            </a:pPr>
            <a:endParaRPr lang="en-US" sz="1466" dirty="0">
              <a:solidFill>
                <a:srgbClr val="000000"/>
              </a:solidFill>
              <a:latin typeface="Raleway Light"/>
            </a:endParaRPr>
          </a:p>
          <a:p>
            <a:pPr algn="l" fontAlgn="base">
              <a:buNone/>
            </a:pPr>
            <a:r>
              <a:rPr lang="en-US" sz="1466" dirty="0" err="1">
                <a:solidFill>
                  <a:srgbClr val="000000"/>
                </a:solidFill>
                <a:latin typeface="Raleway Light"/>
              </a:rPr>
              <a:t>SciSTIP</a:t>
            </a:r>
            <a:r>
              <a:rPr lang="en-US" sz="1466" dirty="0">
                <a:solidFill>
                  <a:srgbClr val="000000"/>
                </a:solidFill>
                <a:latin typeface="Raleway Light"/>
              </a:rPr>
              <a:t> has two “mandates” which are reflected in its name: the first is to monitor and measure the (performance of the) South African STI system (</a:t>
            </a:r>
            <a:r>
              <a:rPr lang="en-US" sz="1466" dirty="0" err="1">
                <a:solidFill>
                  <a:srgbClr val="000000"/>
                </a:solidFill>
                <a:latin typeface="Raleway Light"/>
              </a:rPr>
              <a:t>scientometrics</a:t>
            </a:r>
            <a:r>
              <a:rPr lang="en-US" sz="1466" dirty="0">
                <a:solidFill>
                  <a:srgbClr val="000000"/>
                </a:solidFill>
                <a:latin typeface="Raleway Light"/>
              </a:rPr>
              <a:t>), and the second is to conduct research and analysis that contributes to national policy debates on STI (STI policy). </a:t>
            </a:r>
          </a:p>
          <a:p>
            <a:pPr algn="l" fontAlgn="base">
              <a:buNone/>
            </a:pPr>
            <a:endParaRPr lang="en-US" sz="1466" dirty="0">
              <a:solidFill>
                <a:srgbClr val="000000"/>
              </a:solidFill>
              <a:latin typeface="Raleway Light"/>
            </a:endParaRPr>
          </a:p>
          <a:p>
            <a:pPr algn="l" fontAlgn="base">
              <a:buNone/>
            </a:pPr>
            <a:r>
              <a:rPr lang="en-US" sz="1466" b="1" dirty="0">
                <a:solidFill>
                  <a:srgbClr val="000000"/>
                </a:solidFill>
                <a:latin typeface="Raleway Light"/>
              </a:rPr>
              <a:t>Research activities include</a:t>
            </a:r>
            <a:r>
              <a:rPr lang="en-US" sz="1466" dirty="0">
                <a:solidFill>
                  <a:srgbClr val="000000"/>
                </a:solidFill>
                <a:latin typeface="Raleway Light"/>
              </a:rPr>
              <a:t>:</a:t>
            </a:r>
          </a:p>
          <a:p>
            <a:pPr algn="l" fontAlgn="base">
              <a:buNone/>
            </a:pPr>
            <a:endParaRPr lang="en-US" sz="1466" dirty="0">
              <a:solidFill>
                <a:srgbClr val="000000"/>
              </a:solidFill>
              <a:latin typeface="Raleway Light"/>
            </a:endParaRPr>
          </a:p>
          <a:p>
            <a:pPr fontAlgn="base">
              <a:spcAft>
                <a:spcPts val="1000"/>
              </a:spcAft>
            </a:pPr>
            <a:r>
              <a:rPr lang="en-US" sz="1466" dirty="0">
                <a:solidFill>
                  <a:srgbClr val="000000"/>
                </a:solidFill>
                <a:latin typeface="Raleway Light"/>
              </a:rPr>
              <a:t>- Science, technology and innovation policy;</a:t>
            </a:r>
          </a:p>
          <a:p>
            <a:pPr fontAlgn="base">
              <a:spcAft>
                <a:spcPts val="1000"/>
              </a:spcAft>
            </a:pPr>
            <a:r>
              <a:rPr lang="en-US" sz="1466" dirty="0">
                <a:solidFill>
                  <a:srgbClr val="000000"/>
                </a:solidFill>
                <a:latin typeface="Raleway Light"/>
              </a:rPr>
              <a:t>- Human resources for science and innovation;</a:t>
            </a:r>
          </a:p>
          <a:p>
            <a:pPr fontAlgn="base">
              <a:spcAft>
                <a:spcPts val="1000"/>
              </a:spcAft>
            </a:pPr>
            <a:r>
              <a:rPr lang="en-US" sz="1466" dirty="0">
                <a:solidFill>
                  <a:srgbClr val="000000"/>
                </a:solidFill>
                <a:latin typeface="Raleway Light"/>
              </a:rPr>
              <a:t>- Science and innovation for inclusive development;</a:t>
            </a:r>
          </a:p>
          <a:p>
            <a:pPr fontAlgn="base">
              <a:spcAft>
                <a:spcPts val="1000"/>
              </a:spcAft>
            </a:pPr>
            <a:r>
              <a:rPr lang="en-US" sz="1466" dirty="0">
                <a:solidFill>
                  <a:srgbClr val="000000"/>
                </a:solidFill>
                <a:latin typeface="Raleway Light"/>
              </a:rPr>
              <a:t>- Scholarly publishing and social studies of science; and</a:t>
            </a:r>
          </a:p>
          <a:p>
            <a:pPr fontAlgn="base">
              <a:spcAft>
                <a:spcPts val="1000"/>
              </a:spcAft>
            </a:pPr>
            <a:r>
              <a:rPr lang="en-US" sz="1466" dirty="0">
                <a:solidFill>
                  <a:srgbClr val="000000"/>
                </a:solidFill>
                <a:latin typeface="Raleway Light"/>
              </a:rPr>
              <a:t>- Research evaluation and the social impact of research.</a:t>
            </a:r>
          </a:p>
        </p:txBody>
      </p:sp>
      <p:sp>
        <p:nvSpPr>
          <p:cNvPr id="10" name="TextBox 9">
            <a:extLst>
              <a:ext uri="{FF2B5EF4-FFF2-40B4-BE49-F238E27FC236}">
                <a16:creationId xmlns:a16="http://schemas.microsoft.com/office/drawing/2014/main" id="{50DEBFE3-8B2C-76B2-E177-898452A6F779}"/>
              </a:ext>
            </a:extLst>
          </p:cNvPr>
          <p:cNvSpPr txBox="1"/>
          <p:nvPr/>
        </p:nvSpPr>
        <p:spPr>
          <a:xfrm>
            <a:off x="6604000" y="6318314"/>
            <a:ext cx="6096000" cy="430887"/>
          </a:xfrm>
          <a:prstGeom prst="rect">
            <a:avLst/>
          </a:prstGeom>
          <a:noFill/>
        </p:spPr>
        <p:txBody>
          <a:bodyPr wrap="square">
            <a:spAutoFit/>
          </a:bodyPr>
          <a:lstStyle/>
          <a:p>
            <a:r>
              <a:rPr lang="en-ZA" sz="2200" b="1" i="1" dirty="0">
                <a:solidFill>
                  <a:srgbClr val="DC4405"/>
                </a:solidFill>
                <a:latin typeface="Raleway Bold Italics"/>
                <a:hlinkClick r:id="rId4"/>
              </a:rPr>
              <a:t>https://www0.sun.ac.za/scistip</a:t>
            </a:r>
            <a:r>
              <a:rPr lang="en-ZA" sz="2200" b="1" i="1" dirty="0">
                <a:solidFill>
                  <a:srgbClr val="DC4405"/>
                </a:solidFill>
                <a:latin typeface="Raleway Bold Italics"/>
              </a:rPr>
              <a:t> </a:t>
            </a:r>
          </a:p>
        </p:txBody>
      </p:sp>
      <p:sp>
        <p:nvSpPr>
          <p:cNvPr id="3" name="TextBox 31">
            <a:extLst>
              <a:ext uri="{FF2B5EF4-FFF2-40B4-BE49-F238E27FC236}">
                <a16:creationId xmlns:a16="http://schemas.microsoft.com/office/drawing/2014/main" id="{2007DDA1-95FE-9904-26F3-EF8158B9441E}"/>
              </a:ext>
            </a:extLst>
          </p:cNvPr>
          <p:cNvSpPr txBox="1"/>
          <p:nvPr/>
        </p:nvSpPr>
        <p:spPr>
          <a:xfrm>
            <a:off x="-171796" y="624176"/>
            <a:ext cx="1947434" cy="384849"/>
          </a:xfrm>
          <a:prstGeom prst="rect">
            <a:avLst/>
          </a:prstGeom>
        </p:spPr>
        <p:txBody>
          <a:bodyPr lIns="0" tIns="0" rIns="0" bIns="0" rtlCol="0" anchor="t">
            <a:spAutoFit/>
          </a:bodyPr>
          <a:lstStyle/>
          <a:p>
            <a:pPr algn="ctr">
              <a:lnSpc>
                <a:spcPts val="1475"/>
              </a:lnSpc>
            </a:pPr>
            <a:r>
              <a:rPr lang="en-US" sz="1475" b="1" dirty="0">
                <a:solidFill>
                  <a:schemeClr val="bg1"/>
                </a:solidFill>
                <a:latin typeface="Raleway Bold"/>
                <a:ea typeface="Raleway Bold"/>
                <a:cs typeface="Raleway Bold"/>
                <a:sym typeface="Raleway Bold"/>
              </a:rPr>
              <a:t>INNOVATION &amp;</a:t>
            </a:r>
          </a:p>
          <a:p>
            <a:pPr algn="ctr">
              <a:lnSpc>
                <a:spcPts val="1475"/>
              </a:lnSpc>
            </a:pPr>
            <a:r>
              <a:rPr lang="en-US" sz="1475" b="1" dirty="0">
                <a:solidFill>
                  <a:schemeClr val="bg1"/>
                </a:solidFill>
                <a:latin typeface="Raleway Bold"/>
                <a:ea typeface="Raleway Bold"/>
                <a:cs typeface="Raleway Bold"/>
                <a:sym typeface="Raleway Bold"/>
              </a:rPr>
              <a:t>SOCIETY</a:t>
            </a:r>
          </a:p>
        </p:txBody>
      </p:sp>
    </p:spTree>
    <p:extLst>
      <p:ext uri="{BB962C8B-B14F-4D97-AF65-F5344CB8AC3E}">
        <p14:creationId xmlns:p14="http://schemas.microsoft.com/office/powerpoint/2010/main" val="3746954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1725269"/>
            <a:chOff x="0" y="0"/>
            <a:chExt cx="24384000" cy="3450539"/>
          </a:xfrm>
        </p:grpSpPr>
        <p:pic>
          <p:nvPicPr>
            <p:cNvPr id="3" name="Picture 3"/>
            <p:cNvPicPr>
              <a:picLocks noChangeAspect="1"/>
            </p:cNvPicPr>
            <p:nvPr/>
          </p:nvPicPr>
          <p:blipFill>
            <a:blip r:embed="rId3"/>
            <a:srcRect t="37421" b="37421"/>
            <a:stretch>
              <a:fillRect/>
            </a:stretch>
          </p:blipFill>
          <p:spPr>
            <a:xfrm>
              <a:off x="0" y="0"/>
              <a:ext cx="24384000" cy="3450539"/>
            </a:xfrm>
            <a:prstGeom prst="rect">
              <a:avLst/>
            </a:prstGeom>
          </p:spPr>
        </p:pic>
      </p:grpSp>
      <p:sp>
        <p:nvSpPr>
          <p:cNvPr id="4" name="TextBox 4"/>
          <p:cNvSpPr txBox="1"/>
          <p:nvPr/>
        </p:nvSpPr>
        <p:spPr>
          <a:xfrm>
            <a:off x="211124" y="1961500"/>
            <a:ext cx="11879276" cy="498983"/>
          </a:xfrm>
          <a:prstGeom prst="rect">
            <a:avLst/>
          </a:prstGeom>
        </p:spPr>
        <p:txBody>
          <a:bodyPr lIns="0" tIns="0" rIns="0" bIns="0" rtlCol="0" anchor="t">
            <a:spAutoFit/>
          </a:bodyPr>
          <a:lstStyle/>
          <a:p>
            <a:pPr>
              <a:lnSpc>
                <a:spcPts val="4096"/>
              </a:lnSpc>
            </a:pPr>
            <a:r>
              <a:rPr lang="en-US" sz="3200" b="1" dirty="0">
                <a:solidFill>
                  <a:srgbClr val="B72200"/>
                </a:solidFill>
                <a:latin typeface="Raleway Bold"/>
                <a:ea typeface="Raleway Bold"/>
                <a:cs typeface="Raleway Bold"/>
                <a:sym typeface="Raleway Bold"/>
              </a:rPr>
              <a:t>SCHOOL FOR DATA SCIENCE &amp; COMPUTATIONAL THINKING</a:t>
            </a:r>
          </a:p>
        </p:txBody>
      </p:sp>
      <p:sp>
        <p:nvSpPr>
          <p:cNvPr id="5" name="TextBox 5"/>
          <p:cNvSpPr txBox="1"/>
          <p:nvPr/>
        </p:nvSpPr>
        <p:spPr>
          <a:xfrm>
            <a:off x="1738780" y="2430356"/>
            <a:ext cx="9393085" cy="316177"/>
          </a:xfrm>
          <a:prstGeom prst="rect">
            <a:avLst/>
          </a:prstGeom>
        </p:spPr>
        <p:txBody>
          <a:bodyPr lIns="0" tIns="0" rIns="0" bIns="0" rtlCol="0" anchor="t">
            <a:spAutoFit/>
          </a:bodyPr>
          <a:lstStyle/>
          <a:p>
            <a:pPr algn="ctr">
              <a:lnSpc>
                <a:spcPts val="2706"/>
              </a:lnSpc>
              <a:spcBef>
                <a:spcPct val="0"/>
              </a:spcBef>
            </a:pPr>
            <a:r>
              <a:rPr lang="en-US" sz="1933" b="1" i="1" dirty="0">
                <a:solidFill>
                  <a:srgbClr val="DC4405"/>
                </a:solidFill>
                <a:latin typeface="Raleway Bold Italics"/>
                <a:ea typeface="Raleway Bold Italics"/>
                <a:cs typeface="Raleway Bold Italics"/>
                <a:sym typeface="Raleway Bold Italics"/>
              </a:rPr>
              <a:t>Enabling Interdisciplinary, Data-Driven Discovery and Impact</a:t>
            </a:r>
          </a:p>
        </p:txBody>
      </p:sp>
      <p:sp>
        <p:nvSpPr>
          <p:cNvPr id="6" name="TextBox 6"/>
          <p:cNvSpPr txBox="1"/>
          <p:nvPr/>
        </p:nvSpPr>
        <p:spPr>
          <a:xfrm>
            <a:off x="317089" y="2768600"/>
            <a:ext cx="10644417" cy="517770"/>
          </a:xfrm>
          <a:prstGeom prst="rect">
            <a:avLst/>
          </a:prstGeom>
        </p:spPr>
        <p:txBody>
          <a:bodyPr lIns="0" tIns="0" rIns="0" bIns="0" rtlCol="0" anchor="t">
            <a:spAutoFit/>
          </a:bodyPr>
          <a:lstStyle/>
          <a:p>
            <a:pPr marL="316666" lvl="1" indent="-158333">
              <a:lnSpc>
                <a:spcPts val="2053"/>
              </a:lnSpc>
              <a:buFont typeface="Arial"/>
              <a:buChar char="•"/>
            </a:pPr>
            <a:r>
              <a:rPr lang="en-US" sz="1466" dirty="0">
                <a:solidFill>
                  <a:srgbClr val="000000"/>
                </a:solidFill>
                <a:latin typeface="Raleway Light"/>
                <a:ea typeface="Raleway Light"/>
                <a:cs typeface="Raleway Light"/>
                <a:sym typeface="Raleway Light"/>
              </a:rPr>
              <a:t>Established in 2019 as a university-wide initiative.</a:t>
            </a:r>
          </a:p>
          <a:p>
            <a:pPr marL="316666" lvl="1" indent="-158333">
              <a:lnSpc>
                <a:spcPts val="2053"/>
              </a:lnSpc>
              <a:spcBef>
                <a:spcPct val="0"/>
              </a:spcBef>
              <a:buFont typeface="Arial"/>
              <a:buChar char="•"/>
            </a:pPr>
            <a:r>
              <a:rPr lang="en-US" sz="1466" dirty="0">
                <a:solidFill>
                  <a:srgbClr val="000000"/>
                </a:solidFill>
                <a:latin typeface="Raleway Light"/>
                <a:ea typeface="Raleway Light"/>
                <a:cs typeface="Raleway Light"/>
                <a:sym typeface="Raleway Light"/>
              </a:rPr>
              <a:t>Facilitates interdisciplinary collaboration, research, and training in data science and computational thinking.</a:t>
            </a:r>
          </a:p>
        </p:txBody>
      </p:sp>
      <p:pic>
        <p:nvPicPr>
          <p:cNvPr id="24" name="Picture 23">
            <a:extLst>
              <a:ext uri="{FF2B5EF4-FFF2-40B4-BE49-F238E27FC236}">
                <a16:creationId xmlns:a16="http://schemas.microsoft.com/office/drawing/2014/main" id="{E9284BB7-CE83-EAFD-CADF-5F2751EFF4A0}"/>
              </a:ext>
            </a:extLst>
          </p:cNvPr>
          <p:cNvPicPr>
            <a:picLocks noChangeAspect="1"/>
          </p:cNvPicPr>
          <p:nvPr/>
        </p:nvPicPr>
        <p:blipFill>
          <a:blip r:embed="rId4"/>
          <a:srcRect l="9379" t="20003" r="9379" b="7781"/>
          <a:stretch>
            <a:fillRect/>
          </a:stretch>
        </p:blipFill>
        <p:spPr>
          <a:xfrm>
            <a:off x="2997200" y="3378200"/>
            <a:ext cx="5842000" cy="2921000"/>
          </a:xfrm>
          <a:prstGeom prst="rect">
            <a:avLst/>
          </a:prstGeom>
        </p:spPr>
      </p:pic>
      <p:sp>
        <p:nvSpPr>
          <p:cNvPr id="26" name="TextBox 25">
            <a:extLst>
              <a:ext uri="{FF2B5EF4-FFF2-40B4-BE49-F238E27FC236}">
                <a16:creationId xmlns:a16="http://schemas.microsoft.com/office/drawing/2014/main" id="{563ACDC7-C403-3137-FCEC-631ACB06F3AF}"/>
              </a:ext>
            </a:extLst>
          </p:cNvPr>
          <p:cNvSpPr txBox="1"/>
          <p:nvPr/>
        </p:nvSpPr>
        <p:spPr>
          <a:xfrm>
            <a:off x="2590800" y="6426200"/>
            <a:ext cx="7569200" cy="430887"/>
          </a:xfrm>
          <a:prstGeom prst="rect">
            <a:avLst/>
          </a:prstGeom>
          <a:noFill/>
        </p:spPr>
        <p:txBody>
          <a:bodyPr wrap="square">
            <a:spAutoFit/>
          </a:bodyPr>
          <a:lstStyle/>
          <a:p>
            <a:r>
              <a:rPr lang="en-ZA" sz="2200" b="1" i="1" dirty="0">
                <a:solidFill>
                  <a:srgbClr val="DC4405"/>
                </a:solidFill>
                <a:latin typeface="Raleway Bold Italics"/>
                <a:hlinkClick r:id="rId5"/>
              </a:rPr>
              <a:t>https://www.su.ac.za/en/faculties/data-science</a:t>
            </a:r>
            <a:r>
              <a:rPr lang="en-ZA" sz="2200" b="1" i="1" dirty="0">
                <a:solidFill>
                  <a:srgbClr val="DC4405"/>
                </a:solidFill>
                <a:latin typeface="Raleway Bold Italics"/>
              </a:rPr>
              <a:t> </a:t>
            </a:r>
          </a:p>
        </p:txBody>
      </p:sp>
      <p:sp>
        <p:nvSpPr>
          <p:cNvPr id="7" name="TextBox 30">
            <a:extLst>
              <a:ext uri="{FF2B5EF4-FFF2-40B4-BE49-F238E27FC236}">
                <a16:creationId xmlns:a16="http://schemas.microsoft.com/office/drawing/2014/main" id="{3EF7EE08-BFD9-B2DB-6695-23BF9CCD9069}"/>
              </a:ext>
            </a:extLst>
          </p:cNvPr>
          <p:cNvSpPr txBox="1"/>
          <p:nvPr/>
        </p:nvSpPr>
        <p:spPr>
          <a:xfrm>
            <a:off x="335991" y="1255766"/>
            <a:ext cx="1947434" cy="384849"/>
          </a:xfrm>
          <a:prstGeom prst="rect">
            <a:avLst/>
          </a:prstGeom>
        </p:spPr>
        <p:txBody>
          <a:bodyPr lIns="0" tIns="0" rIns="0" bIns="0" rtlCol="0" anchor="t">
            <a:spAutoFit/>
          </a:bodyPr>
          <a:lstStyle/>
          <a:p>
            <a:pPr algn="ctr">
              <a:lnSpc>
                <a:spcPts val="1475"/>
              </a:lnSpc>
            </a:pPr>
            <a:r>
              <a:rPr lang="en-US" sz="1475" b="1" dirty="0">
                <a:solidFill>
                  <a:schemeClr val="bg1"/>
                </a:solidFill>
                <a:latin typeface="Raleway Bold"/>
                <a:ea typeface="Raleway Bold"/>
                <a:cs typeface="Raleway Bold"/>
                <a:sym typeface="Raleway Bold"/>
              </a:rPr>
              <a:t>SMART SYSTEMS</a:t>
            </a:r>
          </a:p>
          <a:p>
            <a:pPr algn="ctr">
              <a:lnSpc>
                <a:spcPts val="1475"/>
              </a:lnSpc>
            </a:pPr>
            <a:r>
              <a:rPr lang="en-US" sz="1475" b="1" dirty="0">
                <a:solidFill>
                  <a:schemeClr val="bg1"/>
                </a:solidFill>
                <a:latin typeface="Raleway Bold"/>
                <a:ea typeface="Raleway Bold"/>
                <a:cs typeface="Raleway Bold"/>
                <a:sym typeface="Raleway Bold"/>
              </a:rPr>
              <a:t>&amp; DIGITAL FUTURES</a:t>
            </a:r>
          </a:p>
        </p:txBody>
      </p:sp>
    </p:spTree>
    <p:extLst>
      <p:ext uri="{BB962C8B-B14F-4D97-AF65-F5344CB8AC3E}">
        <p14:creationId xmlns:p14="http://schemas.microsoft.com/office/powerpoint/2010/main" val="3209727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ounded Rectangle"/>
          <p:cNvSpPr/>
          <p:nvPr/>
        </p:nvSpPr>
        <p:spPr>
          <a:xfrm>
            <a:off x="4090917" y="5109813"/>
            <a:ext cx="3472800" cy="1451483"/>
          </a:xfrm>
          <a:prstGeom prst="roundRect">
            <a:avLst>
              <a:gd name="adj" fmla="val 24193"/>
            </a:avLst>
          </a:prstGeom>
          <a:solidFill>
            <a:schemeClr val="accent5">
              <a:lumMod val="50000"/>
            </a:schemeClr>
          </a:solidFill>
          <a:ln w="12700">
            <a:miter lim="400000"/>
          </a:ln>
        </p:spPr>
        <p:txBody>
          <a:bodyPr lIns="25400" tIns="25400" rIns="25400" bIns="25400" anchor="ctr"/>
          <a:lstStyle/>
          <a:p>
            <a:pPr algn="ctr" defTabSz="412771">
              <a:defRPr sz="3200"/>
            </a:pPr>
            <a:endParaRPr sz="1600"/>
          </a:p>
        </p:txBody>
      </p:sp>
      <p:pic>
        <p:nvPicPr>
          <p:cNvPr id="177" name="NITheCS fields.png" descr="NITheCS fields.png"/>
          <p:cNvPicPr>
            <a:picLocks noChangeAspect="1"/>
          </p:cNvPicPr>
          <p:nvPr/>
        </p:nvPicPr>
        <p:blipFill>
          <a:blip r:embed="rId2"/>
          <a:stretch>
            <a:fillRect/>
          </a:stretch>
        </p:blipFill>
        <p:spPr>
          <a:xfrm>
            <a:off x="107712" y="2548877"/>
            <a:ext cx="3905489" cy="3928123"/>
          </a:xfrm>
          <a:prstGeom prst="rect">
            <a:avLst/>
          </a:prstGeom>
          <a:ln w="12700">
            <a:miter lim="400000"/>
          </a:ln>
        </p:spPr>
      </p:pic>
      <p:pic>
        <p:nvPicPr>
          <p:cNvPr id="178" name="2024-09-11 NITheCS Structure.001.jpeg" descr="2024-09-11 NITheCS Structure.001.jpeg"/>
          <p:cNvPicPr>
            <a:picLocks noChangeAspect="1"/>
          </p:cNvPicPr>
          <p:nvPr/>
        </p:nvPicPr>
        <p:blipFill>
          <a:blip r:embed="rId3"/>
          <a:srcRect l="20244" r="20244"/>
          <a:stretch>
            <a:fillRect/>
          </a:stretch>
        </p:blipFill>
        <p:spPr>
          <a:xfrm>
            <a:off x="8222672" y="1946502"/>
            <a:ext cx="3625722" cy="3427011"/>
          </a:xfrm>
          <a:prstGeom prst="rect">
            <a:avLst/>
          </a:prstGeom>
          <a:ln w="12700">
            <a:miter lim="400000"/>
          </a:ln>
        </p:spPr>
      </p:pic>
      <p:sp>
        <p:nvSpPr>
          <p:cNvPr id="179" name="10 Research Programmes"/>
          <p:cNvSpPr txBox="1"/>
          <p:nvPr/>
        </p:nvSpPr>
        <p:spPr>
          <a:xfrm>
            <a:off x="4344814" y="5536097"/>
            <a:ext cx="2197653" cy="297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b="1">
                <a:solidFill>
                  <a:srgbClr val="FFFFFF"/>
                </a:solidFill>
                <a:latin typeface="Graphik"/>
                <a:ea typeface="Graphik"/>
                <a:cs typeface="Graphik"/>
                <a:sym typeface="Graphik"/>
              </a:defRPr>
            </a:lvl1pPr>
          </a:lstStyle>
          <a:p>
            <a:r>
              <a:rPr sz="1600" dirty="0"/>
              <a:t>10 Research </a:t>
            </a:r>
            <a:r>
              <a:rPr sz="1600" dirty="0" err="1"/>
              <a:t>Programmes</a:t>
            </a:r>
            <a:endParaRPr sz="1600" dirty="0"/>
          </a:p>
        </p:txBody>
      </p:sp>
      <p:grpSp>
        <p:nvGrpSpPr>
          <p:cNvPr id="182" name="Group"/>
          <p:cNvGrpSpPr/>
          <p:nvPr/>
        </p:nvGrpSpPr>
        <p:grpSpPr>
          <a:xfrm>
            <a:off x="8473392" y="194180"/>
            <a:ext cx="3374933" cy="1411099"/>
            <a:chOff x="0" y="0"/>
            <a:chExt cx="6749865" cy="2822196"/>
          </a:xfrm>
        </p:grpSpPr>
        <p:sp>
          <p:nvSpPr>
            <p:cNvPr id="180" name="Rounded Rectangle"/>
            <p:cNvSpPr/>
            <p:nvPr/>
          </p:nvSpPr>
          <p:spPr>
            <a:xfrm>
              <a:off x="0" y="0"/>
              <a:ext cx="6749866" cy="2822197"/>
            </a:xfrm>
            <a:prstGeom prst="roundRect">
              <a:avLst>
                <a:gd name="adj" fmla="val 15000"/>
              </a:avLst>
            </a:prstGeom>
            <a:solidFill>
              <a:schemeClr val="accent4"/>
            </a:solidFill>
            <a:ln w="12700" cap="flat">
              <a:noFill/>
              <a:miter lim="400000"/>
            </a:ln>
            <a:effectLst/>
          </p:spPr>
          <p:txBody>
            <a:bodyPr wrap="square" lIns="25400" tIns="25400" rIns="25400" bIns="25400" numCol="1" anchor="ctr">
              <a:noAutofit/>
            </a:bodyPr>
            <a:lstStyle/>
            <a:p>
              <a:pPr algn="ctr" defTabSz="412771">
                <a:defRPr sz="3200"/>
              </a:pPr>
              <a:endParaRPr sz="1600"/>
            </a:p>
          </p:txBody>
        </p:sp>
        <p:sp>
          <p:nvSpPr>
            <p:cNvPr id="181" name="13 November 2024…"/>
            <p:cNvSpPr txBox="1"/>
            <p:nvPr/>
          </p:nvSpPr>
          <p:spPr>
            <a:xfrm>
              <a:off x="120953" y="0"/>
              <a:ext cx="6507961" cy="27710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p>
              <a:pPr algn="ctr">
                <a:defRPr b="1">
                  <a:solidFill>
                    <a:srgbClr val="FFFFFF"/>
                  </a:solidFill>
                  <a:latin typeface="Graphik"/>
                  <a:ea typeface="Graphik"/>
                  <a:cs typeface="Graphik"/>
                  <a:sym typeface="Graphik"/>
                </a:defRPr>
              </a:pPr>
              <a:r>
                <a:rPr sz="1600" dirty="0"/>
                <a:t>13 November 2024</a:t>
              </a:r>
            </a:p>
            <a:p>
              <a:pPr algn="ctr">
                <a:defRPr b="1">
                  <a:solidFill>
                    <a:srgbClr val="FFFFFF"/>
                  </a:solidFill>
                  <a:latin typeface="Graphik"/>
                  <a:ea typeface="Graphik"/>
                  <a:cs typeface="Graphik"/>
                  <a:sym typeface="Graphik"/>
                </a:defRPr>
              </a:pPr>
              <a:r>
                <a:rPr sz="1600" dirty="0"/>
                <a:t>Consortium Agreement signed</a:t>
              </a:r>
            </a:p>
          </p:txBody>
        </p:sp>
      </p:grpSp>
      <p:pic>
        <p:nvPicPr>
          <p:cNvPr id="183" name="NITheCS_logo.jpg" descr="NITheCS_logo.jpg"/>
          <p:cNvPicPr>
            <a:picLocks noChangeAspect="1"/>
          </p:cNvPicPr>
          <p:nvPr/>
        </p:nvPicPr>
        <p:blipFill>
          <a:blip r:embed="rId4"/>
          <a:stretch>
            <a:fillRect/>
          </a:stretch>
        </p:blipFill>
        <p:spPr>
          <a:xfrm>
            <a:off x="45785" y="657694"/>
            <a:ext cx="4114244" cy="1844426"/>
          </a:xfrm>
          <a:prstGeom prst="rect">
            <a:avLst/>
          </a:prstGeom>
          <a:ln w="12700">
            <a:miter lim="400000"/>
          </a:ln>
        </p:spPr>
      </p:pic>
      <p:sp>
        <p:nvSpPr>
          <p:cNvPr id="184" name="193 Publications"/>
          <p:cNvSpPr txBox="1"/>
          <p:nvPr/>
        </p:nvSpPr>
        <p:spPr>
          <a:xfrm>
            <a:off x="4344814" y="6194289"/>
            <a:ext cx="1447576" cy="297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b="1">
                <a:solidFill>
                  <a:srgbClr val="FFFFFF"/>
                </a:solidFill>
                <a:latin typeface="Graphik"/>
                <a:ea typeface="Graphik"/>
                <a:cs typeface="Graphik"/>
                <a:sym typeface="Graphik"/>
              </a:defRPr>
            </a:lvl1pPr>
          </a:lstStyle>
          <a:p>
            <a:r>
              <a:rPr sz="1600"/>
              <a:t>193 Publications</a:t>
            </a:r>
          </a:p>
        </p:txBody>
      </p:sp>
      <p:sp>
        <p:nvSpPr>
          <p:cNvPr id="185" name="8 Disciplines"/>
          <p:cNvSpPr txBox="1"/>
          <p:nvPr/>
        </p:nvSpPr>
        <p:spPr>
          <a:xfrm>
            <a:off x="4344813" y="5207000"/>
            <a:ext cx="1104470" cy="297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b="1">
                <a:solidFill>
                  <a:srgbClr val="FFFFFF"/>
                </a:solidFill>
                <a:latin typeface="Graphik"/>
                <a:ea typeface="Graphik"/>
                <a:cs typeface="Graphik"/>
                <a:sym typeface="Graphik"/>
              </a:defRPr>
            </a:lvl1pPr>
          </a:lstStyle>
          <a:p>
            <a:r>
              <a:rPr sz="1600" dirty="0"/>
              <a:t>8 Disciplines</a:t>
            </a:r>
          </a:p>
        </p:txBody>
      </p:sp>
      <p:grpSp>
        <p:nvGrpSpPr>
          <p:cNvPr id="193" name="Group"/>
          <p:cNvGrpSpPr/>
          <p:nvPr/>
        </p:nvGrpSpPr>
        <p:grpSpPr>
          <a:xfrm>
            <a:off x="4090917" y="2006601"/>
            <a:ext cx="3681483" cy="2866275"/>
            <a:chOff x="0" y="0"/>
            <a:chExt cx="7362963" cy="5732549"/>
          </a:xfrm>
          <a:solidFill>
            <a:schemeClr val="accent1"/>
          </a:solidFill>
        </p:grpSpPr>
        <p:sp>
          <p:nvSpPr>
            <p:cNvPr id="186" name="Rounded Rectangle"/>
            <p:cNvSpPr/>
            <p:nvPr/>
          </p:nvSpPr>
          <p:spPr>
            <a:xfrm>
              <a:off x="0" y="0"/>
              <a:ext cx="7362963" cy="5732549"/>
            </a:xfrm>
            <a:prstGeom prst="roundRect">
              <a:avLst>
                <a:gd name="adj" fmla="val 15930"/>
              </a:avLst>
            </a:prstGeom>
            <a:grpFill/>
            <a:ln w="12700" cap="flat">
              <a:noFill/>
              <a:miter lim="400000"/>
            </a:ln>
            <a:effectLst/>
          </p:spPr>
          <p:txBody>
            <a:bodyPr wrap="square" lIns="25400" tIns="25400" rIns="25400" bIns="25400" numCol="1" anchor="ctr">
              <a:noAutofit/>
            </a:bodyPr>
            <a:lstStyle/>
            <a:p>
              <a:pPr algn="ctr" defTabSz="412771">
                <a:defRPr sz="3200"/>
              </a:pPr>
              <a:endParaRPr sz="1400">
                <a:latin typeface="Trebuchet MS" panose="020B0603020202020204" pitchFamily="34" charset="0"/>
              </a:endParaRPr>
            </a:p>
          </p:txBody>
        </p:sp>
        <p:sp>
          <p:nvSpPr>
            <p:cNvPr id="187" name="340 Associates"/>
            <p:cNvSpPr txBox="1"/>
            <p:nvPr/>
          </p:nvSpPr>
          <p:spPr>
            <a:xfrm>
              <a:off x="497424" y="3824585"/>
              <a:ext cx="3241399" cy="656590"/>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b="1">
                  <a:solidFill>
                    <a:srgbClr val="FFFFFF"/>
                  </a:solidFill>
                  <a:latin typeface="Graphik"/>
                  <a:ea typeface="Graphik"/>
                  <a:cs typeface="Graphik"/>
                  <a:sym typeface="Graphik"/>
                </a:defRPr>
              </a:lvl1pPr>
            </a:lstStyle>
            <a:p>
              <a:r>
                <a:rPr dirty="0">
                  <a:latin typeface="Trebuchet MS" panose="020B0603020202020204" pitchFamily="34" charset="0"/>
                </a:rPr>
                <a:t>340 Associates</a:t>
              </a:r>
            </a:p>
          </p:txBody>
        </p:sp>
        <p:sp>
          <p:nvSpPr>
            <p:cNvPr id="188" name="1 Hub at SU"/>
            <p:cNvSpPr txBox="1"/>
            <p:nvPr/>
          </p:nvSpPr>
          <p:spPr>
            <a:xfrm>
              <a:off x="497424" y="1162910"/>
              <a:ext cx="2622511" cy="656590"/>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b="1">
                  <a:solidFill>
                    <a:srgbClr val="FFFFFF"/>
                  </a:solidFill>
                  <a:latin typeface="Graphik"/>
                  <a:ea typeface="Graphik"/>
                  <a:cs typeface="Graphik"/>
                  <a:sym typeface="Graphik"/>
                </a:defRPr>
              </a:lvl1pPr>
            </a:lstStyle>
            <a:p>
              <a:r>
                <a:rPr>
                  <a:latin typeface="Trebuchet MS" panose="020B0603020202020204" pitchFamily="34" charset="0"/>
                </a:rPr>
                <a:t>1 Hub at SU</a:t>
              </a:r>
            </a:p>
          </p:txBody>
        </p:sp>
        <p:sp>
          <p:nvSpPr>
            <p:cNvPr id="189" name="5 Nodes"/>
            <p:cNvSpPr txBox="1"/>
            <p:nvPr/>
          </p:nvSpPr>
          <p:spPr>
            <a:xfrm>
              <a:off x="497424" y="2050136"/>
              <a:ext cx="1811393" cy="656590"/>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b="1">
                  <a:solidFill>
                    <a:srgbClr val="FFFFFF"/>
                  </a:solidFill>
                  <a:latin typeface="Graphik"/>
                  <a:ea typeface="Graphik"/>
                  <a:cs typeface="Graphik"/>
                  <a:sym typeface="Graphik"/>
                </a:defRPr>
              </a:lvl1pPr>
            </a:lstStyle>
            <a:p>
              <a:r>
                <a:rPr>
                  <a:latin typeface="Trebuchet MS" panose="020B0603020202020204" pitchFamily="34" charset="0"/>
                </a:rPr>
                <a:t>5 Nodes</a:t>
              </a:r>
            </a:p>
          </p:txBody>
        </p:sp>
        <p:sp>
          <p:nvSpPr>
            <p:cNvPr id="190" name="26 Branches"/>
            <p:cNvSpPr txBox="1"/>
            <p:nvPr/>
          </p:nvSpPr>
          <p:spPr>
            <a:xfrm>
              <a:off x="497424" y="2937359"/>
              <a:ext cx="2733055" cy="656590"/>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b="1">
                  <a:solidFill>
                    <a:srgbClr val="FFFFFF"/>
                  </a:solidFill>
                  <a:latin typeface="Graphik"/>
                  <a:ea typeface="Graphik"/>
                  <a:cs typeface="Graphik"/>
                  <a:sym typeface="Graphik"/>
                </a:defRPr>
              </a:lvl1pPr>
            </a:lstStyle>
            <a:p>
              <a:r>
                <a:rPr>
                  <a:latin typeface="Trebuchet MS" panose="020B0603020202020204" pitchFamily="34" charset="0"/>
                </a:rPr>
                <a:t>26 Branches</a:t>
              </a:r>
            </a:p>
          </p:txBody>
        </p:sp>
        <p:sp>
          <p:nvSpPr>
            <p:cNvPr id="191" name="26 Universities &amp; AIMS"/>
            <p:cNvSpPr txBox="1"/>
            <p:nvPr/>
          </p:nvSpPr>
          <p:spPr>
            <a:xfrm>
              <a:off x="497424" y="275684"/>
              <a:ext cx="4911728" cy="656590"/>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b="1">
                  <a:solidFill>
                    <a:srgbClr val="FFFFFF"/>
                  </a:solidFill>
                  <a:latin typeface="Graphik"/>
                  <a:ea typeface="Graphik"/>
                  <a:cs typeface="Graphik"/>
                  <a:sym typeface="Graphik"/>
                </a:defRPr>
              </a:lvl1pPr>
            </a:lstStyle>
            <a:p>
              <a:r>
                <a:rPr dirty="0">
                  <a:latin typeface="Trebuchet MS" panose="020B0603020202020204" pitchFamily="34" charset="0"/>
                </a:rPr>
                <a:t>26 Universities &amp; AIMS</a:t>
              </a:r>
            </a:p>
          </p:txBody>
        </p:sp>
        <p:sp>
          <p:nvSpPr>
            <p:cNvPr id="192" name="60 Associates at SU"/>
            <p:cNvSpPr txBox="1"/>
            <p:nvPr/>
          </p:nvSpPr>
          <p:spPr>
            <a:xfrm>
              <a:off x="497424" y="4711811"/>
              <a:ext cx="4228848" cy="656590"/>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b="1">
                  <a:solidFill>
                    <a:srgbClr val="FFFFFF"/>
                  </a:solidFill>
                  <a:latin typeface="Graphik"/>
                  <a:ea typeface="Graphik"/>
                  <a:cs typeface="Graphik"/>
                  <a:sym typeface="Graphik"/>
                </a:defRPr>
              </a:lvl1pPr>
            </a:lstStyle>
            <a:p>
              <a:r>
                <a:rPr>
                  <a:latin typeface="Trebuchet MS" panose="020B0603020202020204" pitchFamily="34" charset="0"/>
                </a:rPr>
                <a:t>60 Associates at SU</a:t>
              </a:r>
            </a:p>
          </p:txBody>
        </p:sp>
      </p:grpSp>
      <p:sp>
        <p:nvSpPr>
          <p:cNvPr id="194" name="2024 in Numbers"/>
          <p:cNvSpPr txBox="1"/>
          <p:nvPr/>
        </p:nvSpPr>
        <p:spPr>
          <a:xfrm>
            <a:off x="4179488" y="384648"/>
            <a:ext cx="3462038"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marL="254000" indent="-254000" defTabSz="2438400">
              <a:lnSpc>
                <a:spcPct val="90000"/>
              </a:lnSpc>
              <a:spcBef>
                <a:spcPts val="0"/>
              </a:spcBef>
              <a:defRPr sz="8000" spc="-79">
                <a:latin typeface="+mn-lt"/>
                <a:ea typeface="+mn-ea"/>
                <a:cs typeface="+mn-cs"/>
                <a:sym typeface="Produkt Extralight"/>
              </a:defRPr>
            </a:lvl1pPr>
          </a:lstStyle>
          <a:p>
            <a:r>
              <a:rPr sz="4000" dirty="0"/>
              <a:t>202</a:t>
            </a:r>
            <a:r>
              <a:rPr lang="en-US" sz="4000" dirty="0"/>
              <a:t>5</a:t>
            </a:r>
            <a:r>
              <a:rPr sz="4000" dirty="0"/>
              <a:t> in Numbers</a:t>
            </a:r>
          </a:p>
        </p:txBody>
      </p:sp>
      <p:grpSp>
        <p:nvGrpSpPr>
          <p:cNvPr id="197" name="Group"/>
          <p:cNvGrpSpPr/>
          <p:nvPr/>
        </p:nvGrpSpPr>
        <p:grpSpPr>
          <a:xfrm>
            <a:off x="4419600" y="1244601"/>
            <a:ext cx="2996209" cy="523515"/>
            <a:chOff x="0" y="0"/>
            <a:chExt cx="8631010" cy="1047027"/>
          </a:xfrm>
        </p:grpSpPr>
        <p:sp>
          <p:nvSpPr>
            <p:cNvPr id="195" name="Rounded Rectangle"/>
            <p:cNvSpPr/>
            <p:nvPr/>
          </p:nvSpPr>
          <p:spPr>
            <a:xfrm>
              <a:off x="0" y="0"/>
              <a:ext cx="8631010" cy="1047027"/>
            </a:xfrm>
            <a:prstGeom prst="roundRect">
              <a:avLst>
                <a:gd name="adj" fmla="val 18194"/>
              </a:avLst>
            </a:prstGeom>
            <a:solidFill>
              <a:schemeClr val="accent5">
                <a:lumOff val="-14283"/>
              </a:schemeClr>
            </a:solidFill>
            <a:ln w="12700" cap="flat">
              <a:noFill/>
              <a:miter lim="400000"/>
            </a:ln>
            <a:effectLst/>
          </p:spPr>
          <p:txBody>
            <a:bodyPr wrap="square" lIns="25400" tIns="25400" rIns="25400" bIns="25400" numCol="1" anchor="ctr">
              <a:noAutofit/>
            </a:bodyPr>
            <a:lstStyle/>
            <a:p>
              <a:pPr algn="ctr" defTabSz="412771">
                <a:defRPr sz="3200">
                  <a:solidFill>
                    <a:srgbClr val="FFFFFF"/>
                  </a:solidFill>
                </a:defRPr>
              </a:pPr>
              <a:endParaRPr sz="1600"/>
            </a:p>
          </p:txBody>
        </p:sp>
        <p:sp>
          <p:nvSpPr>
            <p:cNvPr id="196" name="Strong Partners:  ICTP &amp; CoRE-AI"/>
            <p:cNvSpPr txBox="1"/>
            <p:nvPr/>
          </p:nvSpPr>
          <p:spPr>
            <a:xfrm>
              <a:off x="77841" y="212389"/>
              <a:ext cx="8094795" cy="595032"/>
            </a:xfrm>
            <a:prstGeom prst="rect">
              <a:avLst/>
            </a:prstGeom>
            <a:solidFill>
              <a:schemeClr val="accent5">
                <a:lumOff val="-14283"/>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b="1">
                  <a:solidFill>
                    <a:srgbClr val="FFFFFF"/>
                  </a:solidFill>
                  <a:latin typeface="Graphik"/>
                  <a:ea typeface="Graphik"/>
                  <a:cs typeface="Graphik"/>
                  <a:sym typeface="Graphik"/>
                </a:defRPr>
              </a:lvl1pPr>
            </a:lstStyle>
            <a:p>
              <a:r>
                <a:rPr sz="1600" dirty="0"/>
                <a:t>Strong Partners:  ICTP &amp; </a:t>
              </a:r>
              <a:r>
                <a:rPr sz="1600" dirty="0" err="1"/>
                <a:t>CoRE</a:t>
              </a:r>
              <a:r>
                <a:rPr sz="1600" dirty="0"/>
                <a:t>-AI</a:t>
              </a:r>
            </a:p>
          </p:txBody>
        </p:sp>
      </p:grpSp>
      <p:sp>
        <p:nvSpPr>
          <p:cNvPr id="198" name="4 Coordinators at SU"/>
          <p:cNvSpPr txBox="1"/>
          <p:nvPr/>
        </p:nvSpPr>
        <p:spPr>
          <a:xfrm>
            <a:off x="4344813" y="5865193"/>
            <a:ext cx="1800558" cy="297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b="1">
                <a:solidFill>
                  <a:srgbClr val="FFFFFF"/>
                </a:solidFill>
                <a:latin typeface="Graphik"/>
                <a:ea typeface="Graphik"/>
                <a:cs typeface="Graphik"/>
                <a:sym typeface="Graphik"/>
              </a:defRPr>
            </a:lvl1pPr>
          </a:lstStyle>
          <a:p>
            <a:r>
              <a:rPr sz="1600"/>
              <a:t>4 Coordinators at SU</a:t>
            </a:r>
          </a:p>
        </p:txBody>
      </p:sp>
      <p:sp>
        <p:nvSpPr>
          <p:cNvPr id="3" name="TextBox 2">
            <a:extLst>
              <a:ext uri="{FF2B5EF4-FFF2-40B4-BE49-F238E27FC236}">
                <a16:creationId xmlns:a16="http://schemas.microsoft.com/office/drawing/2014/main" id="{E3576F19-7FCC-4366-7B78-89B1E650C9A9}"/>
              </a:ext>
            </a:extLst>
          </p:cNvPr>
          <p:cNvSpPr txBox="1"/>
          <p:nvPr/>
        </p:nvSpPr>
        <p:spPr>
          <a:xfrm>
            <a:off x="7693271" y="6086056"/>
            <a:ext cx="4315506" cy="769441"/>
          </a:xfrm>
          <a:prstGeom prst="rect">
            <a:avLst/>
          </a:prstGeom>
          <a:noFill/>
        </p:spPr>
        <p:txBody>
          <a:bodyPr wrap="square">
            <a:spAutoFit/>
          </a:bodyPr>
          <a:lstStyle/>
          <a:p>
            <a:r>
              <a:rPr lang="en-ZA" sz="2200" b="1" i="1" dirty="0">
                <a:solidFill>
                  <a:srgbClr val="DC4405"/>
                </a:solidFill>
                <a:latin typeface="Raleway Bold Italics"/>
                <a:hlinkClick r:id="rId5"/>
              </a:rPr>
              <a:t>https://nithecs.ac.za/research</a:t>
            </a:r>
            <a:endParaRPr lang="en-ZA" sz="2200" b="1" i="1" dirty="0">
              <a:solidFill>
                <a:srgbClr val="DC4405"/>
              </a:solidFill>
              <a:latin typeface="Raleway Bold Italics"/>
            </a:endParaRPr>
          </a:p>
          <a:p>
            <a:endParaRPr lang="en-ZA" sz="2200" b="1" i="1" dirty="0">
              <a:solidFill>
                <a:srgbClr val="DC4405"/>
              </a:solidFill>
              <a:latin typeface="Raleway Bold Italics"/>
            </a:endParaRPr>
          </a:p>
        </p:txBody>
      </p:sp>
      <p:sp>
        <p:nvSpPr>
          <p:cNvPr id="2" name="TextBox 30">
            <a:extLst>
              <a:ext uri="{FF2B5EF4-FFF2-40B4-BE49-F238E27FC236}">
                <a16:creationId xmlns:a16="http://schemas.microsoft.com/office/drawing/2014/main" id="{5F38D13A-3437-140D-85F4-940D3DFA93AA}"/>
              </a:ext>
            </a:extLst>
          </p:cNvPr>
          <p:cNvSpPr txBox="1"/>
          <p:nvPr/>
        </p:nvSpPr>
        <p:spPr>
          <a:xfrm>
            <a:off x="172013" y="149694"/>
            <a:ext cx="1947434" cy="384849"/>
          </a:xfrm>
          <a:prstGeom prst="rect">
            <a:avLst/>
          </a:prstGeom>
        </p:spPr>
        <p:txBody>
          <a:bodyPr lIns="0" tIns="0" rIns="0" bIns="0" rtlCol="0" anchor="t">
            <a:spAutoFit/>
          </a:bodyPr>
          <a:lstStyle/>
          <a:p>
            <a:pPr algn="ctr">
              <a:lnSpc>
                <a:spcPts val="1475"/>
              </a:lnSpc>
            </a:pPr>
            <a:r>
              <a:rPr lang="en-US" sz="1475" b="1" dirty="0">
                <a:latin typeface="Raleway Bold"/>
                <a:ea typeface="Raleway Bold"/>
                <a:cs typeface="Raleway Bold"/>
                <a:sym typeface="Raleway Bold"/>
              </a:rPr>
              <a:t>SMART SYSTEMS</a:t>
            </a:r>
          </a:p>
          <a:p>
            <a:pPr algn="ctr">
              <a:lnSpc>
                <a:spcPts val="1475"/>
              </a:lnSpc>
            </a:pPr>
            <a:r>
              <a:rPr lang="en-US" sz="1475" b="1" dirty="0">
                <a:latin typeface="Raleway Bold"/>
                <a:ea typeface="Raleway Bold"/>
                <a:cs typeface="Raleway Bold"/>
                <a:sym typeface="Raleway Bold"/>
              </a:rPr>
              <a:t>&amp; DIGITAL FUTURES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30626" y="0"/>
            <a:ext cx="3930749" cy="6858000"/>
            <a:chOff x="0" y="0"/>
            <a:chExt cx="7861498" cy="13716000"/>
          </a:xfrm>
        </p:grpSpPr>
        <p:pic>
          <p:nvPicPr>
            <p:cNvPr id="3" name="Picture 3"/>
            <p:cNvPicPr>
              <a:picLocks noChangeAspect="1"/>
            </p:cNvPicPr>
            <p:nvPr/>
          </p:nvPicPr>
          <p:blipFill>
            <a:blip r:embed="rId3"/>
            <a:srcRect l="31814" r="28064"/>
            <a:stretch>
              <a:fillRect/>
            </a:stretch>
          </p:blipFill>
          <p:spPr>
            <a:xfrm>
              <a:off x="0" y="0"/>
              <a:ext cx="7861498" cy="13716000"/>
            </a:xfrm>
            <a:prstGeom prst="rect">
              <a:avLst/>
            </a:prstGeom>
          </p:spPr>
        </p:pic>
      </p:grpSp>
      <p:sp>
        <p:nvSpPr>
          <p:cNvPr id="4" name="Freeform 4"/>
          <p:cNvSpPr/>
          <p:nvPr/>
        </p:nvSpPr>
        <p:spPr>
          <a:xfrm>
            <a:off x="433233" y="1608248"/>
            <a:ext cx="347315" cy="320793"/>
          </a:xfrm>
          <a:custGeom>
            <a:avLst/>
            <a:gdLst/>
            <a:ahLst/>
            <a:cxnLst/>
            <a:rect l="l" t="t" r="r" b="b"/>
            <a:pathLst>
              <a:path w="520973" h="481190">
                <a:moveTo>
                  <a:pt x="0" y="0"/>
                </a:moveTo>
                <a:lnTo>
                  <a:pt x="520973" y="0"/>
                </a:lnTo>
                <a:lnTo>
                  <a:pt x="520973" y="481189"/>
                </a:lnTo>
                <a:lnTo>
                  <a:pt x="0" y="481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ZA" sz="1200"/>
          </a:p>
        </p:txBody>
      </p:sp>
      <p:sp>
        <p:nvSpPr>
          <p:cNvPr id="5" name="TextBox 5"/>
          <p:cNvSpPr txBox="1"/>
          <p:nvPr/>
        </p:nvSpPr>
        <p:spPr>
          <a:xfrm>
            <a:off x="433232" y="2027402"/>
            <a:ext cx="3392594" cy="1727589"/>
          </a:xfrm>
          <a:prstGeom prst="rect">
            <a:avLst/>
          </a:prstGeom>
        </p:spPr>
        <p:txBody>
          <a:bodyPr lIns="0" tIns="0" rIns="0" bIns="0" rtlCol="0" anchor="t">
            <a:spAutoFit/>
          </a:bodyPr>
          <a:lstStyle/>
          <a:p>
            <a:pPr>
              <a:lnSpc>
                <a:spcPts val="1679"/>
              </a:lnSpc>
            </a:pPr>
            <a:r>
              <a:rPr lang="en-US" sz="1199" dirty="0">
                <a:solidFill>
                  <a:srgbClr val="000000"/>
                </a:solidFill>
                <a:latin typeface="Raleway Light"/>
                <a:ea typeface="Raleway Light"/>
                <a:cs typeface="Raleway Light"/>
                <a:sym typeface="Raleway Light"/>
              </a:rPr>
              <a:t>Stellenbosch University’s Innovation and </a:t>
            </a:r>
            <a:r>
              <a:rPr lang="en-US" sz="1199" dirty="0" err="1">
                <a:solidFill>
                  <a:srgbClr val="000000"/>
                </a:solidFill>
                <a:latin typeface="Raleway Light"/>
                <a:ea typeface="Raleway Light"/>
                <a:cs typeface="Raleway Light"/>
                <a:sym typeface="Raleway Light"/>
              </a:rPr>
              <a:t>Commercialisation</a:t>
            </a:r>
            <a:r>
              <a:rPr lang="en-US" sz="1199" dirty="0">
                <a:solidFill>
                  <a:srgbClr val="000000"/>
                </a:solidFill>
                <a:latin typeface="Raleway Light"/>
                <a:ea typeface="Raleway Light"/>
                <a:cs typeface="Raleway Light"/>
                <a:sym typeface="Raleway Light"/>
              </a:rPr>
              <a:t> Division</a:t>
            </a:r>
          </a:p>
          <a:p>
            <a:pPr marL="259092" lvl="1" indent="-129546">
              <a:lnSpc>
                <a:spcPts val="1679"/>
              </a:lnSpc>
              <a:buFont typeface="Arial"/>
              <a:buChar char="•"/>
            </a:pPr>
            <a:r>
              <a:rPr lang="en-US" sz="1199" b="1" dirty="0">
                <a:solidFill>
                  <a:srgbClr val="000000"/>
                </a:solidFill>
                <a:latin typeface="Raleway Bold"/>
                <a:ea typeface="Raleway Bold"/>
                <a:cs typeface="Raleway Bold"/>
                <a:sym typeface="Raleway Bold"/>
              </a:rPr>
              <a:t>Mandate</a:t>
            </a:r>
            <a:r>
              <a:rPr lang="en-US" sz="1199" dirty="0">
                <a:solidFill>
                  <a:srgbClr val="000000"/>
                </a:solidFill>
                <a:latin typeface="Raleway Light"/>
                <a:ea typeface="Raleway Light"/>
                <a:cs typeface="Raleway Light"/>
                <a:sym typeface="Raleway Light"/>
              </a:rPr>
              <a:t>: Drive the </a:t>
            </a:r>
            <a:r>
              <a:rPr lang="en-US" sz="1199" dirty="0" err="1">
                <a:solidFill>
                  <a:srgbClr val="000000"/>
                </a:solidFill>
                <a:latin typeface="Raleway Light"/>
                <a:ea typeface="Raleway Light"/>
                <a:cs typeface="Raleway Light"/>
                <a:sym typeface="Raleway Light"/>
              </a:rPr>
              <a:t>commercialisation</a:t>
            </a:r>
            <a:r>
              <a:rPr lang="en-US" sz="1199" dirty="0">
                <a:solidFill>
                  <a:srgbClr val="000000"/>
                </a:solidFill>
                <a:latin typeface="Raleway Light"/>
                <a:ea typeface="Raleway Light"/>
                <a:cs typeface="Raleway Light"/>
                <a:sym typeface="Raleway Light"/>
              </a:rPr>
              <a:t> of SU’s research outputs and intellectual property (IP)</a:t>
            </a:r>
          </a:p>
          <a:p>
            <a:pPr marL="259092" lvl="1" indent="-129546">
              <a:lnSpc>
                <a:spcPts val="1679"/>
              </a:lnSpc>
              <a:spcBef>
                <a:spcPct val="0"/>
              </a:spcBef>
              <a:buFont typeface="Arial"/>
              <a:buChar char="•"/>
            </a:pPr>
            <a:r>
              <a:rPr lang="en-US" sz="1199" b="1" dirty="0">
                <a:solidFill>
                  <a:srgbClr val="000000"/>
                </a:solidFill>
                <a:latin typeface="Raleway Bold"/>
                <a:ea typeface="Raleway Bold"/>
                <a:cs typeface="Raleway Bold"/>
                <a:sym typeface="Raleway Bold"/>
              </a:rPr>
              <a:t>Impact</a:t>
            </a:r>
            <a:r>
              <a:rPr lang="en-US" sz="1199" dirty="0">
                <a:solidFill>
                  <a:srgbClr val="000000"/>
                </a:solidFill>
                <a:latin typeface="Raleway Light"/>
                <a:ea typeface="Raleway Light"/>
                <a:cs typeface="Raleway Light"/>
                <a:sym typeface="Raleway Light"/>
              </a:rPr>
              <a:t>: Over 30 SU spinout companies formed; numerous licenses generating societal and economic value</a:t>
            </a:r>
          </a:p>
        </p:txBody>
      </p:sp>
      <p:sp>
        <p:nvSpPr>
          <p:cNvPr id="6" name="Freeform 6"/>
          <p:cNvSpPr/>
          <p:nvPr/>
        </p:nvSpPr>
        <p:spPr>
          <a:xfrm>
            <a:off x="433233" y="4150315"/>
            <a:ext cx="347315" cy="320793"/>
          </a:xfrm>
          <a:custGeom>
            <a:avLst/>
            <a:gdLst/>
            <a:ahLst/>
            <a:cxnLst/>
            <a:rect l="l" t="t" r="r" b="b"/>
            <a:pathLst>
              <a:path w="520973" h="481190">
                <a:moveTo>
                  <a:pt x="0" y="0"/>
                </a:moveTo>
                <a:lnTo>
                  <a:pt x="520973" y="0"/>
                </a:lnTo>
                <a:lnTo>
                  <a:pt x="520973" y="481190"/>
                </a:lnTo>
                <a:lnTo>
                  <a:pt x="0" y="4811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ZA" sz="1200"/>
          </a:p>
        </p:txBody>
      </p:sp>
      <p:sp>
        <p:nvSpPr>
          <p:cNvPr id="7" name="TextBox 7"/>
          <p:cNvSpPr txBox="1"/>
          <p:nvPr/>
        </p:nvSpPr>
        <p:spPr>
          <a:xfrm>
            <a:off x="492494" y="4606020"/>
            <a:ext cx="3292521" cy="1727652"/>
          </a:xfrm>
          <a:prstGeom prst="rect">
            <a:avLst/>
          </a:prstGeom>
        </p:spPr>
        <p:txBody>
          <a:bodyPr lIns="0" tIns="0" rIns="0" bIns="0" rtlCol="0" anchor="t">
            <a:spAutoFit/>
          </a:bodyPr>
          <a:lstStyle/>
          <a:p>
            <a:pPr>
              <a:lnSpc>
                <a:spcPts val="1680"/>
              </a:lnSpc>
            </a:pPr>
            <a:r>
              <a:rPr lang="en-US" sz="1200">
                <a:solidFill>
                  <a:srgbClr val="000000"/>
                </a:solidFill>
                <a:latin typeface="Raleway Light"/>
                <a:ea typeface="Raleway Light"/>
                <a:cs typeface="Raleway Light"/>
                <a:sym typeface="Raleway Light"/>
              </a:rPr>
              <a:t>Startup Incubator and Accelerator</a:t>
            </a:r>
          </a:p>
          <a:p>
            <a:pPr marL="259093" lvl="1" indent="-129546">
              <a:lnSpc>
                <a:spcPts val="1680"/>
              </a:lnSpc>
              <a:buFont typeface="Arial"/>
              <a:buChar char="•"/>
            </a:pPr>
            <a:r>
              <a:rPr lang="en-US" sz="1200" b="1">
                <a:solidFill>
                  <a:srgbClr val="000000"/>
                </a:solidFill>
                <a:latin typeface="Raleway Bold"/>
                <a:ea typeface="Raleway Bold"/>
                <a:cs typeface="Raleway Bold"/>
                <a:sym typeface="Raleway Bold"/>
              </a:rPr>
              <a:t>Mandate</a:t>
            </a:r>
            <a:r>
              <a:rPr lang="en-US" sz="1200">
                <a:solidFill>
                  <a:srgbClr val="000000"/>
                </a:solidFill>
                <a:latin typeface="Raleway Light"/>
                <a:ea typeface="Raleway Light"/>
                <a:cs typeface="Raleway Light"/>
                <a:sym typeface="Raleway Light"/>
              </a:rPr>
              <a:t>: Bridge research and entrepreneurship by supporting early-stage startups</a:t>
            </a:r>
          </a:p>
          <a:p>
            <a:pPr marL="259093" lvl="1" indent="-129546">
              <a:lnSpc>
                <a:spcPts val="1680"/>
              </a:lnSpc>
              <a:buFont typeface="Arial"/>
              <a:buChar char="•"/>
            </a:pPr>
            <a:r>
              <a:rPr lang="en-US" sz="1200" b="1">
                <a:solidFill>
                  <a:srgbClr val="000000"/>
                </a:solidFill>
                <a:latin typeface="Raleway Bold"/>
                <a:ea typeface="Raleway Bold"/>
                <a:cs typeface="Raleway Bold"/>
                <a:sym typeface="Raleway Bold"/>
              </a:rPr>
              <a:t>Collaborative Ecosystem</a:t>
            </a:r>
            <a:r>
              <a:rPr lang="en-US" sz="1200">
                <a:solidFill>
                  <a:srgbClr val="000000"/>
                </a:solidFill>
                <a:latin typeface="Raleway Light"/>
                <a:ea typeface="Raleway Light"/>
                <a:cs typeface="Raleway Light"/>
                <a:sym typeface="Raleway Light"/>
              </a:rPr>
              <a:t>: Connects researchers, students, and industry to co-create solutions</a:t>
            </a:r>
          </a:p>
          <a:p>
            <a:pPr>
              <a:lnSpc>
                <a:spcPts val="1680"/>
              </a:lnSpc>
              <a:spcBef>
                <a:spcPct val="0"/>
              </a:spcBef>
            </a:pPr>
            <a:endParaRPr lang="en-US" sz="1200">
              <a:solidFill>
                <a:srgbClr val="000000"/>
              </a:solidFill>
              <a:latin typeface="Raleway Light"/>
              <a:ea typeface="Raleway Light"/>
              <a:cs typeface="Raleway Light"/>
              <a:sym typeface="Raleway Light"/>
            </a:endParaRPr>
          </a:p>
        </p:txBody>
      </p:sp>
      <p:sp>
        <p:nvSpPr>
          <p:cNvPr id="8" name="TextBox 8"/>
          <p:cNvSpPr txBox="1"/>
          <p:nvPr/>
        </p:nvSpPr>
        <p:spPr>
          <a:xfrm>
            <a:off x="433232" y="503544"/>
            <a:ext cx="3670971" cy="850233"/>
          </a:xfrm>
          <a:prstGeom prst="rect">
            <a:avLst/>
          </a:prstGeom>
        </p:spPr>
        <p:txBody>
          <a:bodyPr lIns="0" tIns="0" rIns="0" bIns="0" rtlCol="0" anchor="t">
            <a:spAutoFit/>
          </a:bodyPr>
          <a:lstStyle/>
          <a:p>
            <a:pPr>
              <a:lnSpc>
                <a:spcPts val="3414"/>
              </a:lnSpc>
            </a:pPr>
            <a:r>
              <a:rPr lang="en-US" sz="2667" b="1">
                <a:solidFill>
                  <a:srgbClr val="B72200"/>
                </a:solidFill>
                <a:latin typeface="Raleway Bold"/>
                <a:ea typeface="Raleway Bold"/>
                <a:cs typeface="Raleway Bold"/>
                <a:sym typeface="Raleway Bold"/>
              </a:rPr>
              <a:t>ENABLING RESEARCH TRANSLATION</a:t>
            </a:r>
          </a:p>
        </p:txBody>
      </p:sp>
      <p:sp>
        <p:nvSpPr>
          <p:cNvPr id="9" name="TextBox 9"/>
          <p:cNvSpPr txBox="1"/>
          <p:nvPr/>
        </p:nvSpPr>
        <p:spPr>
          <a:xfrm>
            <a:off x="889647" y="1549400"/>
            <a:ext cx="2143280" cy="379848"/>
          </a:xfrm>
          <a:prstGeom prst="rect">
            <a:avLst/>
          </a:prstGeom>
        </p:spPr>
        <p:txBody>
          <a:bodyPr lIns="0" tIns="0" rIns="0" bIns="0" rtlCol="0" anchor="t">
            <a:spAutoFit/>
          </a:bodyPr>
          <a:lstStyle/>
          <a:p>
            <a:pPr>
              <a:lnSpc>
                <a:spcPts val="3157"/>
              </a:lnSpc>
            </a:pPr>
            <a:r>
              <a:rPr lang="en-US" sz="2467" b="1">
                <a:solidFill>
                  <a:srgbClr val="DC4405"/>
                </a:solidFill>
                <a:latin typeface="Raleway Semi-Bold"/>
                <a:ea typeface="Raleway Semi-Bold"/>
                <a:cs typeface="Raleway Semi-Bold"/>
                <a:sym typeface="Raleway Semi-Bold"/>
              </a:rPr>
              <a:t>INNOVUS</a:t>
            </a:r>
          </a:p>
        </p:txBody>
      </p:sp>
      <p:sp>
        <p:nvSpPr>
          <p:cNvPr id="10" name="TextBox 10"/>
          <p:cNvSpPr txBox="1"/>
          <p:nvPr/>
        </p:nvSpPr>
        <p:spPr>
          <a:xfrm>
            <a:off x="930026" y="4091467"/>
            <a:ext cx="2143280" cy="379848"/>
          </a:xfrm>
          <a:prstGeom prst="rect">
            <a:avLst/>
          </a:prstGeom>
        </p:spPr>
        <p:txBody>
          <a:bodyPr lIns="0" tIns="0" rIns="0" bIns="0" rtlCol="0" anchor="t">
            <a:spAutoFit/>
          </a:bodyPr>
          <a:lstStyle/>
          <a:p>
            <a:pPr>
              <a:lnSpc>
                <a:spcPts val="3157"/>
              </a:lnSpc>
            </a:pPr>
            <a:r>
              <a:rPr lang="en-US" sz="2467" b="1">
                <a:solidFill>
                  <a:srgbClr val="DC4405"/>
                </a:solidFill>
                <a:latin typeface="Raleway Semi-Bold"/>
                <a:ea typeface="Raleway Semi-Bold"/>
                <a:cs typeface="Raleway Semi-Bold"/>
                <a:sym typeface="Raleway Semi-Bold"/>
              </a:rPr>
              <a:t>LAUNCHLAB</a:t>
            </a:r>
          </a:p>
        </p:txBody>
      </p:sp>
      <p:sp>
        <p:nvSpPr>
          <p:cNvPr id="11" name="Freeform 11"/>
          <p:cNvSpPr/>
          <p:nvPr/>
        </p:nvSpPr>
        <p:spPr>
          <a:xfrm>
            <a:off x="8328075" y="1649554"/>
            <a:ext cx="347315" cy="320793"/>
          </a:xfrm>
          <a:custGeom>
            <a:avLst/>
            <a:gdLst/>
            <a:ahLst/>
            <a:cxnLst/>
            <a:rect l="l" t="t" r="r" b="b"/>
            <a:pathLst>
              <a:path w="520973" h="481190">
                <a:moveTo>
                  <a:pt x="0" y="0"/>
                </a:moveTo>
                <a:lnTo>
                  <a:pt x="520973" y="0"/>
                </a:lnTo>
                <a:lnTo>
                  <a:pt x="520973" y="481189"/>
                </a:lnTo>
                <a:lnTo>
                  <a:pt x="0" y="481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ZA" sz="1200"/>
          </a:p>
        </p:txBody>
      </p:sp>
      <p:sp>
        <p:nvSpPr>
          <p:cNvPr id="12" name="TextBox 12"/>
          <p:cNvSpPr txBox="1"/>
          <p:nvPr/>
        </p:nvSpPr>
        <p:spPr>
          <a:xfrm>
            <a:off x="8501732" y="2907629"/>
            <a:ext cx="3392594" cy="2620013"/>
          </a:xfrm>
          <a:prstGeom prst="rect">
            <a:avLst/>
          </a:prstGeom>
        </p:spPr>
        <p:txBody>
          <a:bodyPr lIns="0" tIns="0" rIns="0" bIns="0" rtlCol="0" anchor="t">
            <a:spAutoFit/>
          </a:bodyPr>
          <a:lstStyle/>
          <a:p>
            <a:pPr marL="259092" lvl="1" indent="-129546">
              <a:lnSpc>
                <a:spcPts val="2339"/>
              </a:lnSpc>
              <a:buFont typeface="Arial"/>
              <a:buChar char="•"/>
            </a:pPr>
            <a:r>
              <a:rPr lang="en-US" sz="1199" b="1">
                <a:solidFill>
                  <a:srgbClr val="000000"/>
                </a:solidFill>
                <a:latin typeface="Raleway Bold"/>
                <a:ea typeface="Raleway Bold"/>
                <a:cs typeface="Raleway Bold"/>
                <a:sym typeface="Raleway Bold"/>
              </a:rPr>
              <a:t>Encourage creativity and entrepreneurial behaviour. </a:t>
            </a:r>
          </a:p>
          <a:p>
            <a:pPr marL="259092" lvl="1" indent="-129546">
              <a:lnSpc>
                <a:spcPts val="2339"/>
              </a:lnSpc>
              <a:buFont typeface="Arial"/>
              <a:buChar char="•"/>
            </a:pPr>
            <a:r>
              <a:rPr lang="en-US" sz="1199" b="1">
                <a:solidFill>
                  <a:srgbClr val="000000"/>
                </a:solidFill>
                <a:latin typeface="Raleway Bold"/>
                <a:ea typeface="Raleway Bold"/>
                <a:cs typeface="Raleway Bold"/>
                <a:sym typeface="Raleway Bold"/>
              </a:rPr>
              <a:t>Promote interaction with industry. </a:t>
            </a:r>
          </a:p>
          <a:p>
            <a:pPr marL="259092" lvl="1" indent="-129546">
              <a:lnSpc>
                <a:spcPts val="2339"/>
              </a:lnSpc>
              <a:buFont typeface="Arial"/>
              <a:buChar char="•"/>
            </a:pPr>
            <a:r>
              <a:rPr lang="en-US" sz="1199" b="1">
                <a:solidFill>
                  <a:srgbClr val="000000"/>
                </a:solidFill>
                <a:latin typeface="Raleway Bold"/>
                <a:ea typeface="Raleway Bold"/>
                <a:cs typeface="Raleway Bold"/>
                <a:sym typeface="Raleway Bold"/>
              </a:rPr>
              <a:t>Research, consultation and the establishment of new businesses. </a:t>
            </a:r>
          </a:p>
          <a:p>
            <a:pPr marL="259092" lvl="1" indent="-129546">
              <a:lnSpc>
                <a:spcPts val="2339"/>
              </a:lnSpc>
              <a:buFont typeface="Arial"/>
              <a:buChar char="•"/>
            </a:pPr>
            <a:r>
              <a:rPr lang="en-US" sz="1199" b="1">
                <a:solidFill>
                  <a:srgbClr val="000000"/>
                </a:solidFill>
                <a:latin typeface="Raleway Bold"/>
                <a:ea typeface="Raleway Bold"/>
                <a:cs typeface="Raleway Bold"/>
                <a:sym typeface="Raleway Bold"/>
              </a:rPr>
              <a:t>Expand initiatives which focus on knowledge exchange, </a:t>
            </a:r>
          </a:p>
          <a:p>
            <a:pPr marL="259092" lvl="1" indent="-129546">
              <a:lnSpc>
                <a:spcPts val="2339"/>
              </a:lnSpc>
              <a:buFont typeface="Arial"/>
              <a:buChar char="•"/>
            </a:pPr>
            <a:r>
              <a:rPr lang="en-US" sz="1199" b="1">
                <a:solidFill>
                  <a:srgbClr val="000000"/>
                </a:solidFill>
                <a:latin typeface="Raleway Bold"/>
                <a:ea typeface="Raleway Bold"/>
                <a:cs typeface="Raleway Bold"/>
                <a:sym typeface="Raleway Bold"/>
              </a:rPr>
              <a:t>Encourage research translation as part of research agenda.</a:t>
            </a:r>
          </a:p>
        </p:txBody>
      </p:sp>
      <p:sp>
        <p:nvSpPr>
          <p:cNvPr id="13" name="TextBox 13"/>
          <p:cNvSpPr txBox="1"/>
          <p:nvPr/>
        </p:nvSpPr>
        <p:spPr>
          <a:xfrm>
            <a:off x="8784490" y="1590705"/>
            <a:ext cx="3286290" cy="1200585"/>
          </a:xfrm>
          <a:prstGeom prst="rect">
            <a:avLst/>
          </a:prstGeom>
        </p:spPr>
        <p:txBody>
          <a:bodyPr lIns="0" tIns="0" rIns="0" bIns="0" rtlCol="0" anchor="t">
            <a:spAutoFit/>
          </a:bodyPr>
          <a:lstStyle/>
          <a:p>
            <a:pPr>
              <a:lnSpc>
                <a:spcPts val="3157"/>
              </a:lnSpc>
            </a:pPr>
            <a:r>
              <a:rPr lang="en-US" sz="2467" b="1">
                <a:solidFill>
                  <a:srgbClr val="DC4405"/>
                </a:solidFill>
                <a:latin typeface="Raleway Semi-Bold"/>
                <a:ea typeface="Raleway Semi-Bold"/>
                <a:cs typeface="Raleway Semi-Bold"/>
                <a:sym typeface="Raleway Semi-Bold"/>
              </a:rPr>
              <a:t>STRENGTHENING THE RESEARCH ECOSYSYTEM</a:t>
            </a:r>
          </a:p>
        </p:txBody>
      </p:sp>
      <p:sp>
        <p:nvSpPr>
          <p:cNvPr id="15" name="TextBox 14">
            <a:extLst>
              <a:ext uri="{FF2B5EF4-FFF2-40B4-BE49-F238E27FC236}">
                <a16:creationId xmlns:a16="http://schemas.microsoft.com/office/drawing/2014/main" id="{E3A7D9E8-0759-76EF-6F3C-4501D96FB03D}"/>
              </a:ext>
            </a:extLst>
          </p:cNvPr>
          <p:cNvSpPr txBox="1"/>
          <p:nvPr/>
        </p:nvSpPr>
        <p:spPr>
          <a:xfrm>
            <a:off x="489506" y="6361928"/>
            <a:ext cx="3528153" cy="430887"/>
          </a:xfrm>
          <a:prstGeom prst="rect">
            <a:avLst/>
          </a:prstGeom>
          <a:noFill/>
        </p:spPr>
        <p:txBody>
          <a:bodyPr wrap="square">
            <a:spAutoFit/>
          </a:bodyPr>
          <a:lstStyle/>
          <a:p>
            <a:r>
              <a:rPr lang="en-ZA" sz="2200" b="1" i="1" dirty="0">
                <a:solidFill>
                  <a:srgbClr val="DC4405"/>
                </a:solidFill>
                <a:latin typeface="Raleway Bold Italics"/>
                <a:hlinkClick r:id="rId6"/>
              </a:rPr>
              <a:t>https://innovus.co.za</a:t>
            </a:r>
            <a:r>
              <a:rPr lang="en-ZA" sz="2200" b="1" i="1" dirty="0">
                <a:solidFill>
                  <a:srgbClr val="DC4405"/>
                </a:solidFill>
                <a:latin typeface="Raleway Bold Italics"/>
              </a:rPr>
              <a:t> </a:t>
            </a:r>
          </a:p>
        </p:txBody>
      </p:sp>
    </p:spTree>
    <p:extLst>
      <p:ext uri="{BB962C8B-B14F-4D97-AF65-F5344CB8AC3E}">
        <p14:creationId xmlns:p14="http://schemas.microsoft.com/office/powerpoint/2010/main" val="3229847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1725269"/>
            <a:chOff x="0" y="0"/>
            <a:chExt cx="24384000" cy="3450539"/>
          </a:xfrm>
        </p:grpSpPr>
        <p:pic>
          <p:nvPicPr>
            <p:cNvPr id="3" name="Picture 3"/>
            <p:cNvPicPr>
              <a:picLocks noChangeAspect="1"/>
            </p:cNvPicPr>
            <p:nvPr/>
          </p:nvPicPr>
          <p:blipFill>
            <a:blip r:embed="rId3"/>
            <a:srcRect t="39400" b="39400"/>
            <a:stretch>
              <a:fillRect/>
            </a:stretch>
          </p:blipFill>
          <p:spPr>
            <a:xfrm>
              <a:off x="0" y="0"/>
              <a:ext cx="24384000" cy="3450539"/>
            </a:xfrm>
            <a:prstGeom prst="rect">
              <a:avLst/>
            </a:prstGeom>
          </p:spPr>
        </p:pic>
      </p:grpSp>
      <p:sp>
        <p:nvSpPr>
          <p:cNvPr id="4" name="TextBox 4"/>
          <p:cNvSpPr txBox="1"/>
          <p:nvPr/>
        </p:nvSpPr>
        <p:spPr>
          <a:xfrm>
            <a:off x="243435" y="1781311"/>
            <a:ext cx="11879276" cy="461408"/>
          </a:xfrm>
          <a:prstGeom prst="rect">
            <a:avLst/>
          </a:prstGeom>
        </p:spPr>
        <p:txBody>
          <a:bodyPr lIns="0" tIns="0" rIns="0" bIns="0" rtlCol="0" anchor="t">
            <a:spAutoFit/>
          </a:bodyPr>
          <a:lstStyle/>
          <a:p>
            <a:pPr algn="ctr">
              <a:lnSpc>
                <a:spcPts val="3755"/>
              </a:lnSpc>
            </a:pPr>
            <a:r>
              <a:rPr lang="en-US" sz="2933" b="1">
                <a:solidFill>
                  <a:srgbClr val="B72200"/>
                </a:solidFill>
                <a:latin typeface="Raleway Bold"/>
                <a:ea typeface="Raleway Bold"/>
                <a:cs typeface="Raleway Bold"/>
                <a:sym typeface="Raleway Bold"/>
              </a:rPr>
              <a:t>AFRICA-EUROPE CLUSTERS OF RESEARCH EXCELLENCE (CORE)</a:t>
            </a:r>
          </a:p>
        </p:txBody>
      </p:sp>
      <p:sp>
        <p:nvSpPr>
          <p:cNvPr id="5" name="TextBox 5"/>
          <p:cNvSpPr txBox="1"/>
          <p:nvPr/>
        </p:nvSpPr>
        <p:spPr>
          <a:xfrm>
            <a:off x="1667342" y="2291258"/>
            <a:ext cx="9393085" cy="316177"/>
          </a:xfrm>
          <a:prstGeom prst="rect">
            <a:avLst/>
          </a:prstGeom>
        </p:spPr>
        <p:txBody>
          <a:bodyPr lIns="0" tIns="0" rIns="0" bIns="0" rtlCol="0" anchor="t">
            <a:spAutoFit/>
          </a:bodyPr>
          <a:lstStyle/>
          <a:p>
            <a:pPr algn="ctr">
              <a:lnSpc>
                <a:spcPts val="2706"/>
              </a:lnSpc>
              <a:spcBef>
                <a:spcPct val="0"/>
              </a:spcBef>
            </a:pPr>
            <a:r>
              <a:rPr lang="en-US" sz="1933" b="1" i="1" dirty="0">
                <a:solidFill>
                  <a:srgbClr val="DC4405"/>
                </a:solidFill>
                <a:latin typeface="Raleway Bold Italics"/>
                <a:ea typeface="Raleway Bold Italics"/>
                <a:cs typeface="Raleway Bold Italics"/>
                <a:sym typeface="Raleway Bold Italics"/>
              </a:rPr>
              <a:t>Tackling Global &amp; African Challenges – four CORE hosted by SU</a:t>
            </a:r>
          </a:p>
        </p:txBody>
      </p:sp>
      <p:grpSp>
        <p:nvGrpSpPr>
          <p:cNvPr id="6" name="Group 6"/>
          <p:cNvGrpSpPr/>
          <p:nvPr/>
        </p:nvGrpSpPr>
        <p:grpSpPr>
          <a:xfrm>
            <a:off x="317089" y="3242612"/>
            <a:ext cx="5865985" cy="2573418"/>
            <a:chOff x="0" y="-57150"/>
            <a:chExt cx="11731969" cy="5146836"/>
          </a:xfrm>
        </p:grpSpPr>
        <p:sp>
          <p:nvSpPr>
            <p:cNvPr id="7" name="Freeform 7"/>
            <p:cNvSpPr/>
            <p:nvPr/>
          </p:nvSpPr>
          <p:spPr>
            <a:xfrm>
              <a:off x="0" y="1947334"/>
              <a:ext cx="694631" cy="641586"/>
            </a:xfrm>
            <a:custGeom>
              <a:avLst/>
              <a:gdLst/>
              <a:ahLst/>
              <a:cxnLst/>
              <a:rect l="l" t="t" r="r" b="b"/>
              <a:pathLst>
                <a:path w="694631" h="641586">
                  <a:moveTo>
                    <a:pt x="0" y="0"/>
                  </a:moveTo>
                  <a:lnTo>
                    <a:pt x="694631" y="0"/>
                  </a:lnTo>
                  <a:lnTo>
                    <a:pt x="694631" y="641586"/>
                  </a:lnTo>
                  <a:lnTo>
                    <a:pt x="0" y="641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ZA" sz="1200"/>
            </a:p>
          </p:txBody>
        </p:sp>
        <p:sp>
          <p:nvSpPr>
            <p:cNvPr id="8" name="TextBox 8"/>
            <p:cNvSpPr txBox="1"/>
            <p:nvPr/>
          </p:nvSpPr>
          <p:spPr>
            <a:xfrm>
              <a:off x="1290496" y="1899710"/>
              <a:ext cx="10441473" cy="3189976"/>
            </a:xfrm>
            <a:prstGeom prst="rect">
              <a:avLst/>
            </a:prstGeom>
          </p:spPr>
          <p:txBody>
            <a:bodyPr lIns="0" tIns="0" rIns="0" bIns="0" rtlCol="0" anchor="t">
              <a:spAutoFit/>
            </a:bodyPr>
            <a:lstStyle/>
            <a:p>
              <a:pPr>
                <a:lnSpc>
                  <a:spcPts val="2053"/>
                </a:lnSpc>
              </a:pPr>
              <a:r>
                <a:rPr lang="en-US" sz="1466">
                  <a:solidFill>
                    <a:srgbClr val="000000"/>
                  </a:solidFill>
                  <a:latin typeface="Raleway Light"/>
                  <a:ea typeface="Raleway Light"/>
                  <a:cs typeface="Raleway Light"/>
                  <a:sym typeface="Raleway Light"/>
                </a:rPr>
                <a:t>Priority: Innovation &amp; Technology</a:t>
              </a:r>
            </a:p>
            <a:p>
              <a:pPr marL="316666" lvl="1" indent="-158333">
                <a:lnSpc>
                  <a:spcPts val="2053"/>
                </a:lnSpc>
                <a:buFont typeface="Arial"/>
                <a:buChar char="•"/>
              </a:pPr>
              <a:r>
                <a:rPr lang="en-US" sz="1466">
                  <a:solidFill>
                    <a:srgbClr val="000000"/>
                  </a:solidFill>
                  <a:latin typeface="Raleway Light"/>
                  <a:ea typeface="Raleway Light"/>
                  <a:cs typeface="Raleway Light"/>
                  <a:sym typeface="Raleway Light"/>
                </a:rPr>
                <a:t>Apply AI, data science, and theoretical/computational methods</a:t>
              </a:r>
            </a:p>
            <a:p>
              <a:pPr marL="316666" lvl="1" indent="-158333">
                <a:lnSpc>
                  <a:spcPts val="2053"/>
                </a:lnSpc>
                <a:buFont typeface="Arial"/>
                <a:buChar char="•"/>
              </a:pPr>
              <a:r>
                <a:rPr lang="en-US" sz="1466">
                  <a:solidFill>
                    <a:srgbClr val="000000"/>
                  </a:solidFill>
                  <a:latin typeface="Raleway Light"/>
                  <a:ea typeface="Raleway Light"/>
                  <a:cs typeface="Raleway Light"/>
                  <a:sym typeface="Raleway Light"/>
                </a:rPr>
                <a:t>Solve critical challenges in healthcare, education, agriculture, energy, infrastructure</a:t>
              </a:r>
            </a:p>
            <a:p>
              <a:pPr>
                <a:lnSpc>
                  <a:spcPts val="2053"/>
                </a:lnSpc>
                <a:spcBef>
                  <a:spcPct val="0"/>
                </a:spcBef>
              </a:pPr>
              <a:endParaRPr lang="en-US" sz="1466">
                <a:solidFill>
                  <a:srgbClr val="000000"/>
                </a:solidFill>
                <a:latin typeface="Raleway Light"/>
                <a:ea typeface="Raleway Light"/>
                <a:cs typeface="Raleway Light"/>
                <a:sym typeface="Raleway Light"/>
              </a:endParaRPr>
            </a:p>
          </p:txBody>
        </p:sp>
        <p:sp>
          <p:nvSpPr>
            <p:cNvPr id="9" name="TextBox 9"/>
            <p:cNvSpPr txBox="1"/>
            <p:nvPr/>
          </p:nvSpPr>
          <p:spPr>
            <a:xfrm>
              <a:off x="0" y="-57150"/>
              <a:ext cx="10458525" cy="1719574"/>
            </a:xfrm>
            <a:prstGeom prst="rect">
              <a:avLst/>
            </a:prstGeom>
          </p:spPr>
          <p:txBody>
            <a:bodyPr lIns="0" tIns="0" rIns="0" bIns="0" rtlCol="0" anchor="t">
              <a:spAutoFit/>
            </a:bodyPr>
            <a:lstStyle/>
            <a:p>
              <a:pPr>
                <a:lnSpc>
                  <a:spcPts val="2333"/>
                </a:lnSpc>
                <a:spcBef>
                  <a:spcPct val="0"/>
                </a:spcBef>
              </a:pPr>
              <a:r>
                <a:rPr lang="en-US" sz="1666" b="1" i="1">
                  <a:solidFill>
                    <a:srgbClr val="DC4405"/>
                  </a:solidFill>
                  <a:latin typeface="Raleway Bold Italics"/>
                  <a:ea typeface="Raleway Bold Italics"/>
                  <a:cs typeface="Raleway Bold Italics"/>
                  <a:sym typeface="Raleway Bold Italics"/>
                </a:rPr>
                <a:t>Addressing Global and African Challenges through Methods from Artificial Intelligence, Data Science and Theoretical and Computational Thinking</a:t>
              </a:r>
            </a:p>
          </p:txBody>
        </p:sp>
      </p:grpSp>
      <p:grpSp>
        <p:nvGrpSpPr>
          <p:cNvPr id="11" name="Group 11"/>
          <p:cNvGrpSpPr/>
          <p:nvPr/>
        </p:nvGrpSpPr>
        <p:grpSpPr>
          <a:xfrm>
            <a:off x="6450684" y="3242613"/>
            <a:ext cx="5672028" cy="1665781"/>
            <a:chOff x="0" y="-57150"/>
            <a:chExt cx="11344055" cy="3331564"/>
          </a:xfrm>
        </p:grpSpPr>
        <p:sp>
          <p:nvSpPr>
            <p:cNvPr id="12" name="Freeform 12"/>
            <p:cNvSpPr/>
            <p:nvPr/>
          </p:nvSpPr>
          <p:spPr>
            <a:xfrm>
              <a:off x="0" y="1318063"/>
              <a:ext cx="671663" cy="620372"/>
            </a:xfrm>
            <a:custGeom>
              <a:avLst/>
              <a:gdLst/>
              <a:ahLst/>
              <a:cxnLst/>
              <a:rect l="l" t="t" r="r" b="b"/>
              <a:pathLst>
                <a:path w="671663" h="620372">
                  <a:moveTo>
                    <a:pt x="0" y="0"/>
                  </a:moveTo>
                  <a:lnTo>
                    <a:pt x="671663" y="0"/>
                  </a:lnTo>
                  <a:lnTo>
                    <a:pt x="671663" y="620372"/>
                  </a:lnTo>
                  <a:lnTo>
                    <a:pt x="0" y="6203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ZA" sz="1200"/>
            </a:p>
          </p:txBody>
        </p:sp>
        <p:sp>
          <p:nvSpPr>
            <p:cNvPr id="13" name="TextBox 13"/>
            <p:cNvSpPr txBox="1"/>
            <p:nvPr/>
          </p:nvSpPr>
          <p:spPr>
            <a:xfrm>
              <a:off x="1247824" y="1260913"/>
              <a:ext cx="10096231" cy="2013501"/>
            </a:xfrm>
            <a:prstGeom prst="rect">
              <a:avLst/>
            </a:prstGeom>
          </p:spPr>
          <p:txBody>
            <a:bodyPr lIns="0" tIns="0" rIns="0" bIns="0" rtlCol="0" anchor="t">
              <a:spAutoFit/>
            </a:bodyPr>
            <a:lstStyle/>
            <a:p>
              <a:pPr>
                <a:lnSpc>
                  <a:spcPts val="1985"/>
                </a:lnSpc>
              </a:pPr>
              <a:r>
                <a:rPr lang="en-US" sz="1418">
                  <a:solidFill>
                    <a:srgbClr val="000000"/>
                  </a:solidFill>
                  <a:latin typeface="Raleway Light"/>
                  <a:ea typeface="Raleway Light"/>
                  <a:cs typeface="Raleway Light"/>
                  <a:sym typeface="Raleway Light"/>
                </a:rPr>
                <a:t>Priority: Green Transition</a:t>
              </a:r>
            </a:p>
            <a:p>
              <a:pPr marL="306196" lvl="1" indent="-153098">
                <a:lnSpc>
                  <a:spcPts val="1985"/>
                </a:lnSpc>
                <a:buFont typeface="Arial"/>
                <a:buChar char="•"/>
              </a:pPr>
              <a:r>
                <a:rPr lang="en-US" sz="1418">
                  <a:solidFill>
                    <a:srgbClr val="000000"/>
                  </a:solidFill>
                  <a:latin typeface="Raleway Light"/>
                  <a:ea typeface="Raleway Light"/>
                  <a:cs typeface="Raleway Light"/>
                  <a:sym typeface="Raleway Light"/>
                </a:rPr>
                <a:t>Advance transdisciplinary approaches</a:t>
              </a:r>
            </a:p>
            <a:p>
              <a:pPr marL="306196" lvl="1" indent="-153098">
                <a:lnSpc>
                  <a:spcPts val="1985"/>
                </a:lnSpc>
                <a:spcBef>
                  <a:spcPct val="0"/>
                </a:spcBef>
                <a:buFont typeface="Arial"/>
                <a:buChar char="•"/>
              </a:pPr>
              <a:r>
                <a:rPr lang="en-US" sz="1418">
                  <a:solidFill>
                    <a:srgbClr val="000000"/>
                  </a:solidFill>
                  <a:latin typeface="Raleway Light"/>
                  <a:ea typeface="Raleway Light"/>
                  <a:cs typeface="Raleway Light"/>
                  <a:sym typeface="Raleway Light"/>
                </a:rPr>
                <a:t>Address climate change and biodiversity loss as interconnected global issues</a:t>
              </a:r>
            </a:p>
          </p:txBody>
        </p:sp>
        <p:sp>
          <p:nvSpPr>
            <p:cNvPr id="14" name="TextBox 14"/>
            <p:cNvSpPr txBox="1"/>
            <p:nvPr/>
          </p:nvSpPr>
          <p:spPr>
            <a:xfrm>
              <a:off x="0" y="-57150"/>
              <a:ext cx="10112719" cy="1126463"/>
            </a:xfrm>
            <a:prstGeom prst="rect">
              <a:avLst/>
            </a:prstGeom>
          </p:spPr>
          <p:txBody>
            <a:bodyPr lIns="0" tIns="0" rIns="0" bIns="0" rtlCol="0" anchor="t">
              <a:spAutoFit/>
            </a:bodyPr>
            <a:lstStyle/>
            <a:p>
              <a:pPr>
                <a:lnSpc>
                  <a:spcPts val="2256"/>
                </a:lnSpc>
                <a:spcBef>
                  <a:spcPct val="0"/>
                </a:spcBef>
              </a:pPr>
              <a:r>
                <a:rPr lang="en-US" sz="1611" b="1" i="1" dirty="0">
                  <a:solidFill>
                    <a:srgbClr val="DC4405"/>
                  </a:solidFill>
                  <a:latin typeface="Raleway Bold Italics"/>
                  <a:ea typeface="Raleway Bold Italics"/>
                  <a:cs typeface="Raleway Bold Italics"/>
                  <a:sym typeface="Raleway Bold Italics"/>
                </a:rPr>
                <a:t>Nature-Based Solutions for Climate Adaptation &amp; Mitigation</a:t>
              </a:r>
            </a:p>
          </p:txBody>
        </p:sp>
      </p:grpSp>
      <p:grpSp>
        <p:nvGrpSpPr>
          <p:cNvPr id="15" name="Group 15"/>
          <p:cNvGrpSpPr/>
          <p:nvPr/>
        </p:nvGrpSpPr>
        <p:grpSpPr>
          <a:xfrm>
            <a:off x="6450684" y="5357892"/>
            <a:ext cx="5865985" cy="1450609"/>
            <a:chOff x="0" y="-57150"/>
            <a:chExt cx="11731969" cy="2901218"/>
          </a:xfrm>
        </p:grpSpPr>
        <p:sp>
          <p:nvSpPr>
            <p:cNvPr id="16" name="Freeform 16"/>
            <p:cNvSpPr/>
            <p:nvPr/>
          </p:nvSpPr>
          <p:spPr>
            <a:xfrm>
              <a:off x="0" y="778934"/>
              <a:ext cx="694631" cy="641586"/>
            </a:xfrm>
            <a:custGeom>
              <a:avLst/>
              <a:gdLst/>
              <a:ahLst/>
              <a:cxnLst/>
              <a:rect l="l" t="t" r="r" b="b"/>
              <a:pathLst>
                <a:path w="694631" h="641586">
                  <a:moveTo>
                    <a:pt x="0" y="0"/>
                  </a:moveTo>
                  <a:lnTo>
                    <a:pt x="694631" y="0"/>
                  </a:lnTo>
                  <a:lnTo>
                    <a:pt x="694631" y="641586"/>
                  </a:lnTo>
                  <a:lnTo>
                    <a:pt x="0" y="641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ZA" sz="1200"/>
            </a:p>
          </p:txBody>
        </p:sp>
        <p:sp>
          <p:nvSpPr>
            <p:cNvPr id="17" name="TextBox 17"/>
            <p:cNvSpPr txBox="1"/>
            <p:nvPr/>
          </p:nvSpPr>
          <p:spPr>
            <a:xfrm>
              <a:off x="1290496" y="731310"/>
              <a:ext cx="10441473" cy="2112758"/>
            </a:xfrm>
            <a:prstGeom prst="rect">
              <a:avLst/>
            </a:prstGeom>
          </p:spPr>
          <p:txBody>
            <a:bodyPr lIns="0" tIns="0" rIns="0" bIns="0" rtlCol="0" anchor="t">
              <a:spAutoFit/>
            </a:bodyPr>
            <a:lstStyle/>
            <a:p>
              <a:pPr>
                <a:lnSpc>
                  <a:spcPts val="2053"/>
                </a:lnSpc>
              </a:pPr>
              <a:r>
                <a:rPr lang="en-US" sz="1466">
                  <a:solidFill>
                    <a:srgbClr val="000000"/>
                  </a:solidFill>
                  <a:latin typeface="Raleway Light"/>
                  <a:ea typeface="Raleway Light"/>
                  <a:cs typeface="Raleway Light"/>
                  <a:sym typeface="Raleway Light"/>
                </a:rPr>
                <a:t>Priority: Sustainable Transition</a:t>
              </a:r>
            </a:p>
            <a:p>
              <a:pPr marL="316666" lvl="1" indent="-158333">
                <a:lnSpc>
                  <a:spcPts val="2053"/>
                </a:lnSpc>
                <a:buFont typeface="Arial"/>
                <a:buChar char="•"/>
              </a:pPr>
              <a:r>
                <a:rPr lang="en-US" sz="1466">
                  <a:solidFill>
                    <a:srgbClr val="000000"/>
                  </a:solidFill>
                  <a:latin typeface="Raleway Light"/>
                  <a:ea typeface="Raleway Light"/>
                  <a:cs typeface="Raleway Light"/>
                  <a:sym typeface="Raleway Light"/>
                </a:rPr>
                <a:t>Develop renewable energy technologies</a:t>
              </a:r>
            </a:p>
            <a:p>
              <a:pPr marL="316666" lvl="1" indent="-158333">
                <a:lnSpc>
                  <a:spcPts val="2053"/>
                </a:lnSpc>
                <a:buFont typeface="Arial"/>
                <a:buChar char="•"/>
              </a:pPr>
              <a:r>
                <a:rPr lang="en-US" sz="1466">
                  <a:solidFill>
                    <a:srgbClr val="000000"/>
                  </a:solidFill>
                  <a:latin typeface="Raleway Light"/>
                  <a:ea typeface="Raleway Light"/>
                  <a:cs typeface="Raleway Light"/>
                  <a:sym typeface="Raleway Light"/>
                </a:rPr>
                <a:t>Promote an equitable energy transition</a:t>
              </a:r>
            </a:p>
            <a:p>
              <a:pPr marL="316666" lvl="1" indent="-158333">
                <a:lnSpc>
                  <a:spcPts val="2053"/>
                </a:lnSpc>
                <a:spcBef>
                  <a:spcPct val="0"/>
                </a:spcBef>
                <a:buFont typeface="Arial"/>
                <a:buChar char="•"/>
              </a:pPr>
              <a:r>
                <a:rPr lang="en-US" sz="1466">
                  <a:solidFill>
                    <a:srgbClr val="000000"/>
                  </a:solidFill>
                  <a:latin typeface="Raleway Light"/>
                  <a:ea typeface="Raleway Light"/>
                  <a:cs typeface="Raleway Light"/>
                  <a:sym typeface="Raleway Light"/>
                </a:rPr>
                <a:t>Strengthen education and training</a:t>
              </a:r>
            </a:p>
          </p:txBody>
        </p:sp>
        <p:sp>
          <p:nvSpPr>
            <p:cNvPr id="18" name="TextBox 18"/>
            <p:cNvSpPr txBox="1"/>
            <p:nvPr/>
          </p:nvSpPr>
          <p:spPr>
            <a:xfrm>
              <a:off x="0" y="-57150"/>
              <a:ext cx="10458525" cy="539764"/>
            </a:xfrm>
            <a:prstGeom prst="rect">
              <a:avLst/>
            </a:prstGeom>
          </p:spPr>
          <p:txBody>
            <a:bodyPr lIns="0" tIns="0" rIns="0" bIns="0" rtlCol="0" anchor="t">
              <a:spAutoFit/>
            </a:bodyPr>
            <a:lstStyle/>
            <a:p>
              <a:pPr>
                <a:lnSpc>
                  <a:spcPts val="2333"/>
                </a:lnSpc>
                <a:spcBef>
                  <a:spcPct val="0"/>
                </a:spcBef>
              </a:pPr>
              <a:r>
                <a:rPr lang="en-US" sz="1666" b="1" i="1">
                  <a:solidFill>
                    <a:srgbClr val="DC4405"/>
                  </a:solidFill>
                  <a:latin typeface="Raleway Bold Italics"/>
                  <a:ea typeface="Raleway Bold Italics"/>
                  <a:cs typeface="Raleway Bold Italics"/>
                  <a:sym typeface="Raleway Bold Italics"/>
                </a:rPr>
                <a:t>Renewable Energy</a:t>
              </a:r>
            </a:p>
          </p:txBody>
        </p:sp>
      </p:grpSp>
      <p:grpSp>
        <p:nvGrpSpPr>
          <p:cNvPr id="19" name="Group 19"/>
          <p:cNvGrpSpPr/>
          <p:nvPr/>
        </p:nvGrpSpPr>
        <p:grpSpPr>
          <a:xfrm>
            <a:off x="317089" y="5558334"/>
            <a:ext cx="5672028" cy="1126860"/>
            <a:chOff x="0" y="-57150"/>
            <a:chExt cx="11344055" cy="2253718"/>
          </a:xfrm>
        </p:grpSpPr>
        <p:sp>
          <p:nvSpPr>
            <p:cNvPr id="20" name="Freeform 20"/>
            <p:cNvSpPr/>
            <p:nvPr/>
          </p:nvSpPr>
          <p:spPr>
            <a:xfrm>
              <a:off x="0" y="753179"/>
              <a:ext cx="671663" cy="620372"/>
            </a:xfrm>
            <a:custGeom>
              <a:avLst/>
              <a:gdLst/>
              <a:ahLst/>
              <a:cxnLst/>
              <a:rect l="l" t="t" r="r" b="b"/>
              <a:pathLst>
                <a:path w="671663" h="620372">
                  <a:moveTo>
                    <a:pt x="0" y="0"/>
                  </a:moveTo>
                  <a:lnTo>
                    <a:pt x="671663" y="0"/>
                  </a:lnTo>
                  <a:lnTo>
                    <a:pt x="671663" y="620372"/>
                  </a:lnTo>
                  <a:lnTo>
                    <a:pt x="0" y="6203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ZA" sz="1200"/>
            </a:p>
          </p:txBody>
        </p:sp>
        <p:sp>
          <p:nvSpPr>
            <p:cNvPr id="21" name="TextBox 21"/>
            <p:cNvSpPr txBox="1"/>
            <p:nvPr/>
          </p:nvSpPr>
          <p:spPr>
            <a:xfrm>
              <a:off x="1247824" y="696029"/>
              <a:ext cx="10096231" cy="1500539"/>
            </a:xfrm>
            <a:prstGeom prst="rect">
              <a:avLst/>
            </a:prstGeom>
          </p:spPr>
          <p:txBody>
            <a:bodyPr lIns="0" tIns="0" rIns="0" bIns="0" rtlCol="0" anchor="t">
              <a:spAutoFit/>
            </a:bodyPr>
            <a:lstStyle/>
            <a:p>
              <a:pPr>
                <a:lnSpc>
                  <a:spcPts val="1985"/>
                </a:lnSpc>
              </a:pPr>
              <a:r>
                <a:rPr lang="en-US" sz="1418">
                  <a:solidFill>
                    <a:srgbClr val="000000"/>
                  </a:solidFill>
                  <a:latin typeface="Raleway Light"/>
                  <a:ea typeface="Raleway Light"/>
                  <a:cs typeface="Raleway Light"/>
                  <a:sym typeface="Raleway Light"/>
                </a:rPr>
                <a:t>Priority: Public Health</a:t>
              </a:r>
            </a:p>
            <a:p>
              <a:pPr marL="306196" lvl="1" indent="-153098">
                <a:lnSpc>
                  <a:spcPts val="1985"/>
                </a:lnSpc>
                <a:spcBef>
                  <a:spcPct val="0"/>
                </a:spcBef>
                <a:buFont typeface="Arial"/>
                <a:buChar char="•"/>
              </a:pPr>
              <a:r>
                <a:rPr lang="en-US" sz="1418">
                  <a:solidFill>
                    <a:srgbClr val="000000"/>
                  </a:solidFill>
                  <a:latin typeface="Raleway Light"/>
                  <a:ea typeface="Raleway Light"/>
                  <a:cs typeface="Raleway Light"/>
                  <a:sym typeface="Raleway Light"/>
                </a:rPr>
                <a:t>Focus on rare diseases, rare cancers, infectious diseases, and pandemic preparedness</a:t>
              </a:r>
            </a:p>
          </p:txBody>
        </p:sp>
        <p:sp>
          <p:nvSpPr>
            <p:cNvPr id="22" name="TextBox 22"/>
            <p:cNvSpPr txBox="1"/>
            <p:nvPr/>
          </p:nvSpPr>
          <p:spPr>
            <a:xfrm>
              <a:off x="0" y="-57150"/>
              <a:ext cx="10112719" cy="536558"/>
            </a:xfrm>
            <a:prstGeom prst="rect">
              <a:avLst/>
            </a:prstGeom>
          </p:spPr>
          <p:txBody>
            <a:bodyPr lIns="0" tIns="0" rIns="0" bIns="0" rtlCol="0" anchor="t">
              <a:spAutoFit/>
            </a:bodyPr>
            <a:lstStyle/>
            <a:p>
              <a:pPr>
                <a:lnSpc>
                  <a:spcPts val="2256"/>
                </a:lnSpc>
                <a:spcBef>
                  <a:spcPct val="0"/>
                </a:spcBef>
              </a:pPr>
              <a:r>
                <a:rPr lang="en-US" sz="1611" b="1" i="1">
                  <a:solidFill>
                    <a:srgbClr val="DC4405"/>
                  </a:solidFill>
                  <a:latin typeface="Raleway Bold Italics"/>
                  <a:ea typeface="Raleway Bold Italics"/>
                  <a:cs typeface="Raleway Bold Italics"/>
                  <a:sym typeface="Raleway Bold Italics"/>
                </a:rPr>
                <a:t>Genomics for Health in Africa</a:t>
              </a:r>
            </a:p>
          </p:txBody>
        </p:sp>
      </p:grpSp>
      <p:sp>
        <p:nvSpPr>
          <p:cNvPr id="24" name="TextBox 23">
            <a:extLst>
              <a:ext uri="{FF2B5EF4-FFF2-40B4-BE49-F238E27FC236}">
                <a16:creationId xmlns:a16="http://schemas.microsoft.com/office/drawing/2014/main" id="{E2E48074-2D02-FFEC-A548-A96C3D1DEE9A}"/>
              </a:ext>
            </a:extLst>
          </p:cNvPr>
          <p:cNvSpPr txBox="1"/>
          <p:nvPr/>
        </p:nvSpPr>
        <p:spPr>
          <a:xfrm>
            <a:off x="3995220" y="2707285"/>
            <a:ext cx="6158752" cy="430887"/>
          </a:xfrm>
          <a:prstGeom prst="rect">
            <a:avLst/>
          </a:prstGeom>
          <a:noFill/>
        </p:spPr>
        <p:txBody>
          <a:bodyPr wrap="square">
            <a:spAutoFit/>
          </a:bodyPr>
          <a:lstStyle/>
          <a:p>
            <a:r>
              <a:rPr lang="en-ZA" sz="2200" b="1" i="1" dirty="0">
                <a:solidFill>
                  <a:srgbClr val="DC4405"/>
                </a:solidFill>
                <a:latin typeface="Raleway Bold Italics"/>
                <a:hlinkClick r:id="rId6"/>
              </a:rPr>
              <a:t>https://arua.org/africa-europe-core</a:t>
            </a:r>
            <a:r>
              <a:rPr lang="en-ZA" sz="2200" b="1" i="1" dirty="0">
                <a:solidFill>
                  <a:srgbClr val="DC4405"/>
                </a:solidFill>
                <a:latin typeface="Raleway Bold Italics"/>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20BEC137-5500-4BED-BC2A-522BCEB2F54F}"/>
              </a:ext>
            </a:extLst>
          </p:cNvPr>
          <p:cNvPicPr>
            <a:picLocks noChangeAspect="1"/>
          </p:cNvPicPr>
          <p:nvPr/>
        </p:nvPicPr>
        <p:blipFill>
          <a:blip r:embed="rId3"/>
          <a:stretch>
            <a:fillRect/>
          </a:stretch>
        </p:blipFill>
        <p:spPr>
          <a:xfrm>
            <a:off x="6096000" y="222614"/>
            <a:ext cx="2783368" cy="85654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6C22E133-B82B-40FF-8B9C-8B3ABD6C9146}"/>
              </a:ext>
            </a:extLst>
          </p:cNvPr>
          <p:cNvPicPr>
            <a:picLocks noChangeAspect="1"/>
          </p:cNvPicPr>
          <p:nvPr/>
        </p:nvPicPr>
        <p:blipFill>
          <a:blip r:embed="rId4"/>
          <a:stretch>
            <a:fillRect/>
          </a:stretch>
        </p:blipFill>
        <p:spPr>
          <a:xfrm>
            <a:off x="0" y="1314285"/>
            <a:ext cx="12192000" cy="5111915"/>
          </a:xfrm>
          <a:prstGeom prst="rect">
            <a:avLst/>
          </a:prstGeom>
        </p:spPr>
      </p:pic>
      <p:sp>
        <p:nvSpPr>
          <p:cNvPr id="7" name="Rectangle 6">
            <a:extLst>
              <a:ext uri="{FF2B5EF4-FFF2-40B4-BE49-F238E27FC236}">
                <a16:creationId xmlns:a16="http://schemas.microsoft.com/office/drawing/2014/main" id="{DD4C2B63-55E9-4205-9A7F-E1653151BAA3}"/>
              </a:ext>
            </a:extLst>
          </p:cNvPr>
          <p:cNvSpPr/>
          <p:nvPr/>
        </p:nvSpPr>
        <p:spPr>
          <a:xfrm>
            <a:off x="0" y="1"/>
            <a:ext cx="5216978" cy="1326424"/>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ZA">
              <a:solidFill>
                <a:srgbClr val="FFFFFF"/>
              </a:solidFill>
              <a:latin typeface="Calibri" panose="020F0502020204030204"/>
            </a:endParaRPr>
          </a:p>
        </p:txBody>
      </p:sp>
      <p:sp>
        <p:nvSpPr>
          <p:cNvPr id="11" name="Title ">
            <a:extLst>
              <a:ext uri="{FF2B5EF4-FFF2-40B4-BE49-F238E27FC236}">
                <a16:creationId xmlns:a16="http://schemas.microsoft.com/office/drawing/2014/main" id="{2E92E3C2-DD7E-4D8C-B495-5A5622450F87}"/>
              </a:ext>
            </a:extLst>
          </p:cNvPr>
          <p:cNvSpPr txBox="1">
            <a:spLocks/>
          </p:cNvSpPr>
          <p:nvPr/>
        </p:nvSpPr>
        <p:spPr>
          <a:xfrm>
            <a:off x="242651" y="261876"/>
            <a:ext cx="5121285" cy="10645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chemeClr val="accent1"/>
                </a:solidFill>
                <a:latin typeface="Trebuchet MS" panose="020B0703020202090204" pitchFamily="34" charset="0"/>
                <a:ea typeface="+mj-ea"/>
                <a:cs typeface="+mj-cs"/>
              </a:defRPr>
            </a:lvl1pPr>
          </a:lstStyle>
          <a:p>
            <a:pPr defTabSz="914446">
              <a:defRPr/>
            </a:pPr>
            <a:r>
              <a:rPr lang="en-ZA" sz="2400">
                <a:solidFill>
                  <a:srgbClr val="FFFFFF"/>
                </a:solidFill>
                <a:latin typeface="Arial Black" panose="020B0A04020102020204" pitchFamily="34" charset="0"/>
                <a:ea typeface="Calibri" panose="020F0502020204030204" pitchFamily="34" charset="0"/>
              </a:rPr>
              <a:t>Central Analytical Facilities</a:t>
            </a:r>
            <a:br>
              <a:rPr lang="en-ZA" sz="2400">
                <a:solidFill>
                  <a:srgbClr val="FFFFFF"/>
                </a:solidFill>
                <a:latin typeface="Arial Black" panose="020B0A04020102020204" pitchFamily="34" charset="0"/>
                <a:ea typeface="Calibri" panose="020F0502020204030204" pitchFamily="34" charset="0"/>
              </a:rPr>
            </a:br>
            <a:r>
              <a:rPr lang="en-ZA" sz="2400">
                <a:solidFill>
                  <a:srgbClr val="FFFFFF"/>
                </a:solidFill>
                <a:latin typeface="Arial Black" panose="020B0A04020102020204" pitchFamily="34" charset="0"/>
                <a:ea typeface="Calibri" panose="020F0502020204030204" pitchFamily="34" charset="0"/>
              </a:rPr>
              <a:t>supporting research at SU.</a:t>
            </a:r>
          </a:p>
        </p:txBody>
      </p:sp>
      <p:sp>
        <p:nvSpPr>
          <p:cNvPr id="4" name="Rectangle 3"/>
          <p:cNvSpPr/>
          <p:nvPr/>
        </p:nvSpPr>
        <p:spPr>
          <a:xfrm>
            <a:off x="-17929" y="6425556"/>
            <a:ext cx="12192000" cy="419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ZA" dirty="0">
                <a:solidFill>
                  <a:srgbClr val="FFFFFF"/>
                </a:solidFill>
                <a:latin typeface="Calibri" panose="020F0502020204030204"/>
              </a:rPr>
              <a:t>https://</a:t>
            </a:r>
            <a:r>
              <a:rPr lang="en-ZA" sz="2200" b="1" i="1" dirty="0">
                <a:solidFill>
                  <a:srgbClr val="DC4405"/>
                </a:solidFill>
                <a:latin typeface="Raleway Bold Italics"/>
              </a:rPr>
              <a:t>www.sun.ac.za/english/research-innovation/caf</a:t>
            </a:r>
          </a:p>
        </p:txBody>
      </p:sp>
    </p:spTree>
    <p:extLst>
      <p:ext uri="{BB962C8B-B14F-4D97-AF65-F5344CB8AC3E}">
        <p14:creationId xmlns:p14="http://schemas.microsoft.com/office/powerpoint/2010/main" val="1721523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173B9-2818-F80B-DE46-DF29903B510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D38EB4A-0291-ADE8-9AD9-2907F3EB8A31}"/>
              </a:ext>
            </a:extLst>
          </p:cNvPr>
          <p:cNvSpPr>
            <a:spLocks noGrp="1"/>
          </p:cNvSpPr>
          <p:nvPr>
            <p:ph type="title"/>
          </p:nvPr>
        </p:nvSpPr>
        <p:spPr/>
        <p:txBody>
          <a:bodyPr/>
          <a:lstStyle/>
          <a:p>
            <a:r>
              <a:rPr lang="en-US" dirty="0"/>
              <a:t>In Africa, With Africa, For Africa</a:t>
            </a:r>
            <a:br>
              <a:rPr lang="en-US" dirty="0"/>
            </a:br>
            <a:endParaRPr lang="en-ZA" dirty="0"/>
          </a:p>
        </p:txBody>
      </p:sp>
      <p:pic>
        <p:nvPicPr>
          <p:cNvPr id="7" name="Picture 6">
            <a:extLst>
              <a:ext uri="{FF2B5EF4-FFF2-40B4-BE49-F238E27FC236}">
                <a16:creationId xmlns:a16="http://schemas.microsoft.com/office/drawing/2014/main" id="{8BC9B6F8-545B-1525-657C-3A939C9DD569}"/>
              </a:ext>
            </a:extLst>
          </p:cNvPr>
          <p:cNvPicPr>
            <a:picLocks noChangeAspect="1"/>
          </p:cNvPicPr>
          <p:nvPr/>
        </p:nvPicPr>
        <p:blipFill>
          <a:blip r:embed="rId3"/>
          <a:stretch>
            <a:fillRect/>
          </a:stretch>
        </p:blipFill>
        <p:spPr>
          <a:xfrm>
            <a:off x="1659770" y="1461628"/>
            <a:ext cx="3505353" cy="5069279"/>
          </a:xfrm>
          <a:prstGeom prst="rect">
            <a:avLst/>
          </a:prstGeom>
        </p:spPr>
      </p:pic>
      <p:pic>
        <p:nvPicPr>
          <p:cNvPr id="11" name="Picture 10">
            <a:extLst>
              <a:ext uri="{FF2B5EF4-FFF2-40B4-BE49-F238E27FC236}">
                <a16:creationId xmlns:a16="http://schemas.microsoft.com/office/drawing/2014/main" id="{3A3FE9A9-C491-72FB-1B36-5733264FE985}"/>
              </a:ext>
            </a:extLst>
          </p:cNvPr>
          <p:cNvPicPr>
            <a:picLocks noChangeAspect="1"/>
          </p:cNvPicPr>
          <p:nvPr/>
        </p:nvPicPr>
        <p:blipFill>
          <a:blip r:embed="rId4"/>
          <a:stretch>
            <a:fillRect/>
          </a:stretch>
        </p:blipFill>
        <p:spPr>
          <a:xfrm>
            <a:off x="6537623" y="1714477"/>
            <a:ext cx="2552831" cy="4445228"/>
          </a:xfrm>
          <a:prstGeom prst="rect">
            <a:avLst/>
          </a:prstGeom>
        </p:spPr>
      </p:pic>
    </p:spTree>
    <p:extLst>
      <p:ext uri="{BB962C8B-B14F-4D97-AF65-F5344CB8AC3E}">
        <p14:creationId xmlns:p14="http://schemas.microsoft.com/office/powerpoint/2010/main" val="2101308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9289" y="0"/>
            <a:ext cx="7047792" cy="6858000"/>
            <a:chOff x="0" y="0"/>
            <a:chExt cx="2784313" cy="2709333"/>
          </a:xfrm>
        </p:grpSpPr>
        <p:sp>
          <p:nvSpPr>
            <p:cNvPr id="3" name="Freeform 3"/>
            <p:cNvSpPr/>
            <p:nvPr/>
          </p:nvSpPr>
          <p:spPr>
            <a:xfrm>
              <a:off x="0" y="0"/>
              <a:ext cx="2784313" cy="2709333"/>
            </a:xfrm>
            <a:custGeom>
              <a:avLst/>
              <a:gdLst/>
              <a:ahLst/>
              <a:cxnLst/>
              <a:rect l="l" t="t" r="r" b="b"/>
              <a:pathLst>
                <a:path w="2784313" h="2709333">
                  <a:moveTo>
                    <a:pt x="37349" y="0"/>
                  </a:moveTo>
                  <a:lnTo>
                    <a:pt x="2746964" y="0"/>
                  </a:lnTo>
                  <a:cubicBezTo>
                    <a:pt x="2767592" y="0"/>
                    <a:pt x="2784313" y="16722"/>
                    <a:pt x="2784313" y="37349"/>
                  </a:cubicBezTo>
                  <a:lnTo>
                    <a:pt x="2784313" y="2671985"/>
                  </a:lnTo>
                  <a:cubicBezTo>
                    <a:pt x="2784313" y="2681890"/>
                    <a:pt x="2780378" y="2691390"/>
                    <a:pt x="2773374" y="2698394"/>
                  </a:cubicBezTo>
                  <a:cubicBezTo>
                    <a:pt x="2766370" y="2705398"/>
                    <a:pt x="2756870" y="2709333"/>
                    <a:pt x="2746964" y="2709333"/>
                  </a:cubicBezTo>
                  <a:lnTo>
                    <a:pt x="37349" y="2709333"/>
                  </a:lnTo>
                  <a:cubicBezTo>
                    <a:pt x="16722" y="2709333"/>
                    <a:pt x="0" y="2692612"/>
                    <a:pt x="0" y="2671985"/>
                  </a:cubicBezTo>
                  <a:lnTo>
                    <a:pt x="0" y="37349"/>
                  </a:lnTo>
                  <a:cubicBezTo>
                    <a:pt x="0" y="27443"/>
                    <a:pt x="3935" y="17943"/>
                    <a:pt x="10939" y="10939"/>
                  </a:cubicBezTo>
                  <a:cubicBezTo>
                    <a:pt x="17943" y="3935"/>
                    <a:pt x="27443" y="0"/>
                    <a:pt x="37349" y="0"/>
                  </a:cubicBezTo>
                  <a:close/>
                </a:path>
              </a:pathLst>
            </a:custGeom>
            <a:solidFill>
              <a:srgbClr val="000000">
                <a:alpha val="9804"/>
              </a:srgbClr>
            </a:solidFill>
          </p:spPr>
          <p:txBody>
            <a:bodyPr/>
            <a:lstStyle/>
            <a:p>
              <a:endParaRPr lang="en-ZA" sz="1200"/>
            </a:p>
          </p:txBody>
        </p:sp>
        <p:sp>
          <p:nvSpPr>
            <p:cNvPr id="4" name="TextBox 4"/>
            <p:cNvSpPr txBox="1"/>
            <p:nvPr/>
          </p:nvSpPr>
          <p:spPr>
            <a:xfrm>
              <a:off x="0" y="-38100"/>
              <a:ext cx="2784313" cy="2747433"/>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a:off x="-2640236" y="0"/>
            <a:ext cx="8398630" cy="6858000"/>
            <a:chOff x="0" y="0"/>
            <a:chExt cx="1951751" cy="1593725"/>
          </a:xfrm>
        </p:grpSpPr>
        <p:sp>
          <p:nvSpPr>
            <p:cNvPr id="6" name="Freeform 6"/>
            <p:cNvSpPr/>
            <p:nvPr/>
          </p:nvSpPr>
          <p:spPr>
            <a:xfrm>
              <a:off x="0" y="0"/>
              <a:ext cx="1951751" cy="1593725"/>
            </a:xfrm>
            <a:custGeom>
              <a:avLst/>
              <a:gdLst/>
              <a:ahLst/>
              <a:cxnLst/>
              <a:rect l="l" t="t" r="r" b="b"/>
              <a:pathLst>
                <a:path w="1951751" h="1593725">
                  <a:moveTo>
                    <a:pt x="24582" y="0"/>
                  </a:moveTo>
                  <a:lnTo>
                    <a:pt x="1927170" y="0"/>
                  </a:lnTo>
                  <a:cubicBezTo>
                    <a:pt x="1940746" y="0"/>
                    <a:pt x="1951751" y="11006"/>
                    <a:pt x="1951751" y="24582"/>
                  </a:cubicBezTo>
                  <a:lnTo>
                    <a:pt x="1951751" y="1569144"/>
                  </a:lnTo>
                  <a:cubicBezTo>
                    <a:pt x="1951751" y="1582720"/>
                    <a:pt x="1940746" y="1593725"/>
                    <a:pt x="1927170" y="1593725"/>
                  </a:cubicBezTo>
                  <a:lnTo>
                    <a:pt x="24582" y="1593725"/>
                  </a:lnTo>
                  <a:cubicBezTo>
                    <a:pt x="11006" y="1593725"/>
                    <a:pt x="0" y="1582720"/>
                    <a:pt x="0" y="1569144"/>
                  </a:cubicBezTo>
                  <a:lnTo>
                    <a:pt x="0" y="24582"/>
                  </a:lnTo>
                  <a:cubicBezTo>
                    <a:pt x="0" y="11006"/>
                    <a:pt x="11006" y="0"/>
                    <a:pt x="24582" y="0"/>
                  </a:cubicBezTo>
                  <a:close/>
                </a:path>
              </a:pathLst>
            </a:custGeom>
            <a:blipFill>
              <a:blip r:embed="rId3"/>
              <a:stretch>
                <a:fillRect l="-15452"/>
              </a:stretch>
            </a:blipFill>
          </p:spPr>
          <p:txBody>
            <a:bodyPr/>
            <a:lstStyle/>
            <a:p>
              <a:endParaRPr lang="en-ZA" sz="1200"/>
            </a:p>
          </p:txBody>
        </p:sp>
      </p:grpSp>
      <p:grpSp>
        <p:nvGrpSpPr>
          <p:cNvPr id="7" name="Group 7"/>
          <p:cNvGrpSpPr/>
          <p:nvPr/>
        </p:nvGrpSpPr>
        <p:grpSpPr>
          <a:xfrm>
            <a:off x="-1136774" y="-19828"/>
            <a:ext cx="1557903" cy="6897655"/>
            <a:chOff x="0" y="0"/>
            <a:chExt cx="615468" cy="2724999"/>
          </a:xfrm>
        </p:grpSpPr>
        <p:sp>
          <p:nvSpPr>
            <p:cNvPr id="8" name="Freeform 8"/>
            <p:cNvSpPr/>
            <p:nvPr/>
          </p:nvSpPr>
          <p:spPr>
            <a:xfrm>
              <a:off x="0" y="0"/>
              <a:ext cx="615468" cy="2724999"/>
            </a:xfrm>
            <a:custGeom>
              <a:avLst/>
              <a:gdLst/>
              <a:ahLst/>
              <a:cxnLst/>
              <a:rect l="l" t="t" r="r" b="b"/>
              <a:pathLst>
                <a:path w="615468" h="2724999">
                  <a:moveTo>
                    <a:pt x="0" y="0"/>
                  </a:moveTo>
                  <a:lnTo>
                    <a:pt x="615468" y="0"/>
                  </a:lnTo>
                  <a:lnTo>
                    <a:pt x="615468" y="2724999"/>
                  </a:lnTo>
                  <a:lnTo>
                    <a:pt x="0" y="2724999"/>
                  </a:lnTo>
                  <a:close/>
                </a:path>
              </a:pathLst>
            </a:custGeom>
            <a:solidFill>
              <a:srgbClr val="61223B"/>
            </a:solidFill>
          </p:spPr>
          <p:txBody>
            <a:bodyPr/>
            <a:lstStyle/>
            <a:p>
              <a:endParaRPr lang="en-ZA" sz="1200"/>
            </a:p>
          </p:txBody>
        </p:sp>
        <p:sp>
          <p:nvSpPr>
            <p:cNvPr id="9" name="TextBox 9"/>
            <p:cNvSpPr txBox="1"/>
            <p:nvPr/>
          </p:nvSpPr>
          <p:spPr>
            <a:xfrm>
              <a:off x="0" y="-38100"/>
              <a:ext cx="615468" cy="2763099"/>
            </a:xfrm>
            <a:prstGeom prst="rect">
              <a:avLst/>
            </a:prstGeom>
          </p:spPr>
          <p:txBody>
            <a:bodyPr lIns="33867" tIns="33867" rIns="33867" bIns="33867" rtlCol="0" anchor="ctr"/>
            <a:lstStyle/>
            <a:p>
              <a:pPr algn="ctr">
                <a:lnSpc>
                  <a:spcPts val="1773"/>
                </a:lnSpc>
              </a:pPr>
              <a:endParaRPr sz="1200"/>
            </a:p>
          </p:txBody>
        </p:sp>
      </p:grpSp>
      <p:grpSp>
        <p:nvGrpSpPr>
          <p:cNvPr id="10" name="Group 10"/>
          <p:cNvGrpSpPr/>
          <p:nvPr/>
        </p:nvGrpSpPr>
        <p:grpSpPr>
          <a:xfrm>
            <a:off x="5244884" y="4932015"/>
            <a:ext cx="4639199" cy="1343024"/>
            <a:chOff x="0" y="0"/>
            <a:chExt cx="1832770" cy="530577"/>
          </a:xfrm>
        </p:grpSpPr>
        <p:sp>
          <p:nvSpPr>
            <p:cNvPr id="11" name="Freeform 11"/>
            <p:cNvSpPr/>
            <p:nvPr/>
          </p:nvSpPr>
          <p:spPr>
            <a:xfrm>
              <a:off x="0" y="0"/>
              <a:ext cx="1832770" cy="530577"/>
            </a:xfrm>
            <a:custGeom>
              <a:avLst/>
              <a:gdLst/>
              <a:ahLst/>
              <a:cxnLst/>
              <a:rect l="l" t="t" r="r" b="b"/>
              <a:pathLst>
                <a:path w="1832770" h="530577">
                  <a:moveTo>
                    <a:pt x="0" y="0"/>
                  </a:moveTo>
                  <a:lnTo>
                    <a:pt x="1832770" y="0"/>
                  </a:lnTo>
                  <a:lnTo>
                    <a:pt x="1832770" y="530577"/>
                  </a:lnTo>
                  <a:lnTo>
                    <a:pt x="0" y="530577"/>
                  </a:lnTo>
                  <a:close/>
                </a:path>
              </a:pathLst>
            </a:custGeom>
            <a:solidFill>
              <a:srgbClr val="61213B"/>
            </a:solidFill>
          </p:spPr>
          <p:txBody>
            <a:bodyPr/>
            <a:lstStyle/>
            <a:p>
              <a:endParaRPr lang="en-ZA" sz="1200"/>
            </a:p>
          </p:txBody>
        </p:sp>
        <p:sp>
          <p:nvSpPr>
            <p:cNvPr id="12" name="TextBox 12"/>
            <p:cNvSpPr txBox="1"/>
            <p:nvPr/>
          </p:nvSpPr>
          <p:spPr>
            <a:xfrm>
              <a:off x="0" y="-38100"/>
              <a:ext cx="1832770" cy="568677"/>
            </a:xfrm>
            <a:prstGeom prst="rect">
              <a:avLst/>
            </a:prstGeom>
          </p:spPr>
          <p:txBody>
            <a:bodyPr lIns="33867" tIns="33867" rIns="33867" bIns="33867" rtlCol="0" anchor="ctr"/>
            <a:lstStyle/>
            <a:p>
              <a:pPr algn="ctr">
                <a:lnSpc>
                  <a:spcPts val="1773"/>
                </a:lnSpc>
              </a:pPr>
              <a:endParaRPr sz="1200"/>
            </a:p>
          </p:txBody>
        </p:sp>
      </p:grpSp>
      <p:sp>
        <p:nvSpPr>
          <p:cNvPr id="13" name="Freeform 13"/>
          <p:cNvSpPr/>
          <p:nvPr/>
        </p:nvSpPr>
        <p:spPr>
          <a:xfrm>
            <a:off x="7922644" y="2896534"/>
            <a:ext cx="1920915" cy="1914617"/>
          </a:xfrm>
          <a:custGeom>
            <a:avLst/>
            <a:gdLst/>
            <a:ahLst/>
            <a:cxnLst/>
            <a:rect l="l" t="t" r="r" b="b"/>
            <a:pathLst>
              <a:path w="2881373" h="2871926">
                <a:moveTo>
                  <a:pt x="0" y="0"/>
                </a:moveTo>
                <a:lnTo>
                  <a:pt x="2881374" y="0"/>
                </a:lnTo>
                <a:lnTo>
                  <a:pt x="2881374" y="2871927"/>
                </a:lnTo>
                <a:lnTo>
                  <a:pt x="0" y="2871927"/>
                </a:lnTo>
                <a:lnTo>
                  <a:pt x="0" y="0"/>
                </a:lnTo>
                <a:close/>
              </a:path>
            </a:pathLst>
          </a:custGeom>
          <a:blipFill>
            <a:blip r:embed="rId4"/>
            <a:stretch>
              <a:fillRect/>
            </a:stretch>
          </a:blipFill>
        </p:spPr>
        <p:txBody>
          <a:bodyPr/>
          <a:lstStyle/>
          <a:p>
            <a:endParaRPr lang="en-ZA" sz="1200"/>
          </a:p>
        </p:txBody>
      </p:sp>
      <p:sp>
        <p:nvSpPr>
          <p:cNvPr id="14" name="TextBox 14"/>
          <p:cNvSpPr txBox="1"/>
          <p:nvPr/>
        </p:nvSpPr>
        <p:spPr>
          <a:xfrm>
            <a:off x="5669012" y="5107243"/>
            <a:ext cx="3901981" cy="824969"/>
          </a:xfrm>
          <a:prstGeom prst="rect">
            <a:avLst/>
          </a:prstGeom>
        </p:spPr>
        <p:txBody>
          <a:bodyPr lIns="0" tIns="0" rIns="0" bIns="0" rtlCol="0" anchor="t">
            <a:spAutoFit/>
          </a:bodyPr>
          <a:lstStyle/>
          <a:p>
            <a:pPr>
              <a:lnSpc>
                <a:spcPts val="6907"/>
              </a:lnSpc>
            </a:pPr>
            <a:r>
              <a:rPr lang="en-US" sz="4934" b="1" dirty="0">
                <a:solidFill>
                  <a:srgbClr val="FFFFFF"/>
                </a:solidFill>
                <a:latin typeface="Raleway Bold"/>
                <a:ea typeface="Raleway Bold"/>
                <a:cs typeface="Raleway Bold"/>
                <a:sym typeface="Raleway Bold"/>
              </a:rPr>
              <a:t>Visibility</a:t>
            </a:r>
          </a:p>
        </p:txBody>
      </p:sp>
      <p:sp>
        <p:nvSpPr>
          <p:cNvPr id="15" name="TextBox 15"/>
          <p:cNvSpPr txBox="1"/>
          <p:nvPr/>
        </p:nvSpPr>
        <p:spPr>
          <a:xfrm>
            <a:off x="6096000" y="213136"/>
            <a:ext cx="5574203" cy="1673343"/>
          </a:xfrm>
          <a:prstGeom prst="rect">
            <a:avLst/>
          </a:prstGeom>
        </p:spPr>
        <p:txBody>
          <a:bodyPr lIns="0" tIns="0" rIns="0" bIns="0" rtlCol="0" anchor="t">
            <a:spAutoFit/>
          </a:bodyPr>
          <a:lstStyle/>
          <a:p>
            <a:pPr>
              <a:lnSpc>
                <a:spcPts val="2249"/>
              </a:lnSpc>
            </a:pPr>
            <a:endParaRPr sz="1200" dirty="0"/>
          </a:p>
          <a:p>
            <a:pPr>
              <a:lnSpc>
                <a:spcPts val="2249"/>
              </a:lnSpc>
            </a:pPr>
            <a:r>
              <a:rPr lang="en-US" sz="1606" b="1" dirty="0">
                <a:solidFill>
                  <a:srgbClr val="000000"/>
                </a:solidFill>
                <a:latin typeface="Raleway Bold"/>
                <a:ea typeface="Raleway Bold"/>
                <a:cs typeface="Raleway Bold"/>
                <a:sym typeface="Raleway Bold"/>
              </a:rPr>
              <a:t>Visit ‘Research for Impact’, SU`s digital research magazine and platform:</a:t>
            </a:r>
          </a:p>
          <a:p>
            <a:pPr>
              <a:lnSpc>
                <a:spcPts val="2249"/>
              </a:lnSpc>
            </a:pPr>
            <a:r>
              <a:rPr lang="en-US" sz="1606" dirty="0">
                <a:solidFill>
                  <a:srgbClr val="000000"/>
                </a:solidFill>
                <a:latin typeface="Raleway"/>
                <a:ea typeface="Raleway"/>
                <a:cs typeface="Raleway"/>
                <a:sym typeface="Raleway"/>
                <a:hlinkClick r:id="rId5"/>
              </a:rPr>
              <a:t>https://www0.sun.ac.za/researchforimpact</a:t>
            </a:r>
            <a:r>
              <a:rPr lang="en-US" sz="1606" dirty="0">
                <a:solidFill>
                  <a:srgbClr val="000000"/>
                </a:solidFill>
                <a:latin typeface="Raleway"/>
                <a:ea typeface="Raleway"/>
                <a:cs typeface="Raleway"/>
                <a:sym typeface="Raleway"/>
              </a:rPr>
              <a:t> </a:t>
            </a:r>
          </a:p>
          <a:p>
            <a:pPr>
              <a:lnSpc>
                <a:spcPts val="2249"/>
              </a:lnSpc>
            </a:pPr>
            <a:endParaRPr lang="en-US" sz="1606" dirty="0">
              <a:solidFill>
                <a:srgbClr val="000000"/>
              </a:solidFill>
              <a:latin typeface="Raleway"/>
              <a:ea typeface="Raleway"/>
              <a:cs typeface="Raleway"/>
              <a:sym typeface="Raleway"/>
            </a:endParaRPr>
          </a:p>
          <a:p>
            <a:pPr>
              <a:lnSpc>
                <a:spcPts val="2249"/>
              </a:lnSpc>
            </a:pPr>
            <a:endParaRPr lang="en-US" sz="1606" dirty="0">
              <a:solidFill>
                <a:srgbClr val="000000"/>
              </a:solidFill>
              <a:latin typeface="Raleway"/>
              <a:ea typeface="Raleway"/>
              <a:cs typeface="Raleway"/>
              <a:sym typeface="Raleway"/>
            </a:endParaRPr>
          </a:p>
        </p:txBody>
      </p:sp>
      <p:grpSp>
        <p:nvGrpSpPr>
          <p:cNvPr id="16" name="Group 16"/>
          <p:cNvGrpSpPr/>
          <p:nvPr/>
        </p:nvGrpSpPr>
        <p:grpSpPr>
          <a:xfrm>
            <a:off x="6050172" y="1487965"/>
            <a:ext cx="2890628" cy="398862"/>
            <a:chOff x="0" y="0"/>
            <a:chExt cx="5302948" cy="797723"/>
          </a:xfrm>
        </p:grpSpPr>
        <p:sp>
          <p:nvSpPr>
            <p:cNvPr id="17" name="Freeform 17"/>
            <p:cNvSpPr/>
            <p:nvPr/>
          </p:nvSpPr>
          <p:spPr>
            <a:xfrm>
              <a:off x="0" y="0"/>
              <a:ext cx="797723" cy="797723"/>
            </a:xfrm>
            <a:custGeom>
              <a:avLst/>
              <a:gdLst/>
              <a:ahLst/>
              <a:cxnLst/>
              <a:rect l="l" t="t" r="r" b="b"/>
              <a:pathLst>
                <a:path w="797723" h="797723">
                  <a:moveTo>
                    <a:pt x="0" y="0"/>
                  </a:moveTo>
                  <a:lnTo>
                    <a:pt x="797723" y="0"/>
                  </a:lnTo>
                  <a:lnTo>
                    <a:pt x="797723" y="797723"/>
                  </a:lnTo>
                  <a:lnTo>
                    <a:pt x="0" y="7977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ZA" sz="1200"/>
            </a:p>
          </p:txBody>
        </p:sp>
        <p:sp>
          <p:nvSpPr>
            <p:cNvPr id="18" name="TextBox 18"/>
            <p:cNvSpPr txBox="1"/>
            <p:nvPr/>
          </p:nvSpPr>
          <p:spPr>
            <a:xfrm>
              <a:off x="1078807" y="102952"/>
              <a:ext cx="4224141" cy="525015"/>
            </a:xfrm>
            <a:prstGeom prst="rect">
              <a:avLst/>
            </a:prstGeom>
          </p:spPr>
          <p:txBody>
            <a:bodyPr lIns="0" tIns="0" rIns="0" bIns="0" rtlCol="0" anchor="t">
              <a:spAutoFit/>
            </a:bodyPr>
            <a:lstStyle/>
            <a:p>
              <a:pPr algn="ctr">
                <a:lnSpc>
                  <a:spcPts val="2240"/>
                </a:lnSpc>
              </a:pPr>
              <a:r>
                <a:rPr lang="en-US" sz="1600" dirty="0" err="1">
                  <a:solidFill>
                    <a:srgbClr val="000000"/>
                  </a:solidFill>
                  <a:latin typeface="Raleway"/>
                  <a:ea typeface="Raleway"/>
                  <a:cs typeface="Raleway"/>
                  <a:sym typeface="Raleway"/>
                </a:rPr>
                <a:t>researchforimpactatsu</a:t>
              </a:r>
              <a:endParaRPr lang="en-US" sz="1600" dirty="0">
                <a:solidFill>
                  <a:srgbClr val="000000"/>
                </a:solidFill>
                <a:latin typeface="Raleway"/>
                <a:ea typeface="Raleway"/>
                <a:cs typeface="Raleway"/>
                <a:sym typeface="Raleway"/>
              </a:endParaRPr>
            </a:p>
          </p:txBody>
        </p:sp>
      </p:grpSp>
      <p:grpSp>
        <p:nvGrpSpPr>
          <p:cNvPr id="19" name="Group 19"/>
          <p:cNvGrpSpPr/>
          <p:nvPr/>
        </p:nvGrpSpPr>
        <p:grpSpPr>
          <a:xfrm>
            <a:off x="6050172" y="2018114"/>
            <a:ext cx="2354109" cy="378984"/>
            <a:chOff x="0" y="0"/>
            <a:chExt cx="3839563" cy="757968"/>
          </a:xfrm>
        </p:grpSpPr>
        <p:sp>
          <p:nvSpPr>
            <p:cNvPr id="20" name="Freeform 20"/>
            <p:cNvSpPr/>
            <p:nvPr/>
          </p:nvSpPr>
          <p:spPr>
            <a:xfrm>
              <a:off x="0" y="0"/>
              <a:ext cx="756073" cy="757968"/>
            </a:xfrm>
            <a:custGeom>
              <a:avLst/>
              <a:gdLst/>
              <a:ahLst/>
              <a:cxnLst/>
              <a:rect l="l" t="t" r="r" b="b"/>
              <a:pathLst>
                <a:path w="756073" h="757968">
                  <a:moveTo>
                    <a:pt x="0" y="0"/>
                  </a:moveTo>
                  <a:lnTo>
                    <a:pt x="756073" y="0"/>
                  </a:lnTo>
                  <a:lnTo>
                    <a:pt x="756073" y="757968"/>
                  </a:lnTo>
                  <a:lnTo>
                    <a:pt x="0" y="7579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ZA" sz="1200"/>
            </a:p>
          </p:txBody>
        </p:sp>
        <p:sp>
          <p:nvSpPr>
            <p:cNvPr id="21" name="TextBox 21"/>
            <p:cNvSpPr txBox="1"/>
            <p:nvPr/>
          </p:nvSpPr>
          <p:spPr>
            <a:xfrm>
              <a:off x="857643" y="91630"/>
              <a:ext cx="2981920" cy="525016"/>
            </a:xfrm>
            <a:prstGeom prst="rect">
              <a:avLst/>
            </a:prstGeom>
          </p:spPr>
          <p:txBody>
            <a:bodyPr lIns="0" tIns="0" rIns="0" bIns="0" rtlCol="0" anchor="t">
              <a:spAutoFit/>
            </a:bodyPr>
            <a:lstStyle/>
            <a:p>
              <a:pPr algn="ctr">
                <a:lnSpc>
                  <a:spcPts val="2240"/>
                </a:lnSpc>
              </a:pPr>
              <a:r>
                <a:rPr lang="en-US" sz="1600" dirty="0" err="1">
                  <a:solidFill>
                    <a:srgbClr val="000000"/>
                  </a:solidFill>
                  <a:latin typeface="Raleway"/>
                  <a:ea typeface="Raleway"/>
                  <a:cs typeface="Raleway"/>
                  <a:sym typeface="Raleway"/>
                </a:rPr>
                <a:t>MatiesResearch</a:t>
              </a:r>
              <a:endParaRPr lang="en-US" sz="1600" dirty="0">
                <a:solidFill>
                  <a:srgbClr val="000000"/>
                </a:solidFill>
                <a:latin typeface="Raleway"/>
                <a:ea typeface="Raleway"/>
                <a:cs typeface="Raleway"/>
                <a:sym typeface="Raleway"/>
              </a:endParaRPr>
            </a:p>
          </p:txBody>
        </p:sp>
      </p:grpSp>
      <p:grpSp>
        <p:nvGrpSpPr>
          <p:cNvPr id="22" name="Group 22"/>
          <p:cNvGrpSpPr/>
          <p:nvPr/>
        </p:nvGrpSpPr>
        <p:grpSpPr>
          <a:xfrm>
            <a:off x="6050172" y="2477357"/>
            <a:ext cx="4109828" cy="419176"/>
            <a:chOff x="0" y="0"/>
            <a:chExt cx="7851332" cy="838352"/>
          </a:xfrm>
        </p:grpSpPr>
        <p:sp>
          <p:nvSpPr>
            <p:cNvPr id="23" name="Freeform 23"/>
            <p:cNvSpPr/>
            <p:nvPr/>
          </p:nvSpPr>
          <p:spPr>
            <a:xfrm>
              <a:off x="0" y="0"/>
              <a:ext cx="838352" cy="838352"/>
            </a:xfrm>
            <a:custGeom>
              <a:avLst/>
              <a:gdLst/>
              <a:ahLst/>
              <a:cxnLst/>
              <a:rect l="l" t="t" r="r" b="b"/>
              <a:pathLst>
                <a:path w="838352" h="838352">
                  <a:moveTo>
                    <a:pt x="0" y="0"/>
                  </a:moveTo>
                  <a:lnTo>
                    <a:pt x="838352" y="0"/>
                  </a:lnTo>
                  <a:lnTo>
                    <a:pt x="838352" y="838352"/>
                  </a:lnTo>
                  <a:lnTo>
                    <a:pt x="0" y="838352"/>
                  </a:lnTo>
                  <a:lnTo>
                    <a:pt x="0" y="0"/>
                  </a:lnTo>
                  <a:close/>
                </a:path>
              </a:pathLst>
            </a:custGeom>
            <a:blipFill>
              <a:blip r:embed="rId10"/>
              <a:stretch>
                <a:fillRect/>
              </a:stretch>
            </a:blipFill>
          </p:spPr>
          <p:txBody>
            <a:bodyPr/>
            <a:lstStyle/>
            <a:p>
              <a:endParaRPr lang="en-ZA" sz="1200"/>
            </a:p>
          </p:txBody>
        </p:sp>
        <p:sp>
          <p:nvSpPr>
            <p:cNvPr id="24" name="TextBox 24"/>
            <p:cNvSpPr txBox="1"/>
            <p:nvPr/>
          </p:nvSpPr>
          <p:spPr>
            <a:xfrm>
              <a:off x="1143152" y="123268"/>
              <a:ext cx="6708180" cy="525016"/>
            </a:xfrm>
            <a:prstGeom prst="rect">
              <a:avLst/>
            </a:prstGeom>
          </p:spPr>
          <p:txBody>
            <a:bodyPr lIns="0" tIns="0" rIns="0" bIns="0" rtlCol="0" anchor="t">
              <a:spAutoFit/>
            </a:bodyPr>
            <a:lstStyle/>
            <a:p>
              <a:pPr algn="ctr">
                <a:lnSpc>
                  <a:spcPts val="2240"/>
                </a:lnSpc>
              </a:pPr>
              <a:r>
                <a:rPr lang="en-US" sz="1600" dirty="0">
                  <a:solidFill>
                    <a:srgbClr val="000000"/>
                  </a:solidFill>
                  <a:latin typeface="Raleway"/>
                  <a:ea typeface="Raleway"/>
                  <a:cs typeface="Raleway"/>
                  <a:sym typeface="Raleway"/>
                </a:rPr>
                <a:t>research-at-</a:t>
              </a:r>
              <a:r>
                <a:rPr lang="en-US" sz="1600" dirty="0" err="1">
                  <a:solidFill>
                    <a:srgbClr val="000000"/>
                  </a:solidFill>
                  <a:latin typeface="Raleway"/>
                  <a:ea typeface="Raleway"/>
                  <a:cs typeface="Raleway"/>
                  <a:sym typeface="Raleway"/>
                </a:rPr>
                <a:t>stellenbosch</a:t>
              </a:r>
              <a:r>
                <a:rPr lang="en-US" sz="1600" dirty="0">
                  <a:solidFill>
                    <a:srgbClr val="000000"/>
                  </a:solidFill>
                  <a:latin typeface="Raleway"/>
                  <a:ea typeface="Raleway"/>
                  <a:cs typeface="Raleway"/>
                  <a:sym typeface="Raleway"/>
                </a:rPr>
                <a:t>-university</a:t>
              </a:r>
            </a:p>
          </p:txBody>
        </p:sp>
      </p:grpSp>
      <p:sp>
        <p:nvSpPr>
          <p:cNvPr id="25" name="TextBox 24">
            <a:extLst>
              <a:ext uri="{FF2B5EF4-FFF2-40B4-BE49-F238E27FC236}">
                <a16:creationId xmlns:a16="http://schemas.microsoft.com/office/drawing/2014/main" id="{E831A02C-7B6D-FA79-BB12-D98A8E95761C}"/>
              </a:ext>
            </a:extLst>
          </p:cNvPr>
          <p:cNvSpPr txBox="1"/>
          <p:nvPr/>
        </p:nvSpPr>
        <p:spPr>
          <a:xfrm>
            <a:off x="10366188" y="3853842"/>
            <a:ext cx="1473200" cy="912814"/>
          </a:xfrm>
          <a:prstGeom prst="rect">
            <a:avLst/>
          </a:prstGeom>
          <a:noFill/>
        </p:spPr>
        <p:txBody>
          <a:bodyPr wrap="square" rtlCol="0">
            <a:spAutoFit/>
          </a:bodyPr>
          <a:lstStyle/>
          <a:p>
            <a:pPr algn="r"/>
            <a:r>
              <a:rPr lang="en-ZA" sz="1333" b="1" dirty="0">
                <a:solidFill>
                  <a:schemeClr val="accent1"/>
                </a:solidFill>
                <a:latin typeface="Raleway Bold" panose="020B0003030101060003" charset="0"/>
              </a:rPr>
              <a:t>SCAN FOR ACCESS TO OUR PLATFORM</a:t>
            </a:r>
          </a:p>
        </p:txBody>
      </p:sp>
      <p:sp>
        <p:nvSpPr>
          <p:cNvPr id="26" name="Arrow: Right 25">
            <a:extLst>
              <a:ext uri="{FF2B5EF4-FFF2-40B4-BE49-F238E27FC236}">
                <a16:creationId xmlns:a16="http://schemas.microsoft.com/office/drawing/2014/main" id="{7E22A9CD-DBCB-EBCC-4AE6-923AAF3841B5}"/>
              </a:ext>
            </a:extLst>
          </p:cNvPr>
          <p:cNvSpPr/>
          <p:nvPr/>
        </p:nvSpPr>
        <p:spPr>
          <a:xfrm rot="10800000">
            <a:off x="9959788" y="3660931"/>
            <a:ext cx="812800" cy="4750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61C51-5175-4805-E981-225EAB7F611E}"/>
              </a:ext>
            </a:extLst>
          </p:cNvPr>
          <p:cNvSpPr>
            <a:spLocks noGrp="1"/>
          </p:cNvSpPr>
          <p:nvPr>
            <p:ph type="title"/>
          </p:nvPr>
        </p:nvSpPr>
        <p:spPr/>
        <p:txBody>
          <a:bodyPr/>
          <a:lstStyle/>
          <a:p>
            <a:r>
              <a:rPr lang="en-US" dirty="0"/>
              <a:t>Summary</a:t>
            </a:r>
            <a:endParaRPr lang="en-ZA" dirty="0"/>
          </a:p>
        </p:txBody>
      </p:sp>
      <p:sp>
        <p:nvSpPr>
          <p:cNvPr id="3" name="TextBox 2">
            <a:extLst>
              <a:ext uri="{FF2B5EF4-FFF2-40B4-BE49-F238E27FC236}">
                <a16:creationId xmlns:a16="http://schemas.microsoft.com/office/drawing/2014/main" id="{E926BF99-606D-0C42-D300-A97D5DFB89EA}"/>
              </a:ext>
            </a:extLst>
          </p:cNvPr>
          <p:cNvSpPr txBox="1"/>
          <p:nvPr/>
        </p:nvSpPr>
        <p:spPr>
          <a:xfrm>
            <a:off x="998620" y="1407695"/>
            <a:ext cx="9962147" cy="5262979"/>
          </a:xfrm>
          <a:prstGeom prst="rect">
            <a:avLst/>
          </a:prstGeom>
          <a:noFill/>
        </p:spPr>
        <p:txBody>
          <a:bodyPr wrap="square" rtlCol="0">
            <a:spAutoFit/>
          </a:bodyPr>
          <a:lstStyle/>
          <a:p>
            <a:pPr marL="457200" indent="-457200">
              <a:buFont typeface="Wingdings" panose="05000000000000000000" pitchFamily="2" charset="2"/>
              <a:buChar char="v"/>
            </a:pPr>
            <a:r>
              <a:rPr lang="en-ZA" sz="2800" b="1"/>
              <a:t>Equitable partnerships in higher education</a:t>
            </a:r>
            <a:r>
              <a:rPr lang="en-ZA" sz="2800"/>
              <a:t> are </a:t>
            </a:r>
            <a:r>
              <a:rPr lang="en-ZA" sz="2800" b="1"/>
              <a:t>collaborative relationships between institutions and stakeholders that are deliberately designed to address structural power asymmetries</a:t>
            </a:r>
            <a:r>
              <a:rPr lang="en-ZA" sz="2800"/>
              <a:t>, ensure </a:t>
            </a:r>
            <a:r>
              <a:rPr lang="en-ZA" sz="2800" b="1"/>
              <a:t>mutual benefit</a:t>
            </a:r>
            <a:r>
              <a:rPr lang="en-ZA" sz="2800"/>
              <a:t>, and enable </a:t>
            </a:r>
            <a:r>
              <a:rPr lang="en-ZA" sz="2800" b="1"/>
              <a:t>shared ownership of agendas, resources, knowledge, and outcomes</a:t>
            </a:r>
            <a:r>
              <a:rPr lang="en-ZA" sz="2800"/>
              <a:t> across the full partnership lifecycle.</a:t>
            </a:r>
          </a:p>
          <a:p>
            <a:endParaRPr lang="en-ZA" sz="2800"/>
          </a:p>
          <a:p>
            <a:pPr marL="457200" indent="-457200">
              <a:buFont typeface="Wingdings" panose="05000000000000000000" pitchFamily="2" charset="2"/>
              <a:buChar char="v"/>
            </a:pPr>
            <a:r>
              <a:rPr lang="en-ZA" sz="2800"/>
              <a:t>They go beyond formal equality (treating partners the same) to </a:t>
            </a:r>
            <a:r>
              <a:rPr lang="en-ZA" sz="2800" b="1"/>
              <a:t>equity</a:t>
            </a:r>
            <a:r>
              <a:rPr lang="en-ZA" sz="2800"/>
              <a:t>, which recognises differences in historical context, resources, epistemic authority, and institutional capacity—particularly in </a:t>
            </a:r>
            <a:r>
              <a:rPr lang="en-ZA" sz="2800" b="1"/>
              <a:t>Global South–Global North</a:t>
            </a:r>
            <a:r>
              <a:rPr lang="en-ZA" sz="2800"/>
              <a:t> and </a:t>
            </a:r>
            <a:r>
              <a:rPr lang="en-ZA" sz="2800" b="1"/>
              <a:t>inter-regional</a:t>
            </a:r>
            <a:r>
              <a:rPr lang="en-ZA" sz="2800"/>
              <a:t> collaborations.</a:t>
            </a:r>
            <a:endParaRPr lang="en-ZA" sz="2800" dirty="0"/>
          </a:p>
        </p:txBody>
      </p:sp>
    </p:spTree>
    <p:extLst>
      <p:ext uri="{BB962C8B-B14F-4D97-AF65-F5344CB8AC3E}">
        <p14:creationId xmlns:p14="http://schemas.microsoft.com/office/powerpoint/2010/main" val="3996378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71CE3-F399-41DF-4A1A-896E9E0726E2}"/>
            </a:ext>
          </a:extLst>
        </p:cNvPr>
        <p:cNvGrpSpPr/>
        <p:nvPr/>
      </p:nvGrpSpPr>
      <p:grpSpPr>
        <a:xfrm>
          <a:off x="0" y="0"/>
          <a:ext cx="0" cy="0"/>
          <a:chOff x="0" y="0"/>
          <a:chExt cx="0" cy="0"/>
        </a:xfrm>
      </p:grpSpPr>
      <p:pic>
        <p:nvPicPr>
          <p:cNvPr id="5" name="Video 4" descr="3D Glass Rendering Of Chemical Compounds">
            <a:extLst>
              <a:ext uri="{FF2B5EF4-FFF2-40B4-BE49-F238E27FC236}">
                <a16:creationId xmlns:a16="http://schemas.microsoft.com/office/drawing/2014/main" id="{30389E15-A0CE-B832-B7CE-4344ABB901CF}"/>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11863" b="17776"/>
          <a:stretch>
            <a:fillRect/>
          </a:stretch>
        </p:blipFill>
        <p:spPr>
          <a:xfrm>
            <a:off x="3126298" y="2098627"/>
            <a:ext cx="8514840" cy="3379610"/>
          </a:xfrm>
          <a:prstGeom prst="rect">
            <a:avLst/>
          </a:prstGeom>
          <a:noFill/>
        </p:spPr>
      </p:pic>
      <p:sp>
        <p:nvSpPr>
          <p:cNvPr id="3" name="TextBox 2">
            <a:extLst>
              <a:ext uri="{FF2B5EF4-FFF2-40B4-BE49-F238E27FC236}">
                <a16:creationId xmlns:a16="http://schemas.microsoft.com/office/drawing/2014/main" id="{4A8DBA8C-400F-E31F-E740-2A999A12A7E8}"/>
              </a:ext>
            </a:extLst>
          </p:cNvPr>
          <p:cNvSpPr txBox="1"/>
          <p:nvPr/>
        </p:nvSpPr>
        <p:spPr>
          <a:xfrm>
            <a:off x="518668" y="1379764"/>
            <a:ext cx="11122470" cy="644993"/>
          </a:xfrm>
          <a:prstGeom prst="rect">
            <a:avLst/>
          </a:prstGeom>
        </p:spPr>
        <p:txBody>
          <a:bodyPr vert="horz" lIns="91440" tIns="45720" rIns="91440" bIns="45720" rtlCol="0" anchor="ctr">
            <a:normAutofit fontScale="25000" lnSpcReduction="20000"/>
          </a:bodyPr>
          <a:lstStyle/>
          <a:p>
            <a:pPr>
              <a:lnSpc>
                <a:spcPct val="90000"/>
              </a:lnSpc>
              <a:spcBef>
                <a:spcPts val="1000"/>
              </a:spcBef>
              <a:buClr>
                <a:schemeClr val="accent2"/>
              </a:buClr>
              <a:defRPr/>
            </a:pPr>
            <a:r>
              <a:rPr lang="en-GB" sz="700" b="0" i="0" kern="1200" dirty="0">
                <a:solidFill>
                  <a:schemeClr val="accent2"/>
                </a:solidFill>
                <a:latin typeface="Trebuchet MS" panose="020B0703020202090204" pitchFamily="34" charset="0"/>
                <a:ea typeface="+mn-ea"/>
                <a:cs typeface="+mn-cs"/>
              </a:rPr>
              <a:t>Demographic dividend &amp; youth employment pressures</a:t>
            </a:r>
          </a:p>
          <a:p>
            <a:pPr>
              <a:lnSpc>
                <a:spcPct val="90000"/>
              </a:lnSpc>
              <a:spcBef>
                <a:spcPts val="1000"/>
              </a:spcBef>
              <a:buClr>
                <a:schemeClr val="accent2"/>
              </a:buClr>
              <a:defRPr/>
            </a:pPr>
            <a:endParaRPr lang="en-GB" sz="700" b="0" i="0" kern="1200" dirty="0">
              <a:solidFill>
                <a:schemeClr val="accent2"/>
              </a:solidFill>
              <a:latin typeface="Trebuchet MS" panose="020B0703020202090204" pitchFamily="34" charset="0"/>
              <a:ea typeface="+mn-ea"/>
              <a:cs typeface="+mn-cs"/>
            </a:endParaRPr>
          </a:p>
          <a:p>
            <a:pPr>
              <a:lnSpc>
                <a:spcPct val="90000"/>
              </a:lnSpc>
              <a:spcBef>
                <a:spcPts val="1000"/>
              </a:spcBef>
              <a:buClr>
                <a:schemeClr val="accent2"/>
              </a:buClr>
              <a:defRPr/>
            </a:pPr>
            <a:r>
              <a:rPr lang="en-GB" sz="700" b="0" i="0" kern="1200" dirty="0">
                <a:solidFill>
                  <a:schemeClr val="accent2"/>
                </a:solidFill>
                <a:latin typeface="Trebuchet MS" panose="020B0703020202090204" pitchFamily="34" charset="0"/>
                <a:ea typeface="+mn-ea"/>
                <a:cs typeface="+mn-cs"/>
              </a:rPr>
              <a:t>Alignment through STISA-2034</a:t>
            </a:r>
          </a:p>
          <a:p>
            <a:pPr>
              <a:lnSpc>
                <a:spcPct val="90000"/>
              </a:lnSpc>
              <a:spcBef>
                <a:spcPts val="1000"/>
              </a:spcBef>
              <a:buClr>
                <a:schemeClr val="accent2"/>
              </a:buClr>
              <a:defRPr/>
            </a:pPr>
            <a:endParaRPr lang="en-GB" sz="700" b="0" i="0" kern="1200" dirty="0">
              <a:solidFill>
                <a:schemeClr val="accent2"/>
              </a:solidFill>
              <a:latin typeface="Trebuchet MS" panose="020B0703020202090204" pitchFamily="34" charset="0"/>
              <a:ea typeface="+mn-ea"/>
              <a:cs typeface="+mn-cs"/>
            </a:endParaRPr>
          </a:p>
          <a:p>
            <a:pPr>
              <a:lnSpc>
                <a:spcPct val="90000"/>
              </a:lnSpc>
              <a:spcBef>
                <a:spcPts val="1000"/>
              </a:spcBef>
              <a:buClr>
                <a:schemeClr val="accent2"/>
              </a:buClr>
              <a:defRPr/>
            </a:pPr>
            <a:r>
              <a:rPr lang="en-GB" sz="700" b="0" i="0" kern="1200" dirty="0">
                <a:solidFill>
                  <a:schemeClr val="accent2"/>
                </a:solidFill>
                <a:latin typeface="Trebuchet MS" panose="020B0703020202090204" pitchFamily="34" charset="0"/>
                <a:ea typeface="+mn-ea"/>
                <a:cs typeface="+mn-cs"/>
              </a:rPr>
              <a:t>Universities as engines of development</a:t>
            </a:r>
          </a:p>
        </p:txBody>
      </p:sp>
      <p:sp>
        <p:nvSpPr>
          <p:cNvPr id="2" name="Title 1">
            <a:extLst>
              <a:ext uri="{FF2B5EF4-FFF2-40B4-BE49-F238E27FC236}">
                <a16:creationId xmlns:a16="http://schemas.microsoft.com/office/drawing/2014/main" id="{0889ABFA-DAD8-EA21-5884-1B95C49B7637}"/>
              </a:ext>
            </a:extLst>
          </p:cNvPr>
          <p:cNvSpPr>
            <a:spLocks noGrp="1"/>
          </p:cNvSpPr>
          <p:nvPr>
            <p:ph type="title"/>
          </p:nvPr>
        </p:nvSpPr>
        <p:spPr>
          <a:xfrm>
            <a:off x="273601" y="286718"/>
            <a:ext cx="8609727" cy="644993"/>
          </a:xfrm>
        </p:spPr>
        <p:txBody>
          <a:bodyPr vert="horz" lIns="91440" tIns="45720" rIns="91440" bIns="45720" rtlCol="0" anchor="t">
            <a:noAutofit/>
          </a:bodyPr>
          <a:lstStyle/>
          <a:p>
            <a:r>
              <a:rPr lang="en-US" sz="2400" dirty="0">
                <a:solidFill>
                  <a:srgbClr val="000000"/>
                </a:solidFill>
              </a:rPr>
              <a:t>Why does Equity  matter – Alignment and Re-Alignment?</a:t>
            </a:r>
            <a:br>
              <a:rPr lang="en-US" sz="2400" dirty="0">
                <a:solidFill>
                  <a:srgbClr val="000000"/>
                </a:solidFill>
              </a:rPr>
            </a:br>
            <a:br>
              <a:rPr lang="en-US" sz="2400" dirty="0">
                <a:solidFill>
                  <a:srgbClr val="000000"/>
                </a:solidFill>
              </a:rPr>
            </a:br>
            <a:r>
              <a:rPr lang="en-US" sz="2400" dirty="0">
                <a:solidFill>
                  <a:srgbClr val="000000"/>
                </a:solidFill>
              </a:rPr>
              <a:t>Jonathan Trevor in his book, Re-Align, refers to “Path-Dependency”  - Persistence of  established norms even when they are no longer applicable</a:t>
            </a:r>
            <a:br>
              <a:rPr lang="en-US" sz="2400" dirty="0">
                <a:solidFill>
                  <a:srgbClr val="000000"/>
                </a:solidFill>
              </a:rPr>
            </a:br>
            <a:br>
              <a:rPr lang="en-US" sz="2400" dirty="0">
                <a:solidFill>
                  <a:srgbClr val="000000"/>
                </a:solidFill>
              </a:rPr>
            </a:br>
            <a:br>
              <a:rPr lang="en-US" sz="2400" dirty="0">
                <a:solidFill>
                  <a:srgbClr val="000000"/>
                </a:solidFill>
              </a:rPr>
            </a:br>
            <a:endParaRPr lang="en-ZA" sz="2400" dirty="0">
              <a:solidFill>
                <a:srgbClr val="000000"/>
              </a:solidFill>
            </a:endParaRPr>
          </a:p>
        </p:txBody>
      </p:sp>
    </p:spTree>
    <p:extLst>
      <p:ext uri="{BB962C8B-B14F-4D97-AF65-F5344CB8AC3E}">
        <p14:creationId xmlns:p14="http://schemas.microsoft.com/office/powerpoint/2010/main" val="36380105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4847" y="811774"/>
            <a:ext cx="4527117" cy="1052900"/>
          </a:xfrm>
        </p:spPr>
        <p:txBody>
          <a:bodyPr>
            <a:normAutofit/>
          </a:bodyPr>
          <a:lstStyle/>
          <a:p>
            <a:r>
              <a:rPr sz="3600" dirty="0"/>
              <a:t>Why Equity</a:t>
            </a:r>
            <a:r>
              <a:rPr lang="en-US" sz="3600" dirty="0"/>
              <a:t>?</a:t>
            </a:r>
            <a:endParaRPr sz="3600" dirty="0"/>
          </a:p>
        </p:txBody>
      </p:sp>
      <p:sp>
        <p:nvSpPr>
          <p:cNvPr id="3" name="Content Placeholder 2"/>
          <p:cNvSpPr>
            <a:spLocks noGrp="1"/>
          </p:cNvSpPr>
          <p:nvPr>
            <p:ph idx="1"/>
          </p:nvPr>
        </p:nvSpPr>
        <p:spPr>
          <a:xfrm>
            <a:off x="393196" y="540325"/>
            <a:ext cx="11405608" cy="6068291"/>
          </a:xfrm>
        </p:spPr>
        <p:txBody>
          <a:bodyPr>
            <a:normAutofit/>
          </a:bodyPr>
          <a:lstStyle/>
          <a:p>
            <a:pPr marL="0" indent="0">
              <a:buNone/>
            </a:pPr>
            <a:r>
              <a:rPr lang="en-US" sz="3600" dirty="0">
                <a:solidFill>
                  <a:srgbClr val="000000"/>
                </a:solidFill>
              </a:rPr>
              <a:t> </a:t>
            </a:r>
          </a:p>
          <a:p>
            <a:pPr marL="0" indent="0">
              <a:buNone/>
            </a:pPr>
            <a:endParaRPr lang="en-ZA" sz="3600" dirty="0">
              <a:solidFill>
                <a:srgbClr val="000000"/>
              </a:solidFill>
            </a:endParaRPr>
          </a:p>
          <a:p>
            <a:r>
              <a:rPr lang="en-ZA" sz="2000" dirty="0">
                <a:solidFill>
                  <a:srgbClr val="000000"/>
                </a:solidFill>
                <a:latin typeface="Trebuchet MS" panose="020B0603020202020204" pitchFamily="34" charset="0"/>
              </a:rPr>
              <a:t>Equity is now an expectation, not an aspiration</a:t>
            </a:r>
          </a:p>
          <a:p>
            <a:r>
              <a:rPr lang="en-ZA" sz="2000" dirty="0">
                <a:solidFill>
                  <a:srgbClr val="000000"/>
                </a:solidFill>
                <a:latin typeface="Trebuchet MS" panose="020B0603020202020204" pitchFamily="34" charset="0"/>
              </a:rPr>
              <a:t>Linked to research quality, legitimacy and impact</a:t>
            </a:r>
          </a:p>
          <a:p>
            <a:r>
              <a:rPr lang="en-ZA" sz="2000" dirty="0">
                <a:solidFill>
                  <a:srgbClr val="000000"/>
                </a:solidFill>
                <a:latin typeface="Trebuchet MS" panose="020B0603020202020204" pitchFamily="34" charset="0"/>
              </a:rPr>
              <a:t> Foresight through the British Academy, The Guild of European Research Intensive Universities (The Guild),  The Africa Research University Alliance (ARUA) etc</a:t>
            </a:r>
          </a:p>
          <a:p>
            <a:r>
              <a:rPr lang="en-ZA" sz="2000" dirty="0">
                <a:solidFill>
                  <a:srgbClr val="000000"/>
                </a:solidFill>
                <a:latin typeface="Trebuchet MS" panose="020B0603020202020204" pitchFamily="34" charset="0"/>
              </a:rPr>
              <a:t> Articulation through Key Documents (examples given here)</a:t>
            </a:r>
          </a:p>
          <a:p>
            <a:pPr marL="0" indent="0">
              <a:buNone/>
            </a:pPr>
            <a:endParaRPr lang="en-ZA" sz="2000" dirty="0">
              <a:solidFill>
                <a:srgbClr val="000000"/>
              </a:solidFill>
              <a:latin typeface="Trebuchet MS" panose="020B0603020202020204" pitchFamily="34" charset="0"/>
            </a:endParaRPr>
          </a:p>
          <a:p>
            <a:pPr marL="0" lvl="0" indent="0">
              <a:buNone/>
            </a:pPr>
            <a:r>
              <a:rPr lang="en-ZA" b="1" dirty="0">
                <a:solidFill>
                  <a:srgbClr val="000000"/>
                </a:solidFill>
                <a:latin typeface="Trebuchet MS" panose="020B0603020202020204" pitchFamily="34" charset="0"/>
              </a:rPr>
              <a:t>Source: British Academy. (2025). </a:t>
            </a:r>
            <a:r>
              <a:rPr lang="en-ZA" b="1" i="1" dirty="0">
                <a:solidFill>
                  <a:srgbClr val="000000"/>
                </a:solidFill>
                <a:latin typeface="Trebuchet MS" panose="020B0603020202020204" pitchFamily="34" charset="0"/>
              </a:rPr>
              <a:t>Analysis of guidance documents on equitable international research partnerships</a:t>
            </a:r>
            <a:r>
              <a:rPr lang="en-ZA" b="1" dirty="0">
                <a:solidFill>
                  <a:srgbClr val="000000"/>
                </a:solidFill>
                <a:latin typeface="Trebuchet MS" panose="020B0603020202020204" pitchFamily="34" charset="0"/>
              </a:rPr>
              <a:t>. London: British Academy.</a:t>
            </a:r>
          </a:p>
          <a:p>
            <a:r>
              <a:rPr lang="en-ZA" u="sng" dirty="0">
                <a:hlinkClick r:id="rId2"/>
              </a:rPr>
              <a:t>https://www.thebritishacademy.ac.uk/documents/5818/BA_SS_report_-_ES3_-_Guidance_document_analysis_v2.pdf</a:t>
            </a:r>
            <a:endParaRPr lang="en-ZA" dirty="0"/>
          </a:p>
          <a:p>
            <a:pPr marL="0" indent="0">
              <a:buNone/>
            </a:pPr>
            <a:endParaRPr lang="en-ZA" sz="2000" dirty="0">
              <a:solidFill>
                <a:srgbClr val="000000"/>
              </a:solidFill>
              <a:latin typeface="Trebuchet MS" panose="020B0603020202020204" pitchFamily="34" charset="0"/>
            </a:endParaRPr>
          </a:p>
          <a:p>
            <a:pPr marL="0" indent="0">
              <a:buNone/>
            </a:pPr>
            <a:endParaRPr sz="3600" dirty="0">
              <a:solidFill>
                <a:srgbClr val="000000"/>
              </a:solidFill>
            </a:endParaRPr>
          </a:p>
        </p:txBody>
      </p:sp>
    </p:spTree>
    <p:extLst>
      <p:ext uri="{BB962C8B-B14F-4D97-AF65-F5344CB8AC3E}">
        <p14:creationId xmlns:p14="http://schemas.microsoft.com/office/powerpoint/2010/main" val="1133507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00E22-E8FF-798C-A123-0B25FCADD5AF}"/>
              </a:ext>
            </a:extLst>
          </p:cNvPr>
          <p:cNvSpPr>
            <a:spLocks noGrp="1"/>
          </p:cNvSpPr>
          <p:nvPr>
            <p:ph type="title"/>
          </p:nvPr>
        </p:nvSpPr>
        <p:spPr/>
        <p:txBody>
          <a:bodyPr/>
          <a:lstStyle/>
          <a:p>
            <a:r>
              <a:rPr lang="en-US" dirty="0"/>
              <a:t>Examples of Guiding Documents</a:t>
            </a:r>
            <a:endParaRPr lang="en-ZA" dirty="0"/>
          </a:p>
        </p:txBody>
      </p:sp>
      <p:sp>
        <p:nvSpPr>
          <p:cNvPr id="3" name="TextBox 2">
            <a:extLst>
              <a:ext uri="{FF2B5EF4-FFF2-40B4-BE49-F238E27FC236}">
                <a16:creationId xmlns:a16="http://schemas.microsoft.com/office/drawing/2014/main" id="{EB0144DA-D034-8C0A-CC9B-34618EB242C2}"/>
              </a:ext>
            </a:extLst>
          </p:cNvPr>
          <p:cNvSpPr txBox="1"/>
          <p:nvPr/>
        </p:nvSpPr>
        <p:spPr>
          <a:xfrm>
            <a:off x="348916" y="1293703"/>
            <a:ext cx="10407316" cy="5632311"/>
          </a:xfrm>
          <a:prstGeom prst="rect">
            <a:avLst/>
          </a:prstGeom>
          <a:noFill/>
        </p:spPr>
        <p:txBody>
          <a:bodyPr wrap="square" rtlCol="0">
            <a:spAutoFit/>
          </a:bodyPr>
          <a:lstStyle/>
          <a:p>
            <a:r>
              <a:rPr lang="en-ZA" sz="2400" b="1" dirty="0">
                <a:solidFill>
                  <a:srgbClr val="000000"/>
                </a:solidFill>
                <a:latin typeface="Trebuchet MS" panose="020B0603020202020204" pitchFamily="34" charset="0"/>
              </a:rPr>
              <a:t>The review synthesised recommendations from 4 equitable partnerships guidance documents: </a:t>
            </a:r>
          </a:p>
          <a:p>
            <a:endParaRPr lang="en-ZA" sz="2400" b="1" dirty="0">
              <a:solidFill>
                <a:srgbClr val="000000"/>
              </a:solidFill>
              <a:latin typeface="Trebuchet MS" panose="020B0603020202020204" pitchFamily="34" charset="0"/>
            </a:endParaRPr>
          </a:p>
          <a:p>
            <a:r>
              <a:rPr lang="en-ZA" sz="2400" b="1" dirty="0">
                <a:solidFill>
                  <a:srgbClr val="000000"/>
                </a:solidFill>
                <a:latin typeface="Trebuchet MS" panose="020B0603020202020204" pitchFamily="34" charset="0"/>
              </a:rPr>
              <a:t>1. Africa Charter for Transformative Research Collaborations</a:t>
            </a:r>
          </a:p>
          <a:p>
            <a:pPr fontAlgn="base"/>
            <a:r>
              <a:rPr lang="en-ZA" dirty="0">
                <a:latin typeface="Trebuchet MS" panose="020B0603020202020204" pitchFamily="34" charset="0"/>
              </a:rPr>
              <a:t>“The Africa Charter is an Africa-centred framework for advancing a </a:t>
            </a:r>
            <a:r>
              <a:rPr lang="en-ZA" i="1" dirty="0">
                <a:latin typeface="Trebuchet MS" panose="020B0603020202020204" pitchFamily="34" charset="0"/>
              </a:rPr>
              <a:t>transformative</a:t>
            </a:r>
            <a:r>
              <a:rPr lang="en-ZA" dirty="0">
                <a:latin typeface="Trebuchet MS" panose="020B0603020202020204" pitchFamily="34" charset="0"/>
              </a:rPr>
              <a:t> mode of research collaborations that will serve to advance and uphold the continent’s place in the global production of scientific knowledge.</a:t>
            </a:r>
          </a:p>
          <a:p>
            <a:pPr fontAlgn="base"/>
            <a:r>
              <a:rPr lang="en-ZA" dirty="0">
                <a:latin typeface="Trebuchet MS" panose="020B0603020202020204" pitchFamily="34" charset="0"/>
              </a:rPr>
              <a:t>It was co-created by Africa’s major higher education constituencies, including </a:t>
            </a:r>
            <a:r>
              <a:rPr lang="en-ZA" dirty="0">
                <a:latin typeface="Trebuchet MS" panose="020B0603020202020204" pitchFamily="34" charset="0"/>
                <a:hlinkClick r:id="rId2"/>
              </a:rPr>
              <a:t>the Association of African Universities (AAU)</a:t>
            </a:r>
            <a:r>
              <a:rPr lang="en-ZA" dirty="0">
                <a:latin typeface="Trebuchet MS" panose="020B0603020202020204" pitchFamily="34" charset="0"/>
              </a:rPr>
              <a:t>, </a:t>
            </a:r>
            <a:r>
              <a:rPr lang="en-ZA" dirty="0">
                <a:latin typeface="Trebuchet MS" panose="020B0603020202020204" pitchFamily="34" charset="0"/>
                <a:hlinkClick r:id="rId3"/>
              </a:rPr>
              <a:t>African Research Universities Alliance (ARUA)</a:t>
            </a:r>
            <a:r>
              <a:rPr lang="en-ZA" dirty="0">
                <a:latin typeface="Trebuchet MS" panose="020B0603020202020204" pitchFamily="34" charset="0"/>
              </a:rPr>
              <a:t>, </a:t>
            </a:r>
            <a:r>
              <a:rPr lang="en-ZA" dirty="0">
                <a:latin typeface="Trebuchet MS" panose="020B0603020202020204" pitchFamily="34" charset="0"/>
                <a:hlinkClick r:id="rId4"/>
              </a:rPr>
              <a:t>African Academy of Sciences (AAS)</a:t>
            </a:r>
            <a:r>
              <a:rPr lang="en-ZA" dirty="0">
                <a:latin typeface="Trebuchet MS" panose="020B0603020202020204" pitchFamily="34" charset="0"/>
              </a:rPr>
              <a:t>, </a:t>
            </a:r>
            <a:r>
              <a:rPr lang="en-ZA" dirty="0">
                <a:latin typeface="Trebuchet MS" panose="020B0603020202020204" pitchFamily="34" charset="0"/>
                <a:hlinkClick r:id="rId5"/>
              </a:rPr>
              <a:t>CODESRIA</a:t>
            </a:r>
            <a:r>
              <a:rPr lang="en-ZA" dirty="0">
                <a:latin typeface="Trebuchet MS" panose="020B0603020202020204" pitchFamily="34" charset="0"/>
              </a:rPr>
              <a:t> and </a:t>
            </a:r>
            <a:r>
              <a:rPr lang="en-ZA" dirty="0">
                <a:latin typeface="Trebuchet MS" panose="020B0603020202020204" pitchFamily="34" charset="0"/>
                <a:hlinkClick r:id="rId6"/>
              </a:rPr>
              <a:t>International Network for Higher Education in Africa (INHEA)</a:t>
            </a:r>
            <a:r>
              <a:rPr lang="en-ZA" dirty="0">
                <a:latin typeface="Trebuchet MS" panose="020B0603020202020204" pitchFamily="34" charset="0"/>
              </a:rPr>
              <a:t> among others. It has been endorsed by more than 100 </a:t>
            </a:r>
            <a:r>
              <a:rPr lang="en-ZA" dirty="0">
                <a:latin typeface="Trebuchet MS" panose="020B0603020202020204" pitchFamily="34" charset="0"/>
                <a:hlinkClick r:id="rId7"/>
              </a:rPr>
              <a:t>signatories</a:t>
            </a:r>
            <a:r>
              <a:rPr lang="en-ZA" dirty="0">
                <a:latin typeface="Trebuchet MS" panose="020B0603020202020204" pitchFamily="34" charset="0"/>
              </a:rPr>
              <a:t>”</a:t>
            </a:r>
          </a:p>
          <a:p>
            <a:pPr fontAlgn="base"/>
            <a:endParaRPr lang="en-ZA" dirty="0">
              <a:latin typeface="Trebuchet MS" panose="020B0603020202020204" pitchFamily="34" charset="0"/>
            </a:endParaRPr>
          </a:p>
          <a:p>
            <a:r>
              <a:rPr lang="en-ZA" sz="2400" b="1" dirty="0">
                <a:solidFill>
                  <a:srgbClr val="000000"/>
                </a:solidFill>
                <a:latin typeface="Trebuchet MS" panose="020B0603020202020204" pitchFamily="34" charset="0"/>
              </a:rPr>
              <a:t>Source: https://bpb-eu-w2.wpmucdn.com/blogs.bristol.ac.uk/dist/1/627/files/2024/05/Africa-Charter-web-new-cover-52e5a047925be9dc.pdf</a:t>
            </a:r>
          </a:p>
          <a:p>
            <a:endParaRPr lang="en-ZA" sz="2400" b="1" dirty="0">
              <a:solidFill>
                <a:srgbClr val="000000"/>
              </a:solidFill>
              <a:latin typeface="Trebuchet MS" panose="020B0603020202020204" pitchFamily="34" charset="0"/>
            </a:endParaRPr>
          </a:p>
          <a:p>
            <a:endParaRPr lang="en-ZA" sz="2400" b="1" dirty="0">
              <a:solidFill>
                <a:srgbClr val="000000"/>
              </a:solidFill>
              <a:latin typeface="Trebuchet MS" panose="020B0603020202020204" pitchFamily="34" charset="0"/>
            </a:endParaRPr>
          </a:p>
        </p:txBody>
      </p:sp>
    </p:spTree>
    <p:extLst>
      <p:ext uri="{BB962C8B-B14F-4D97-AF65-F5344CB8AC3E}">
        <p14:creationId xmlns:p14="http://schemas.microsoft.com/office/powerpoint/2010/main" val="4165765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30B44C-1699-EE9D-A55F-3DC56CE46895}"/>
              </a:ext>
            </a:extLst>
          </p:cNvPr>
          <p:cNvSpPr txBox="1"/>
          <p:nvPr/>
        </p:nvSpPr>
        <p:spPr>
          <a:xfrm>
            <a:off x="806116" y="1455821"/>
            <a:ext cx="9805737" cy="4647426"/>
          </a:xfrm>
          <a:prstGeom prst="rect">
            <a:avLst/>
          </a:prstGeom>
          <a:noFill/>
        </p:spPr>
        <p:txBody>
          <a:bodyPr wrap="square" rtlCol="0">
            <a:spAutoFit/>
          </a:bodyPr>
          <a:lstStyle/>
          <a:p>
            <a:r>
              <a:rPr lang="en-ZA" sz="2800" b="1" dirty="0">
                <a:solidFill>
                  <a:srgbClr val="000000"/>
                </a:solidFill>
                <a:latin typeface="Trebuchet MS" panose="020B0603020202020204" pitchFamily="34" charset="0"/>
              </a:rPr>
              <a:t>2. Cape Town Statement on Fostering Research Integrity through Fairness and Equity</a:t>
            </a:r>
          </a:p>
          <a:p>
            <a:endParaRPr lang="en-ZA" sz="2800" b="1" dirty="0">
              <a:solidFill>
                <a:srgbClr val="000000"/>
              </a:solidFill>
              <a:latin typeface="Trebuchet MS" panose="020B0603020202020204" pitchFamily="34" charset="0"/>
            </a:endParaRPr>
          </a:p>
          <a:p>
            <a:r>
              <a:rPr lang="en-ZA" sz="2800" b="1" dirty="0">
                <a:solidFill>
                  <a:srgbClr val="000000"/>
                </a:solidFill>
                <a:latin typeface="Trebuchet MS" panose="020B0603020202020204" pitchFamily="34" charset="0"/>
              </a:rPr>
              <a:t>“</a:t>
            </a:r>
            <a:r>
              <a:rPr lang="en-ZA" sz="2400" dirty="0">
                <a:latin typeface="Trebuchet MS" panose="020B0603020202020204" pitchFamily="34" charset="0"/>
              </a:rPr>
              <a:t>The Cape Town Statement on Fostering Research Integrity through Fairness and Equity advocates for fair practice from conception to implementation of research and provides 20 recommendations aimed at all involved stakeholders.”</a:t>
            </a:r>
          </a:p>
          <a:p>
            <a:endParaRPr lang="en-ZA" sz="2800" b="1" dirty="0">
              <a:solidFill>
                <a:srgbClr val="000000"/>
              </a:solidFill>
              <a:latin typeface="Trebuchet MS" panose="020B0603020202020204" pitchFamily="34" charset="0"/>
            </a:endParaRPr>
          </a:p>
          <a:p>
            <a:r>
              <a:rPr lang="en-ZA" sz="2800" b="1" dirty="0">
                <a:solidFill>
                  <a:srgbClr val="000000"/>
                </a:solidFill>
                <a:latin typeface="Trebuchet MS" panose="020B0603020202020204" pitchFamily="34" charset="0"/>
              </a:rPr>
              <a:t>Source: https://www.wcrif.org/guidance/cape-town-statement</a:t>
            </a:r>
          </a:p>
          <a:p>
            <a:endParaRPr lang="en-ZA" sz="2800" dirty="0">
              <a:latin typeface="Trebuchet MS" panose="020B0603020202020204" pitchFamily="34" charset="0"/>
            </a:endParaRPr>
          </a:p>
        </p:txBody>
      </p:sp>
    </p:spTree>
    <p:extLst>
      <p:ext uri="{BB962C8B-B14F-4D97-AF65-F5344CB8AC3E}">
        <p14:creationId xmlns:p14="http://schemas.microsoft.com/office/powerpoint/2010/main" val="5716073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DA9B7E-504B-1213-202A-27AB9F3DF8D6}"/>
              </a:ext>
            </a:extLst>
          </p:cNvPr>
          <p:cNvSpPr txBox="1"/>
          <p:nvPr/>
        </p:nvSpPr>
        <p:spPr>
          <a:xfrm>
            <a:off x="689113" y="1630017"/>
            <a:ext cx="11251096" cy="2677656"/>
          </a:xfrm>
          <a:prstGeom prst="rect">
            <a:avLst/>
          </a:prstGeom>
          <a:noFill/>
        </p:spPr>
        <p:txBody>
          <a:bodyPr wrap="square">
            <a:spAutoFit/>
          </a:bodyPr>
          <a:lstStyle/>
          <a:p>
            <a:r>
              <a:rPr lang="en-ZA" sz="2400" b="1" dirty="0">
                <a:solidFill>
                  <a:srgbClr val="000000"/>
                </a:solidFill>
              </a:rPr>
              <a:t>3. Four Approaches to Supporting Equitable</a:t>
            </a:r>
          </a:p>
          <a:p>
            <a:r>
              <a:rPr lang="en-ZA" sz="2400" b="1" dirty="0">
                <a:solidFill>
                  <a:srgbClr val="000000"/>
                </a:solidFill>
              </a:rPr>
              <a:t> Partnership:</a:t>
            </a:r>
          </a:p>
          <a:p>
            <a:endParaRPr lang="en-ZA" sz="2400" b="1" dirty="0">
              <a:solidFill>
                <a:srgbClr val="000000"/>
              </a:solidFill>
            </a:endParaRPr>
          </a:p>
          <a:p>
            <a:r>
              <a:rPr lang="en-ZA" sz="2400" b="1" dirty="0">
                <a:solidFill>
                  <a:srgbClr val="000000"/>
                </a:solidFill>
              </a:rPr>
              <a:t>Source: :https://www.ukcdr.org.uk/wp-content/uploads/2022/09/UKCDR_ESSENCE_Equitable_Research_Partnerships.pdf</a:t>
            </a:r>
          </a:p>
          <a:p>
            <a:endParaRPr lang="en-ZA" sz="2400" b="1" dirty="0">
              <a:solidFill>
                <a:srgbClr val="000000"/>
              </a:solidFill>
            </a:endParaRPr>
          </a:p>
          <a:p>
            <a:r>
              <a:rPr lang="en-ZA" sz="2400" b="1" dirty="0">
                <a:solidFill>
                  <a:srgbClr val="000000"/>
                </a:solidFill>
              </a:rPr>
              <a:t>/</a:t>
            </a:r>
          </a:p>
        </p:txBody>
      </p:sp>
      <p:pic>
        <p:nvPicPr>
          <p:cNvPr id="6" name="Picture 5">
            <a:extLst>
              <a:ext uri="{FF2B5EF4-FFF2-40B4-BE49-F238E27FC236}">
                <a16:creationId xmlns:a16="http://schemas.microsoft.com/office/drawing/2014/main" id="{0AFF320C-A81E-479E-7C4B-8CB1A22C9225}"/>
              </a:ext>
            </a:extLst>
          </p:cNvPr>
          <p:cNvPicPr>
            <a:picLocks noChangeAspect="1"/>
          </p:cNvPicPr>
          <p:nvPr/>
        </p:nvPicPr>
        <p:blipFill>
          <a:blip r:embed="rId2"/>
          <a:stretch>
            <a:fillRect/>
          </a:stretch>
        </p:blipFill>
        <p:spPr>
          <a:xfrm>
            <a:off x="10112644" y="937175"/>
            <a:ext cx="2079356" cy="2227375"/>
          </a:xfrm>
          <a:prstGeom prst="rect">
            <a:avLst/>
          </a:prstGeom>
        </p:spPr>
      </p:pic>
      <p:sp>
        <p:nvSpPr>
          <p:cNvPr id="8" name="TextBox 7">
            <a:extLst>
              <a:ext uri="{FF2B5EF4-FFF2-40B4-BE49-F238E27FC236}">
                <a16:creationId xmlns:a16="http://schemas.microsoft.com/office/drawing/2014/main" id="{B3468FE0-4A20-FBC1-C3E0-02D9F0663FB9}"/>
              </a:ext>
            </a:extLst>
          </p:cNvPr>
          <p:cNvSpPr txBox="1"/>
          <p:nvPr/>
        </p:nvSpPr>
        <p:spPr>
          <a:xfrm>
            <a:off x="875502" y="4183374"/>
            <a:ext cx="7152620" cy="1200329"/>
          </a:xfrm>
          <a:prstGeom prst="rect">
            <a:avLst/>
          </a:prstGeom>
          <a:noFill/>
        </p:spPr>
        <p:txBody>
          <a:bodyPr wrap="square">
            <a:spAutoFit/>
          </a:bodyPr>
          <a:lstStyle/>
          <a:p>
            <a:r>
              <a:rPr lang="en-ZA" sz="1800" b="1" dirty="0">
                <a:solidFill>
                  <a:srgbClr val="000000"/>
                </a:solidFill>
              </a:rPr>
              <a:t>4.Envisioning an Equitable Future for Research across the North-South Divide</a:t>
            </a:r>
          </a:p>
          <a:p>
            <a:r>
              <a:rPr lang="en-ZA" sz="1800" b="1" dirty="0">
                <a:solidFill>
                  <a:srgbClr val="000000"/>
                </a:solidFill>
              </a:rPr>
              <a:t>Source: </a:t>
            </a:r>
            <a:r>
              <a:rPr lang="en-ZA" sz="1800" b="1" dirty="0">
                <a:solidFill>
                  <a:srgbClr val="000000"/>
                </a:solidFill>
                <a:hlinkClick r:id="rId3"/>
              </a:rPr>
              <a:t>https://www.ids.ac.uk/publications/envisioning-an-equitable-future-for-research-across-the-north-south-divide</a:t>
            </a:r>
            <a:endParaRPr lang="en-ZA" sz="1800" b="1" dirty="0">
              <a:solidFill>
                <a:srgbClr val="000000"/>
              </a:solidFill>
            </a:endParaRPr>
          </a:p>
        </p:txBody>
      </p:sp>
    </p:spTree>
    <p:extLst>
      <p:ext uri="{BB962C8B-B14F-4D97-AF65-F5344CB8AC3E}">
        <p14:creationId xmlns:p14="http://schemas.microsoft.com/office/powerpoint/2010/main" val="26038184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4C2BB-295F-DDFF-DAAE-E38910EF0026}"/>
              </a:ext>
            </a:extLst>
          </p:cNvPr>
          <p:cNvSpPr>
            <a:spLocks noGrp="1"/>
          </p:cNvSpPr>
          <p:nvPr>
            <p:ph type="title"/>
          </p:nvPr>
        </p:nvSpPr>
        <p:spPr>
          <a:xfrm>
            <a:off x="344998" y="286559"/>
            <a:ext cx="8919318" cy="1019176"/>
          </a:xfrm>
        </p:spPr>
        <p:txBody>
          <a:bodyPr>
            <a:normAutofit fontScale="90000"/>
          </a:bodyPr>
          <a:lstStyle/>
          <a:p>
            <a:pPr lvl="0"/>
            <a:r>
              <a:rPr lang="en-US" dirty="0"/>
              <a:t>Source:</a:t>
            </a:r>
            <a:r>
              <a:rPr lang="en-ZA" dirty="0"/>
              <a:t> British Academy. (2025). </a:t>
            </a:r>
            <a:r>
              <a:rPr lang="en-ZA" i="1" dirty="0"/>
              <a:t>Analysis of guidance documents on equitable international research partnerships</a:t>
            </a:r>
            <a:r>
              <a:rPr lang="en-ZA" dirty="0"/>
              <a:t>. London: British Academy.</a:t>
            </a:r>
            <a:br>
              <a:rPr lang="en-ZA" sz="2200" dirty="0"/>
            </a:br>
            <a:br>
              <a:rPr lang="en-ZA" sz="2200" dirty="0"/>
            </a:br>
            <a:r>
              <a:rPr lang="en-ZA" sz="2200" u="sng" dirty="0">
                <a:hlinkClick r:id="rId2"/>
              </a:rPr>
              <a:t>https://www.thebritishacademy.ac.uk/documents/5818/BA_SS_report_-_ES3_-_Guidance_document_analysis_v2.pdf</a:t>
            </a:r>
            <a:br>
              <a:rPr lang="en-ZA" dirty="0"/>
            </a:br>
            <a:r>
              <a:rPr lang="en-US" dirty="0"/>
              <a:t> </a:t>
            </a:r>
            <a:endParaRPr lang="en-ZA" dirty="0"/>
          </a:p>
        </p:txBody>
      </p:sp>
      <p:pic>
        <p:nvPicPr>
          <p:cNvPr id="4" name="Picture 3">
            <a:extLst>
              <a:ext uri="{FF2B5EF4-FFF2-40B4-BE49-F238E27FC236}">
                <a16:creationId xmlns:a16="http://schemas.microsoft.com/office/drawing/2014/main" id="{86F69BF0-7BF3-4007-0377-D118AC449080}"/>
              </a:ext>
            </a:extLst>
          </p:cNvPr>
          <p:cNvPicPr>
            <a:picLocks noChangeAspect="1"/>
          </p:cNvPicPr>
          <p:nvPr/>
        </p:nvPicPr>
        <p:blipFill>
          <a:blip r:embed="rId3"/>
          <a:stretch>
            <a:fillRect/>
          </a:stretch>
        </p:blipFill>
        <p:spPr>
          <a:xfrm>
            <a:off x="344997" y="2574758"/>
            <a:ext cx="11174335" cy="4283242"/>
          </a:xfrm>
          <a:prstGeom prst="rect">
            <a:avLst/>
          </a:prstGeom>
        </p:spPr>
      </p:pic>
    </p:spTree>
    <p:extLst>
      <p:ext uri="{BB962C8B-B14F-4D97-AF65-F5344CB8AC3E}">
        <p14:creationId xmlns:p14="http://schemas.microsoft.com/office/powerpoint/2010/main" val="1673363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D1133FAA646447B1F506C0CC1AD96D" ma:contentTypeVersion="20" ma:contentTypeDescription="Create a new document." ma:contentTypeScope="" ma:versionID="f81d3a7a7ecc1b311bdea8db72cd5713">
  <xsd:schema xmlns:xsd="http://www.w3.org/2001/XMLSchema" xmlns:xs="http://www.w3.org/2001/XMLSchema" xmlns:p="http://schemas.microsoft.com/office/2006/metadata/properties" xmlns:ns2="5542781d-72a5-46d9-8093-0fa1f196d6ef" xmlns:ns3="50a1e848-e179-4a22-99c5-517bb1bb7459" targetNamespace="http://schemas.microsoft.com/office/2006/metadata/properties" ma:root="true" ma:fieldsID="6b87ab62bd66e07ec5ecdee244af8e4c" ns2:_="" ns3:_="">
    <xsd:import namespace="5542781d-72a5-46d9-8093-0fa1f196d6ef"/>
    <xsd:import namespace="50a1e848-e179-4a22-99c5-517bb1bb745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_Flow_SignoffStatu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42781d-72a5-46d9-8093-0fa1f196d6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5b5b39e-099d-40c3-b251-37436ed69ede"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a1e848-e179-4a22-99c5-517bb1bb745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87f5f95-d141-4bc4-a91a-84dc09fea444}" ma:internalName="TaxCatchAll" ma:showField="CatchAllData" ma:web="50a1e848-e179-4a22-99c5-517bb1bb74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0a1e848-e179-4a22-99c5-517bb1bb7459" xsi:nil="true"/>
    <lcf76f155ced4ddcb4097134ff3c332f xmlns="5542781d-72a5-46d9-8093-0fa1f196d6ef">
      <Terms xmlns="http://schemas.microsoft.com/office/infopath/2007/PartnerControls"/>
    </lcf76f155ced4ddcb4097134ff3c332f>
    <_Flow_SignoffStatus xmlns="5542781d-72a5-46d9-8093-0fa1f196d6ef" xsi:nil="true"/>
  </documentManagement>
</p:properties>
</file>

<file path=customXml/itemProps1.xml><?xml version="1.0" encoding="utf-8"?>
<ds:datastoreItem xmlns:ds="http://schemas.openxmlformats.org/officeDocument/2006/customXml" ds:itemID="{2F38FE08-466F-4416-913C-F3F2EC663C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42781d-72a5-46d9-8093-0fa1f196d6ef"/>
    <ds:schemaRef ds:uri="50a1e848-e179-4a22-99c5-517bb1bb74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6F38ED-2372-4545-830A-885AF64BD6EF}">
  <ds:schemaRefs>
    <ds:schemaRef ds:uri="http://schemas.microsoft.com/sharepoint/v3/contenttype/forms"/>
  </ds:schemaRefs>
</ds:datastoreItem>
</file>

<file path=customXml/itemProps3.xml><?xml version="1.0" encoding="utf-8"?>
<ds:datastoreItem xmlns:ds="http://schemas.openxmlformats.org/officeDocument/2006/customXml" ds:itemID="{424CE2D2-A29D-4904-AA9E-27F12492E993}">
  <ds:schemaRefs>
    <ds:schemaRef ds:uri="http://schemas.microsoft.com/office/2006/metadata/properties"/>
    <ds:schemaRef ds:uri="http://schemas.microsoft.com/office/infopath/2007/PartnerControls"/>
    <ds:schemaRef ds:uri="50a1e848-e179-4a22-99c5-517bb1bb7459"/>
    <ds:schemaRef ds:uri="5542781d-72a5-46d9-8093-0fa1f196d6ef"/>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28</Slides>
  <Notes>10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Experiences with UK-SA Research Collaborations Prof S Moyo (DVC Research, Innovation &amp; Internationalisation   Presented at  Equitable Partnership Conference 2026 organized by the British Academy 3-5  February 2026</vt:lpstr>
      <vt:lpstr>What do we mean by equitable partnerships?</vt:lpstr>
      <vt:lpstr>Summary</vt:lpstr>
      <vt:lpstr>Why does Equity  matter – Alignment and Re-Alignment?  Jonathan Trevor in his book, Re-Align, refers to “Path-Dependency”  - Persistence of  established norms even when they are no longer applicable   </vt:lpstr>
      <vt:lpstr>Why Equity?</vt:lpstr>
      <vt:lpstr>Examples of Guiding Documents</vt:lpstr>
      <vt:lpstr>PowerPoint Presentation</vt:lpstr>
      <vt:lpstr>PowerPoint Presentation</vt:lpstr>
      <vt:lpstr>Source: British Academy. (2025). Analysis of guidance documents on equitable international research partnerships. London: British Academy.  https://www.thebritishacademy.ac.uk/documents/5818/BA_SS_report_-_ES3_-_Guidance_document_analysis_v2.pdf  </vt:lpstr>
      <vt:lpstr>PowerPoint Presentation</vt:lpstr>
      <vt:lpstr>Why UK-South Africa </vt:lpstr>
      <vt:lpstr>Strategic Positioning and Selected Examples (SA-UK)</vt:lpstr>
      <vt:lpstr>Developments in Africa’s STI landscape</vt:lpstr>
      <vt:lpstr>Selected Case Studies Bilateral Research Centers and Africa Europe Clusters of Research Excellence</vt:lpstr>
      <vt:lpstr>PowerPoint Presentation</vt:lpstr>
      <vt:lpstr>Emerging Good Practices (UK-SA)</vt:lpstr>
      <vt:lpstr>Selected Research Platforms for Possible  Collaborations (Stellenbosch University &amp; Partners) </vt:lpstr>
      <vt:lpstr>PowerPoint Presentation</vt:lpstr>
      <vt:lpstr>Centre for Epidemic Response and Innovation (CERI)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Africa, With Africa, For Africa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8</cp:revision>
  <dcterms:created xsi:type="dcterms:W3CDTF">2026-02-25T09:18:13Z</dcterms:created>
  <dcterms:modified xsi:type="dcterms:W3CDTF">2026-02-25T18:59:42Z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0x0101009FD1133FAA646447B1F506C0CC1AD96D</vt:lpwstr>
  </property>
  <property fmtid="{D5CDD505-2E9C-101B-9397-08002B2CF9AE}" pid="3" name="MediaServiceImageTags">
    <vt:lpwstr/>
  </property>
</Properties>
</file>