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1528" r:id="rId5"/>
    <p:sldId id="1529" r:id="rId6"/>
    <p:sldId id="258" r:id="rId7"/>
    <p:sldId id="1530" r:id="rId8"/>
    <p:sldId id="1531" r:id="rId9"/>
    <p:sldId id="261" r:id="rId10"/>
    <p:sldId id="451" r:id="rId11"/>
    <p:sldId id="305" r:id="rId12"/>
    <p:sldId id="311" r:id="rId13"/>
    <p:sldId id="310" r:id="rId14"/>
    <p:sldId id="1532" r:id="rId15"/>
    <p:sldId id="452" r:id="rId16"/>
    <p:sldId id="264" r:id="rId17"/>
    <p:sldId id="444" r:id="rId18"/>
    <p:sldId id="263" r:id="rId19"/>
    <p:sldId id="313" r:id="rId20"/>
    <p:sldId id="454" r:id="rId21"/>
    <p:sldId id="450" r:id="rId22"/>
    <p:sldId id="447"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4B619-23F3-5392-8109-F2CA18A0056A}" v="20" dt="2026-02-25T09:17:08.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76797-3A8B-4438-B125-53DCF8CC397A}" type="datetimeFigureOut">
              <a:t>2/25/2026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869A-A3B3-4201-894D-F6E36EE6177E}" type="slidenum">
              <a:t>‹#›</a:t>
            </a:fld>
            <a:endParaRPr lang="en-GB"/>
          </a:p>
        </p:txBody>
      </p:sp>
    </p:spTree>
    <p:extLst>
      <p:ext uri="{BB962C8B-B14F-4D97-AF65-F5344CB8AC3E}">
        <p14:creationId xmlns:p14="http://schemas.microsoft.com/office/powerpoint/2010/main" val="3999436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6A917A-30F4-994A-BDAD-6C1C56259528}" type="slidenum">
              <a:rPr lang="en-US" smtClean="0"/>
              <a:t>8</a:t>
            </a:fld>
            <a:endParaRPr lang="en-US" dirty="0"/>
          </a:p>
        </p:txBody>
      </p:sp>
    </p:spTree>
    <p:extLst>
      <p:ext uri="{BB962C8B-B14F-4D97-AF65-F5344CB8AC3E}">
        <p14:creationId xmlns:p14="http://schemas.microsoft.com/office/powerpoint/2010/main" val="198876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6A917A-30F4-994A-BDAD-6C1C56259528}" type="slidenum">
              <a:rPr lang="en-US" smtClean="0"/>
              <a:t>10</a:t>
            </a:fld>
            <a:endParaRPr lang="en-US" dirty="0"/>
          </a:p>
        </p:txBody>
      </p:sp>
    </p:spTree>
    <p:extLst>
      <p:ext uri="{BB962C8B-B14F-4D97-AF65-F5344CB8AC3E}">
        <p14:creationId xmlns:p14="http://schemas.microsoft.com/office/powerpoint/2010/main" val="3967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DA88-8748-8049-4BE6-505739BCDB43}"/>
              </a:ext>
            </a:extLst>
          </p:cNvPr>
          <p:cNvSpPr>
            <a:spLocks noGrp="1"/>
          </p:cNvSpPr>
          <p:nvPr>
            <p:ph type="ctrTitle"/>
          </p:nvPr>
        </p:nvSpPr>
        <p:spPr>
          <a:xfrm>
            <a:off x="792480" y="-239077"/>
            <a:ext cx="10393680" cy="2387600"/>
          </a:xfrm>
        </p:spPr>
        <p:txBody>
          <a:bodyPr>
            <a:normAutofit/>
          </a:bodyPr>
          <a:lstStyle/>
          <a:p>
            <a:r>
              <a:rPr lang="en-ZA" sz="4400" dirty="0"/>
              <a:t>Building equitable research partnerships across different scales of transdisciplinary research: SHEFS-SA, </a:t>
            </a:r>
            <a:r>
              <a:rPr lang="en-ZA" sz="4400" dirty="0" err="1"/>
              <a:t>LfD</a:t>
            </a:r>
            <a:r>
              <a:rPr lang="en-ZA" sz="4400" dirty="0"/>
              <a:t>, INACCT</a:t>
            </a:r>
            <a:endParaRPr lang="en-ZA" sz="4400" b="1" dirty="0"/>
          </a:p>
        </p:txBody>
      </p:sp>
      <p:sp>
        <p:nvSpPr>
          <p:cNvPr id="3" name="Subtitle 2">
            <a:extLst>
              <a:ext uri="{FF2B5EF4-FFF2-40B4-BE49-F238E27FC236}">
                <a16:creationId xmlns:a16="http://schemas.microsoft.com/office/drawing/2014/main" id="{ABC86C66-8249-B334-8D9F-ADC60DF76E73}"/>
              </a:ext>
            </a:extLst>
          </p:cNvPr>
          <p:cNvSpPr>
            <a:spLocks noGrp="1"/>
          </p:cNvSpPr>
          <p:nvPr>
            <p:ph type="subTitle" idx="1"/>
          </p:nvPr>
        </p:nvSpPr>
        <p:spPr>
          <a:xfrm>
            <a:off x="1087120" y="2468880"/>
            <a:ext cx="9641840" cy="2865120"/>
          </a:xfrm>
        </p:spPr>
        <p:txBody>
          <a:bodyPr>
            <a:normAutofit fontScale="47500" lnSpcReduction="20000"/>
          </a:bodyPr>
          <a:lstStyle/>
          <a:p>
            <a:endParaRPr lang="en-US" dirty="0"/>
          </a:p>
          <a:p>
            <a:r>
              <a:rPr lang="en-US" sz="3800" dirty="0"/>
              <a:t>Catherine Sutherland, Sibongile Buthelezi, Nkosinathi </a:t>
            </a:r>
            <a:r>
              <a:rPr lang="en-US" sz="3800" dirty="0" err="1"/>
              <a:t>Mncwabe</a:t>
            </a:r>
            <a:r>
              <a:rPr lang="en-US" sz="3800" dirty="0"/>
              <a:t>, Zandile </a:t>
            </a:r>
            <a:r>
              <a:rPr lang="en-US" sz="3800" dirty="0" err="1"/>
              <a:t>Ntuli</a:t>
            </a:r>
            <a:r>
              <a:rPr lang="en-US" sz="3800" dirty="0"/>
              <a:t>, Luyanda </a:t>
            </a:r>
            <a:r>
              <a:rPr lang="en-US" sz="3800" dirty="0" err="1"/>
              <a:t>Xolo</a:t>
            </a:r>
            <a:endParaRPr lang="en-US" sz="3800" dirty="0"/>
          </a:p>
          <a:p>
            <a:endParaRPr lang="en-US" sz="3800" dirty="0"/>
          </a:p>
          <a:p>
            <a:r>
              <a:rPr lang="en-US" sz="3800" dirty="0"/>
              <a:t>University of KwaZulu-Natal, Quarry Road West Community Research, eThekwini Municipality</a:t>
            </a:r>
          </a:p>
          <a:p>
            <a:r>
              <a:rPr lang="en-US" sz="3800" dirty="0"/>
              <a:t>SHEFS-SA (</a:t>
            </a:r>
            <a:r>
              <a:rPr lang="en-US" sz="3800" dirty="0" err="1"/>
              <a:t>Wellcome</a:t>
            </a:r>
            <a:r>
              <a:rPr lang="en-US" sz="3800" dirty="0"/>
              <a:t> Trust); Learning from Durban (British Academy); INACCT (CLARE)</a:t>
            </a:r>
          </a:p>
          <a:p>
            <a:endParaRPr lang="en-ZA" sz="3800" dirty="0"/>
          </a:p>
          <a:p>
            <a:r>
              <a:rPr lang="en-ZA" sz="3800" dirty="0"/>
              <a:t>2</a:t>
            </a:r>
            <a:r>
              <a:rPr lang="en-ZA" sz="3800" baseline="30000" dirty="0"/>
              <a:t>nd</a:t>
            </a:r>
            <a:r>
              <a:rPr lang="en-ZA" sz="3800" dirty="0"/>
              <a:t> Equitable Partnerships Conference</a:t>
            </a:r>
          </a:p>
          <a:p>
            <a:r>
              <a:rPr lang="en-ZA" sz="3800" dirty="0"/>
              <a:t>British Academy, Royal Society, National Research Foundation</a:t>
            </a:r>
          </a:p>
          <a:p>
            <a:r>
              <a:rPr lang="en-ZA" sz="3800" dirty="0"/>
              <a:t>3-5 February, 2026</a:t>
            </a:r>
          </a:p>
        </p:txBody>
      </p:sp>
      <p:pic>
        <p:nvPicPr>
          <p:cNvPr id="4" name="Picture 3">
            <a:extLst>
              <a:ext uri="{FF2B5EF4-FFF2-40B4-BE49-F238E27FC236}">
                <a16:creationId xmlns:a16="http://schemas.microsoft.com/office/drawing/2014/main" id="{BFAB032D-4C7E-B240-3679-A821A22E606B}"/>
              </a:ext>
            </a:extLst>
          </p:cNvPr>
          <p:cNvPicPr>
            <a:picLocks noChangeAspect="1"/>
          </p:cNvPicPr>
          <p:nvPr/>
        </p:nvPicPr>
        <p:blipFill>
          <a:blip r:embed="rId2"/>
          <a:stretch>
            <a:fillRect/>
          </a:stretch>
        </p:blipFill>
        <p:spPr>
          <a:xfrm>
            <a:off x="322103" y="5679260"/>
            <a:ext cx="2611718" cy="1032540"/>
          </a:xfrm>
          <a:prstGeom prst="rect">
            <a:avLst/>
          </a:prstGeom>
        </p:spPr>
      </p:pic>
      <p:pic>
        <p:nvPicPr>
          <p:cNvPr id="5" name="Picture 4" descr="Home - RISE AFRICA">
            <a:extLst>
              <a:ext uri="{FF2B5EF4-FFF2-40B4-BE49-F238E27FC236}">
                <a16:creationId xmlns:a16="http://schemas.microsoft.com/office/drawing/2014/main" id="{40CF7EA3-D61C-C88D-3CFB-CAC19ED09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957" y="5779446"/>
            <a:ext cx="948948" cy="893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2DAA9B2-3081-3A65-4244-9F6BF6F5B94B}"/>
              </a:ext>
            </a:extLst>
          </p:cNvPr>
          <p:cNvPicPr>
            <a:picLocks noChangeAspect="1"/>
          </p:cNvPicPr>
          <p:nvPr/>
        </p:nvPicPr>
        <p:blipFill>
          <a:blip r:embed="rId4"/>
          <a:stretch>
            <a:fillRect/>
          </a:stretch>
        </p:blipFill>
        <p:spPr>
          <a:xfrm>
            <a:off x="8893928" y="5583945"/>
            <a:ext cx="1561413" cy="1342041"/>
          </a:xfrm>
          <a:prstGeom prst="rect">
            <a:avLst/>
          </a:prstGeom>
        </p:spPr>
      </p:pic>
      <p:pic>
        <p:nvPicPr>
          <p:cNvPr id="8" name="Picture 7">
            <a:extLst>
              <a:ext uri="{FF2B5EF4-FFF2-40B4-BE49-F238E27FC236}">
                <a16:creationId xmlns:a16="http://schemas.microsoft.com/office/drawing/2014/main" id="{1C2902C6-A1DE-1480-926E-CAB04E1CE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4221" y="5588795"/>
            <a:ext cx="1561413" cy="1171060"/>
          </a:xfrm>
          <a:prstGeom prst="rect">
            <a:avLst/>
          </a:prstGeom>
        </p:spPr>
      </p:pic>
      <p:pic>
        <p:nvPicPr>
          <p:cNvPr id="1026" name="Picture 2">
            <a:extLst>
              <a:ext uri="{FF2B5EF4-FFF2-40B4-BE49-F238E27FC236}">
                <a16:creationId xmlns:a16="http://schemas.microsoft.com/office/drawing/2014/main" id="{E713701C-306D-C418-537C-5A6E01599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2573" y="5723461"/>
            <a:ext cx="1529095" cy="1019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versity logo">
            <a:extLst>
              <a:ext uri="{FF2B5EF4-FFF2-40B4-BE49-F238E27FC236}">
                <a16:creationId xmlns:a16="http://schemas.microsoft.com/office/drawing/2014/main" id="{9F98AD41-9345-0029-DB2E-F98E60BA3A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1190" y="5652079"/>
            <a:ext cx="1135794" cy="11357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white logo&#10;&#10;Description automatically generated with low confidence">
            <a:extLst>
              <a:ext uri="{FF2B5EF4-FFF2-40B4-BE49-F238E27FC236}">
                <a16:creationId xmlns:a16="http://schemas.microsoft.com/office/drawing/2014/main" id="{BF65B086-997F-EE51-746E-9CDB34E693FD}"/>
              </a:ext>
            </a:extLst>
          </p:cNvPr>
          <p:cNvPicPr>
            <a:picLocks noChangeAspect="1"/>
          </p:cNvPicPr>
          <p:nvPr/>
        </p:nvPicPr>
        <p:blipFill rotWithShape="1">
          <a:blip r:embed="rId8">
            <a:extLst>
              <a:ext uri="{28A0092B-C50C-407E-A947-70E740481C1C}">
                <a14:useLocalDpi xmlns:a14="http://schemas.microsoft.com/office/drawing/2010/main" val="0"/>
              </a:ext>
            </a:extLst>
          </a:blip>
          <a:srcRect l="24099" t="15181" r="36167" b="24833"/>
          <a:stretch/>
        </p:blipFill>
        <p:spPr>
          <a:xfrm>
            <a:off x="5771010" y="5691937"/>
            <a:ext cx="982273" cy="1112177"/>
          </a:xfrm>
          <a:prstGeom prst="rect">
            <a:avLst/>
          </a:prstGeom>
        </p:spPr>
      </p:pic>
    </p:spTree>
    <p:extLst>
      <p:ext uri="{BB962C8B-B14F-4D97-AF65-F5344CB8AC3E}">
        <p14:creationId xmlns:p14="http://schemas.microsoft.com/office/powerpoint/2010/main" val="296448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FA66E548-2574-9045-61BB-F3EC3F64EA61}"/>
              </a:ext>
            </a:extLst>
          </p:cNvPr>
          <p:cNvSpPr/>
          <p:nvPr/>
        </p:nvSpPr>
        <p:spPr>
          <a:xfrm>
            <a:off x="2926874" y="20892"/>
            <a:ext cx="8505052" cy="6656255"/>
          </a:xfrm>
          <a:custGeom>
            <a:avLst/>
            <a:gdLst>
              <a:gd name="connsiteX0" fmla="*/ 1387084 w 6840000"/>
              <a:gd name="connsiteY0" fmla="*/ 0 h 5678037"/>
              <a:gd name="connsiteX1" fmla="*/ 5452916 w 6840000"/>
              <a:gd name="connsiteY1" fmla="*/ 0 h 5678037"/>
              <a:gd name="connsiteX2" fmla="*/ 5595438 w 6840000"/>
              <a:gd name="connsiteY2" fmla="*/ 106576 h 5678037"/>
              <a:gd name="connsiteX3" fmla="*/ 6840000 w 6840000"/>
              <a:gd name="connsiteY3" fmla="*/ 2745614 h 5678037"/>
              <a:gd name="connsiteX4" fmla="*/ 5332155 w 6840000"/>
              <a:gd name="connsiteY4" fmla="*/ 5581532 h 5678037"/>
              <a:gd name="connsiteX5" fmla="*/ 5173302 w 6840000"/>
              <a:gd name="connsiteY5" fmla="*/ 5678037 h 5678037"/>
              <a:gd name="connsiteX6" fmla="*/ 1666698 w 6840000"/>
              <a:gd name="connsiteY6" fmla="*/ 5678037 h 5678037"/>
              <a:gd name="connsiteX7" fmla="*/ 1507845 w 6840000"/>
              <a:gd name="connsiteY7" fmla="*/ 5581532 h 5678037"/>
              <a:gd name="connsiteX8" fmla="*/ 0 w 6840000"/>
              <a:gd name="connsiteY8" fmla="*/ 2745614 h 5678037"/>
              <a:gd name="connsiteX9" fmla="*/ 1244562 w 6840000"/>
              <a:gd name="connsiteY9" fmla="*/ 106576 h 5678037"/>
              <a:gd name="connsiteX10" fmla="*/ 1387084 w 6840000"/>
              <a:gd name="connsiteY10" fmla="*/ 0 h 567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0000" h="5678037">
                <a:moveTo>
                  <a:pt x="1387084" y="0"/>
                </a:moveTo>
                <a:lnTo>
                  <a:pt x="5452916" y="0"/>
                </a:lnTo>
                <a:lnTo>
                  <a:pt x="5595438" y="106576"/>
                </a:lnTo>
                <a:cubicBezTo>
                  <a:pt x="6355523" y="733854"/>
                  <a:pt x="6840000" y="1683156"/>
                  <a:pt x="6840000" y="2745614"/>
                </a:cubicBezTo>
                <a:cubicBezTo>
                  <a:pt x="6840000" y="3926123"/>
                  <a:pt x="6241880" y="4966933"/>
                  <a:pt x="5332155" y="5581532"/>
                </a:cubicBezTo>
                <a:lnTo>
                  <a:pt x="5173302" y="5678037"/>
                </a:lnTo>
                <a:lnTo>
                  <a:pt x="1666698" y="5678037"/>
                </a:lnTo>
                <a:lnTo>
                  <a:pt x="1507845" y="5581532"/>
                </a:lnTo>
                <a:cubicBezTo>
                  <a:pt x="598119" y="4966933"/>
                  <a:pt x="0" y="3926123"/>
                  <a:pt x="0" y="2745614"/>
                </a:cubicBezTo>
                <a:cubicBezTo>
                  <a:pt x="0" y="1683156"/>
                  <a:pt x="484477" y="733854"/>
                  <a:pt x="1244562" y="106576"/>
                </a:cubicBezTo>
                <a:lnTo>
                  <a:pt x="1387084"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6" name="Freeform: Shape 125">
            <a:extLst>
              <a:ext uri="{FF2B5EF4-FFF2-40B4-BE49-F238E27FC236}">
                <a16:creationId xmlns:a16="http://schemas.microsoft.com/office/drawing/2014/main" id="{7B11FA1F-1FA2-AAB9-B864-021EFB03A802}"/>
              </a:ext>
            </a:extLst>
          </p:cNvPr>
          <p:cNvSpPr/>
          <p:nvPr/>
        </p:nvSpPr>
        <p:spPr>
          <a:xfrm>
            <a:off x="3527828" y="661338"/>
            <a:ext cx="7258554" cy="5452495"/>
          </a:xfrm>
          <a:custGeom>
            <a:avLst/>
            <a:gdLst>
              <a:gd name="connsiteX0" fmla="*/ 1387084 w 6840000"/>
              <a:gd name="connsiteY0" fmla="*/ 0 h 5678037"/>
              <a:gd name="connsiteX1" fmla="*/ 5452916 w 6840000"/>
              <a:gd name="connsiteY1" fmla="*/ 0 h 5678037"/>
              <a:gd name="connsiteX2" fmla="*/ 5595438 w 6840000"/>
              <a:gd name="connsiteY2" fmla="*/ 106576 h 5678037"/>
              <a:gd name="connsiteX3" fmla="*/ 6840000 w 6840000"/>
              <a:gd name="connsiteY3" fmla="*/ 2745614 h 5678037"/>
              <a:gd name="connsiteX4" fmla="*/ 5332155 w 6840000"/>
              <a:gd name="connsiteY4" fmla="*/ 5581532 h 5678037"/>
              <a:gd name="connsiteX5" fmla="*/ 5173302 w 6840000"/>
              <a:gd name="connsiteY5" fmla="*/ 5678037 h 5678037"/>
              <a:gd name="connsiteX6" fmla="*/ 1666698 w 6840000"/>
              <a:gd name="connsiteY6" fmla="*/ 5678037 h 5678037"/>
              <a:gd name="connsiteX7" fmla="*/ 1507845 w 6840000"/>
              <a:gd name="connsiteY7" fmla="*/ 5581532 h 5678037"/>
              <a:gd name="connsiteX8" fmla="*/ 0 w 6840000"/>
              <a:gd name="connsiteY8" fmla="*/ 2745614 h 5678037"/>
              <a:gd name="connsiteX9" fmla="*/ 1244562 w 6840000"/>
              <a:gd name="connsiteY9" fmla="*/ 106576 h 5678037"/>
              <a:gd name="connsiteX10" fmla="*/ 1387084 w 6840000"/>
              <a:gd name="connsiteY10" fmla="*/ 0 h 567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0000" h="5678037">
                <a:moveTo>
                  <a:pt x="1387084" y="0"/>
                </a:moveTo>
                <a:lnTo>
                  <a:pt x="5452916" y="0"/>
                </a:lnTo>
                <a:lnTo>
                  <a:pt x="5595438" y="106576"/>
                </a:lnTo>
                <a:cubicBezTo>
                  <a:pt x="6355523" y="733854"/>
                  <a:pt x="6840000" y="1683156"/>
                  <a:pt x="6840000" y="2745614"/>
                </a:cubicBezTo>
                <a:cubicBezTo>
                  <a:pt x="6840000" y="3926123"/>
                  <a:pt x="6241880" y="4966933"/>
                  <a:pt x="5332155" y="5581532"/>
                </a:cubicBezTo>
                <a:lnTo>
                  <a:pt x="5173302" y="5678037"/>
                </a:lnTo>
                <a:lnTo>
                  <a:pt x="1666698" y="5678037"/>
                </a:lnTo>
                <a:lnTo>
                  <a:pt x="1507845" y="5581532"/>
                </a:lnTo>
                <a:cubicBezTo>
                  <a:pt x="598119" y="4966933"/>
                  <a:pt x="0" y="3926123"/>
                  <a:pt x="0" y="2745614"/>
                </a:cubicBezTo>
                <a:cubicBezTo>
                  <a:pt x="0" y="1683156"/>
                  <a:pt x="484477" y="733854"/>
                  <a:pt x="1244562" y="106576"/>
                </a:cubicBezTo>
                <a:lnTo>
                  <a:pt x="13870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Rectangle 71">
            <a:extLst>
              <a:ext uri="{FF2B5EF4-FFF2-40B4-BE49-F238E27FC236}">
                <a16:creationId xmlns:a16="http://schemas.microsoft.com/office/drawing/2014/main" id="{F13FF597-D9E1-DB7E-3005-C47239BF5688}"/>
              </a:ext>
            </a:extLst>
          </p:cNvPr>
          <p:cNvSpPr/>
          <p:nvPr/>
        </p:nvSpPr>
        <p:spPr>
          <a:xfrm>
            <a:off x="0" y="0"/>
            <a:ext cx="23114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F46D432D-E914-2AAF-48A3-8D8BAE3E9338}"/>
              </a:ext>
            </a:extLst>
          </p:cNvPr>
          <p:cNvSpPr txBox="1"/>
          <p:nvPr/>
        </p:nvSpPr>
        <p:spPr>
          <a:xfrm>
            <a:off x="540086" y="404702"/>
            <a:ext cx="1306640" cy="369332"/>
          </a:xfrm>
          <a:prstGeom prst="rect">
            <a:avLst/>
          </a:prstGeom>
          <a:noFill/>
        </p:spPr>
        <p:txBody>
          <a:bodyPr wrap="none" rtlCol="0">
            <a:spAutoFit/>
          </a:bodyPr>
          <a:lstStyle/>
          <a:p>
            <a:r>
              <a:rPr lang="en-US" b="1" dirty="0">
                <a:solidFill>
                  <a:srgbClr val="FF0000"/>
                </a:solidFill>
              </a:rPr>
              <a:t>Universities</a:t>
            </a:r>
            <a:endParaRPr lang="en-GB" b="1" dirty="0">
              <a:solidFill>
                <a:srgbClr val="FF0000"/>
              </a:solidFill>
            </a:endParaRPr>
          </a:p>
        </p:txBody>
      </p:sp>
      <p:sp>
        <p:nvSpPr>
          <p:cNvPr id="75" name="TextBox 74">
            <a:extLst>
              <a:ext uri="{FF2B5EF4-FFF2-40B4-BE49-F238E27FC236}">
                <a16:creationId xmlns:a16="http://schemas.microsoft.com/office/drawing/2014/main" id="{34667AA2-6751-8B27-48E3-5BD4E9DF9926}"/>
              </a:ext>
            </a:extLst>
          </p:cNvPr>
          <p:cNvSpPr txBox="1"/>
          <p:nvPr/>
        </p:nvSpPr>
        <p:spPr>
          <a:xfrm>
            <a:off x="644346" y="1178050"/>
            <a:ext cx="1098121" cy="489878"/>
          </a:xfrm>
          <a:prstGeom prst="rect">
            <a:avLst/>
          </a:prstGeom>
          <a:noFill/>
        </p:spPr>
        <p:txBody>
          <a:bodyPr wrap="none" rtlCol="0">
            <a:spAutoFit/>
          </a:bodyPr>
          <a:lstStyle/>
          <a:p>
            <a:pPr>
              <a:lnSpc>
                <a:spcPts val="1500"/>
              </a:lnSpc>
            </a:pPr>
            <a:r>
              <a:rPr lang="en-US" b="1" dirty="0">
                <a:solidFill>
                  <a:schemeClr val="bg1">
                    <a:lumMod val="50000"/>
                  </a:schemeClr>
                </a:solidFill>
              </a:rPr>
              <a:t>Research </a:t>
            </a:r>
          </a:p>
          <a:p>
            <a:pPr>
              <a:lnSpc>
                <a:spcPts val="1500"/>
              </a:lnSpc>
            </a:pPr>
            <a:r>
              <a:rPr lang="en-US" b="1" dirty="0">
                <a:solidFill>
                  <a:schemeClr val="bg1">
                    <a:lumMod val="50000"/>
                  </a:schemeClr>
                </a:solidFill>
              </a:rPr>
              <a:t>Institutes</a:t>
            </a:r>
            <a:endParaRPr lang="en-GB" b="1" dirty="0">
              <a:solidFill>
                <a:schemeClr val="bg1">
                  <a:lumMod val="50000"/>
                </a:schemeClr>
              </a:solidFill>
            </a:endParaRPr>
          </a:p>
        </p:txBody>
      </p:sp>
      <p:sp>
        <p:nvSpPr>
          <p:cNvPr id="78" name="TextBox 77">
            <a:extLst>
              <a:ext uri="{FF2B5EF4-FFF2-40B4-BE49-F238E27FC236}">
                <a16:creationId xmlns:a16="http://schemas.microsoft.com/office/drawing/2014/main" id="{9221F20C-0BDA-A223-6F17-02235E68F883}"/>
              </a:ext>
            </a:extLst>
          </p:cNvPr>
          <p:cNvSpPr txBox="1"/>
          <p:nvPr/>
        </p:nvSpPr>
        <p:spPr>
          <a:xfrm>
            <a:off x="385335" y="1930400"/>
            <a:ext cx="1599412" cy="489878"/>
          </a:xfrm>
          <a:prstGeom prst="rect">
            <a:avLst/>
          </a:prstGeom>
          <a:noFill/>
        </p:spPr>
        <p:txBody>
          <a:bodyPr wrap="none" rtlCol="0">
            <a:spAutoFit/>
          </a:bodyPr>
          <a:lstStyle/>
          <a:p>
            <a:pPr algn="ctr">
              <a:lnSpc>
                <a:spcPts val="1500"/>
              </a:lnSpc>
            </a:pPr>
            <a:r>
              <a:rPr lang="en-US" b="1" dirty="0">
                <a:solidFill>
                  <a:srgbClr val="00B0F0"/>
                </a:solidFill>
              </a:rPr>
              <a:t>Local/regional </a:t>
            </a:r>
          </a:p>
          <a:p>
            <a:pPr algn="ctr">
              <a:lnSpc>
                <a:spcPts val="1500"/>
              </a:lnSpc>
            </a:pPr>
            <a:r>
              <a:rPr lang="en-US" b="1" dirty="0">
                <a:solidFill>
                  <a:srgbClr val="00B0F0"/>
                </a:solidFill>
              </a:rPr>
              <a:t>government</a:t>
            </a:r>
            <a:endParaRPr lang="en-GB" b="1" dirty="0">
              <a:solidFill>
                <a:srgbClr val="00B0F0"/>
              </a:solidFill>
            </a:endParaRPr>
          </a:p>
        </p:txBody>
      </p:sp>
      <p:sp>
        <p:nvSpPr>
          <p:cNvPr id="81" name="TextBox 80">
            <a:extLst>
              <a:ext uri="{FF2B5EF4-FFF2-40B4-BE49-F238E27FC236}">
                <a16:creationId xmlns:a16="http://schemas.microsoft.com/office/drawing/2014/main" id="{14862AF4-C4A9-B0FA-D0FC-D09880FA2200}"/>
              </a:ext>
            </a:extLst>
          </p:cNvPr>
          <p:cNvSpPr txBox="1"/>
          <p:nvPr/>
        </p:nvSpPr>
        <p:spPr>
          <a:xfrm>
            <a:off x="515186" y="2759304"/>
            <a:ext cx="1314784" cy="489878"/>
          </a:xfrm>
          <a:prstGeom prst="rect">
            <a:avLst/>
          </a:prstGeom>
          <a:noFill/>
        </p:spPr>
        <p:txBody>
          <a:bodyPr wrap="none" rtlCol="0">
            <a:spAutoFit/>
          </a:bodyPr>
          <a:lstStyle/>
          <a:p>
            <a:pPr algn="ctr">
              <a:lnSpc>
                <a:spcPts val="1500"/>
              </a:lnSpc>
            </a:pPr>
            <a:r>
              <a:rPr lang="en-US" b="1" dirty="0">
                <a:solidFill>
                  <a:schemeClr val="accent6">
                    <a:lumMod val="50000"/>
                  </a:schemeClr>
                </a:solidFill>
              </a:rPr>
              <a:t>Peri-urban </a:t>
            </a:r>
          </a:p>
          <a:p>
            <a:pPr algn="ctr">
              <a:lnSpc>
                <a:spcPts val="1500"/>
              </a:lnSpc>
            </a:pPr>
            <a:r>
              <a:rPr lang="en-US" b="1" dirty="0">
                <a:solidFill>
                  <a:schemeClr val="accent6">
                    <a:lumMod val="50000"/>
                  </a:schemeClr>
                </a:solidFill>
              </a:rPr>
              <a:t>settlements</a:t>
            </a:r>
            <a:endParaRPr lang="en-GB" b="1" dirty="0">
              <a:solidFill>
                <a:schemeClr val="accent6">
                  <a:lumMod val="50000"/>
                </a:schemeClr>
              </a:solidFill>
            </a:endParaRPr>
          </a:p>
        </p:txBody>
      </p:sp>
      <p:sp>
        <p:nvSpPr>
          <p:cNvPr id="84" name="TextBox 83">
            <a:extLst>
              <a:ext uri="{FF2B5EF4-FFF2-40B4-BE49-F238E27FC236}">
                <a16:creationId xmlns:a16="http://schemas.microsoft.com/office/drawing/2014/main" id="{FCADCE38-BC1E-DB91-BC33-4028874806A7}"/>
              </a:ext>
            </a:extLst>
          </p:cNvPr>
          <p:cNvSpPr txBox="1"/>
          <p:nvPr/>
        </p:nvSpPr>
        <p:spPr>
          <a:xfrm>
            <a:off x="477613" y="3585628"/>
            <a:ext cx="1314784" cy="489878"/>
          </a:xfrm>
          <a:prstGeom prst="rect">
            <a:avLst/>
          </a:prstGeom>
          <a:noFill/>
        </p:spPr>
        <p:txBody>
          <a:bodyPr wrap="none" rtlCol="0">
            <a:spAutoFit/>
          </a:bodyPr>
          <a:lstStyle/>
          <a:p>
            <a:pPr algn="ctr">
              <a:lnSpc>
                <a:spcPts val="1500"/>
              </a:lnSpc>
            </a:pPr>
            <a:r>
              <a:rPr lang="en-US" b="1" dirty="0">
                <a:solidFill>
                  <a:schemeClr val="accent6">
                    <a:lumMod val="60000"/>
                    <a:lumOff val="40000"/>
                  </a:schemeClr>
                </a:solidFill>
              </a:rPr>
              <a:t>Rural </a:t>
            </a:r>
          </a:p>
          <a:p>
            <a:pPr algn="ctr">
              <a:lnSpc>
                <a:spcPts val="1500"/>
              </a:lnSpc>
            </a:pPr>
            <a:r>
              <a:rPr lang="en-US" b="1" dirty="0">
                <a:solidFill>
                  <a:schemeClr val="accent6">
                    <a:lumMod val="60000"/>
                    <a:lumOff val="40000"/>
                  </a:schemeClr>
                </a:solidFill>
              </a:rPr>
              <a:t>settlements</a:t>
            </a:r>
            <a:endParaRPr lang="en-GB" b="1" dirty="0">
              <a:solidFill>
                <a:schemeClr val="accent6">
                  <a:lumMod val="60000"/>
                  <a:lumOff val="40000"/>
                </a:schemeClr>
              </a:solidFill>
            </a:endParaRPr>
          </a:p>
        </p:txBody>
      </p:sp>
      <p:sp>
        <p:nvSpPr>
          <p:cNvPr id="86" name="TextBox 85">
            <a:extLst>
              <a:ext uri="{FF2B5EF4-FFF2-40B4-BE49-F238E27FC236}">
                <a16:creationId xmlns:a16="http://schemas.microsoft.com/office/drawing/2014/main" id="{8671D78C-38B1-6BFF-2B62-9B28B1120458}"/>
              </a:ext>
            </a:extLst>
          </p:cNvPr>
          <p:cNvSpPr txBox="1"/>
          <p:nvPr/>
        </p:nvSpPr>
        <p:spPr>
          <a:xfrm>
            <a:off x="477613" y="4402004"/>
            <a:ext cx="1314784" cy="489878"/>
          </a:xfrm>
          <a:prstGeom prst="rect">
            <a:avLst/>
          </a:prstGeom>
          <a:noFill/>
        </p:spPr>
        <p:txBody>
          <a:bodyPr wrap="none" rtlCol="0">
            <a:spAutoFit/>
          </a:bodyPr>
          <a:lstStyle/>
          <a:p>
            <a:pPr algn="ctr">
              <a:lnSpc>
                <a:spcPts val="1500"/>
              </a:lnSpc>
            </a:pPr>
            <a:r>
              <a:rPr lang="en-US" b="1" dirty="0">
                <a:solidFill>
                  <a:schemeClr val="accent4">
                    <a:lumMod val="75000"/>
                  </a:schemeClr>
                </a:solidFill>
              </a:rPr>
              <a:t>Informal</a:t>
            </a:r>
          </a:p>
          <a:p>
            <a:pPr algn="ctr">
              <a:lnSpc>
                <a:spcPts val="1500"/>
              </a:lnSpc>
            </a:pPr>
            <a:r>
              <a:rPr lang="en-US" b="1" dirty="0">
                <a:solidFill>
                  <a:schemeClr val="accent4">
                    <a:lumMod val="75000"/>
                  </a:schemeClr>
                </a:solidFill>
              </a:rPr>
              <a:t>settlements</a:t>
            </a:r>
            <a:endParaRPr lang="en-GB" b="1" dirty="0">
              <a:solidFill>
                <a:schemeClr val="accent4">
                  <a:lumMod val="75000"/>
                </a:schemeClr>
              </a:solidFill>
            </a:endParaRPr>
          </a:p>
        </p:txBody>
      </p:sp>
      <p:sp>
        <p:nvSpPr>
          <p:cNvPr id="87" name="Oval 86">
            <a:extLst>
              <a:ext uri="{FF2B5EF4-FFF2-40B4-BE49-F238E27FC236}">
                <a16:creationId xmlns:a16="http://schemas.microsoft.com/office/drawing/2014/main" id="{54072E78-CAC6-5714-9C74-12CDCFFBA3C4}"/>
              </a:ext>
            </a:extLst>
          </p:cNvPr>
          <p:cNvSpPr/>
          <p:nvPr/>
        </p:nvSpPr>
        <p:spPr>
          <a:xfrm>
            <a:off x="86358" y="5270500"/>
            <a:ext cx="583967" cy="583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1D7F8A83-5BEE-CAA5-423C-D4068C5A0EB2}"/>
              </a:ext>
            </a:extLst>
          </p:cNvPr>
          <p:cNvSpPr/>
          <p:nvPr/>
        </p:nvSpPr>
        <p:spPr>
          <a:xfrm>
            <a:off x="98824" y="6105542"/>
            <a:ext cx="583967" cy="58320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BF2D1A87-150D-57CF-B2EF-7F94504158C2}"/>
              </a:ext>
            </a:extLst>
          </p:cNvPr>
          <p:cNvSpPr txBox="1"/>
          <p:nvPr/>
        </p:nvSpPr>
        <p:spPr>
          <a:xfrm>
            <a:off x="1049217" y="5348245"/>
            <a:ext cx="904414" cy="489878"/>
          </a:xfrm>
          <a:prstGeom prst="rect">
            <a:avLst/>
          </a:prstGeom>
          <a:noFill/>
        </p:spPr>
        <p:txBody>
          <a:bodyPr wrap="none" rtlCol="0">
            <a:spAutoFit/>
          </a:bodyPr>
          <a:lstStyle/>
          <a:p>
            <a:pPr algn="ctr">
              <a:lnSpc>
                <a:spcPts val="1500"/>
              </a:lnSpc>
            </a:pPr>
            <a:r>
              <a:rPr lang="en-US" b="1" dirty="0"/>
              <a:t>SHEFS</a:t>
            </a:r>
          </a:p>
          <a:p>
            <a:pPr algn="ctr">
              <a:lnSpc>
                <a:spcPts val="1500"/>
              </a:lnSpc>
            </a:pPr>
            <a:r>
              <a:rPr lang="en-US" b="1" dirty="0"/>
              <a:t>partner</a:t>
            </a:r>
            <a:endParaRPr lang="en-GB" b="1" dirty="0"/>
          </a:p>
        </p:txBody>
      </p:sp>
      <p:sp>
        <p:nvSpPr>
          <p:cNvPr id="91" name="TextBox 90">
            <a:extLst>
              <a:ext uri="{FF2B5EF4-FFF2-40B4-BE49-F238E27FC236}">
                <a16:creationId xmlns:a16="http://schemas.microsoft.com/office/drawing/2014/main" id="{F6857D00-887B-4C67-7CAA-8EE01747C642}"/>
              </a:ext>
            </a:extLst>
          </p:cNvPr>
          <p:cNvSpPr txBox="1"/>
          <p:nvPr/>
        </p:nvSpPr>
        <p:spPr>
          <a:xfrm>
            <a:off x="716081" y="6198864"/>
            <a:ext cx="1570686" cy="489878"/>
          </a:xfrm>
          <a:prstGeom prst="rect">
            <a:avLst/>
          </a:prstGeom>
          <a:noFill/>
        </p:spPr>
        <p:txBody>
          <a:bodyPr wrap="none" rtlCol="0">
            <a:spAutoFit/>
          </a:bodyPr>
          <a:lstStyle/>
          <a:p>
            <a:pPr algn="ctr">
              <a:lnSpc>
                <a:spcPts val="1500"/>
              </a:lnSpc>
            </a:pPr>
            <a:r>
              <a:rPr lang="en-US" b="1" dirty="0"/>
              <a:t>New SHEFS-SA</a:t>
            </a:r>
          </a:p>
          <a:p>
            <a:pPr algn="ctr">
              <a:lnSpc>
                <a:spcPts val="1500"/>
              </a:lnSpc>
            </a:pPr>
            <a:r>
              <a:rPr lang="en-US" b="1" dirty="0"/>
              <a:t>partner</a:t>
            </a:r>
            <a:endParaRPr lang="en-GB" b="1" dirty="0"/>
          </a:p>
        </p:txBody>
      </p:sp>
      <p:pic>
        <p:nvPicPr>
          <p:cNvPr id="102" name="Picture 101">
            <a:extLst>
              <a:ext uri="{FF2B5EF4-FFF2-40B4-BE49-F238E27FC236}">
                <a16:creationId xmlns:a16="http://schemas.microsoft.com/office/drawing/2014/main" id="{BCF2B5FA-4821-FA50-410A-29DF891ECE33}"/>
              </a:ext>
            </a:extLst>
          </p:cNvPr>
          <p:cNvPicPr>
            <a:picLocks noChangeAspect="1"/>
          </p:cNvPicPr>
          <p:nvPr/>
        </p:nvPicPr>
        <p:blipFill>
          <a:blip r:embed="rId3"/>
          <a:stretch>
            <a:fillRect/>
          </a:stretch>
        </p:blipFill>
        <p:spPr>
          <a:xfrm>
            <a:off x="10438767" y="1563528"/>
            <a:ext cx="312809" cy="208800"/>
          </a:xfrm>
          <a:prstGeom prst="rect">
            <a:avLst/>
          </a:prstGeom>
          <a:ln w="53975">
            <a:noFill/>
          </a:ln>
        </p:spPr>
      </p:pic>
      <p:pic>
        <p:nvPicPr>
          <p:cNvPr id="103" name="Picture 102">
            <a:extLst>
              <a:ext uri="{FF2B5EF4-FFF2-40B4-BE49-F238E27FC236}">
                <a16:creationId xmlns:a16="http://schemas.microsoft.com/office/drawing/2014/main" id="{C738D1B1-9A8D-F81F-5C00-D0F5DD398377}"/>
              </a:ext>
            </a:extLst>
          </p:cNvPr>
          <p:cNvPicPr>
            <a:picLocks noChangeAspect="1"/>
          </p:cNvPicPr>
          <p:nvPr/>
        </p:nvPicPr>
        <p:blipFill>
          <a:blip r:embed="rId4"/>
          <a:stretch>
            <a:fillRect/>
          </a:stretch>
        </p:blipFill>
        <p:spPr>
          <a:xfrm>
            <a:off x="3470499" y="1930400"/>
            <a:ext cx="313500" cy="209176"/>
          </a:xfrm>
          <a:prstGeom prst="rect">
            <a:avLst/>
          </a:prstGeom>
          <a:ln w="57150">
            <a:noFill/>
          </a:ln>
        </p:spPr>
      </p:pic>
      <p:pic>
        <p:nvPicPr>
          <p:cNvPr id="104" name="Picture 103">
            <a:extLst>
              <a:ext uri="{FF2B5EF4-FFF2-40B4-BE49-F238E27FC236}">
                <a16:creationId xmlns:a16="http://schemas.microsoft.com/office/drawing/2014/main" id="{F93DCAD9-7377-E75E-BF3A-7AC8CC714DE8}"/>
              </a:ext>
            </a:extLst>
          </p:cNvPr>
          <p:cNvPicPr>
            <a:picLocks noChangeAspect="1"/>
          </p:cNvPicPr>
          <p:nvPr/>
        </p:nvPicPr>
        <p:blipFill>
          <a:blip r:embed="rId5"/>
          <a:stretch>
            <a:fillRect/>
          </a:stretch>
        </p:blipFill>
        <p:spPr>
          <a:xfrm>
            <a:off x="10829519" y="2289079"/>
            <a:ext cx="702000" cy="468000"/>
          </a:xfrm>
          <a:prstGeom prst="rect">
            <a:avLst/>
          </a:prstGeom>
        </p:spPr>
      </p:pic>
      <p:pic>
        <p:nvPicPr>
          <p:cNvPr id="119" name="Picture 118">
            <a:extLst>
              <a:ext uri="{FF2B5EF4-FFF2-40B4-BE49-F238E27FC236}">
                <a16:creationId xmlns:a16="http://schemas.microsoft.com/office/drawing/2014/main" id="{8ABD7EE9-97AD-913A-5CB4-101CBC005396}"/>
              </a:ext>
            </a:extLst>
          </p:cNvPr>
          <p:cNvPicPr>
            <a:picLocks noChangeAspect="1"/>
          </p:cNvPicPr>
          <p:nvPr/>
        </p:nvPicPr>
        <p:blipFill rotWithShape="1">
          <a:blip r:embed="rId6"/>
          <a:srcRect r="24932"/>
          <a:stretch/>
        </p:blipFill>
        <p:spPr>
          <a:xfrm>
            <a:off x="10975256" y="3129830"/>
            <a:ext cx="702641" cy="468000"/>
          </a:xfrm>
          <a:prstGeom prst="rect">
            <a:avLst/>
          </a:prstGeom>
        </p:spPr>
      </p:pic>
      <p:pic>
        <p:nvPicPr>
          <p:cNvPr id="120" name="Picture 119">
            <a:extLst>
              <a:ext uri="{FF2B5EF4-FFF2-40B4-BE49-F238E27FC236}">
                <a16:creationId xmlns:a16="http://schemas.microsoft.com/office/drawing/2014/main" id="{245D1C12-55AB-AED2-E422-A97D86817CE7}"/>
              </a:ext>
            </a:extLst>
          </p:cNvPr>
          <p:cNvPicPr>
            <a:picLocks noChangeAspect="1"/>
          </p:cNvPicPr>
          <p:nvPr/>
        </p:nvPicPr>
        <p:blipFill>
          <a:blip r:embed="rId3"/>
          <a:stretch>
            <a:fillRect/>
          </a:stretch>
        </p:blipFill>
        <p:spPr>
          <a:xfrm>
            <a:off x="9357874" y="361517"/>
            <a:ext cx="312809" cy="208800"/>
          </a:xfrm>
          <a:prstGeom prst="rect">
            <a:avLst/>
          </a:prstGeom>
          <a:ln w="53975">
            <a:noFill/>
          </a:ln>
        </p:spPr>
      </p:pic>
      <p:pic>
        <p:nvPicPr>
          <p:cNvPr id="121" name="Picture 120">
            <a:extLst>
              <a:ext uri="{FF2B5EF4-FFF2-40B4-BE49-F238E27FC236}">
                <a16:creationId xmlns:a16="http://schemas.microsoft.com/office/drawing/2014/main" id="{0C4A8CE0-AFEB-11D7-5EDC-36F223B3C5EB}"/>
              </a:ext>
            </a:extLst>
          </p:cNvPr>
          <p:cNvPicPr>
            <a:picLocks noChangeAspect="1"/>
          </p:cNvPicPr>
          <p:nvPr/>
        </p:nvPicPr>
        <p:blipFill>
          <a:blip r:embed="rId3"/>
          <a:stretch>
            <a:fillRect/>
          </a:stretch>
        </p:blipFill>
        <p:spPr>
          <a:xfrm>
            <a:off x="6490640" y="353280"/>
            <a:ext cx="312809" cy="208800"/>
          </a:xfrm>
          <a:prstGeom prst="rect">
            <a:avLst/>
          </a:prstGeom>
          <a:ln w="53975">
            <a:noFill/>
          </a:ln>
        </p:spPr>
      </p:pic>
      <p:pic>
        <p:nvPicPr>
          <p:cNvPr id="122" name="Picture 121">
            <a:extLst>
              <a:ext uri="{FF2B5EF4-FFF2-40B4-BE49-F238E27FC236}">
                <a16:creationId xmlns:a16="http://schemas.microsoft.com/office/drawing/2014/main" id="{2FB7099B-D790-4726-2332-7B0024DEFC55}"/>
              </a:ext>
            </a:extLst>
          </p:cNvPr>
          <p:cNvPicPr>
            <a:picLocks noChangeAspect="1"/>
          </p:cNvPicPr>
          <p:nvPr/>
        </p:nvPicPr>
        <p:blipFill>
          <a:blip r:embed="rId7"/>
          <a:stretch>
            <a:fillRect/>
          </a:stretch>
        </p:blipFill>
        <p:spPr>
          <a:xfrm>
            <a:off x="2688284" y="3830566"/>
            <a:ext cx="702452" cy="468301"/>
          </a:xfrm>
          <a:prstGeom prst="rect">
            <a:avLst/>
          </a:prstGeom>
        </p:spPr>
      </p:pic>
      <p:pic>
        <p:nvPicPr>
          <p:cNvPr id="124" name="Picture 123">
            <a:extLst>
              <a:ext uri="{FF2B5EF4-FFF2-40B4-BE49-F238E27FC236}">
                <a16:creationId xmlns:a16="http://schemas.microsoft.com/office/drawing/2014/main" id="{175074F9-ABE7-215D-058B-88FC4694EFF9}"/>
              </a:ext>
            </a:extLst>
          </p:cNvPr>
          <p:cNvPicPr>
            <a:picLocks noChangeAspect="1"/>
          </p:cNvPicPr>
          <p:nvPr/>
        </p:nvPicPr>
        <p:blipFill>
          <a:blip r:embed="rId3"/>
          <a:stretch>
            <a:fillRect/>
          </a:stretch>
        </p:blipFill>
        <p:spPr>
          <a:xfrm>
            <a:off x="7157105" y="6181631"/>
            <a:ext cx="312809" cy="208800"/>
          </a:xfrm>
          <a:prstGeom prst="rect">
            <a:avLst/>
          </a:prstGeom>
          <a:ln w="53975">
            <a:noFill/>
          </a:ln>
        </p:spPr>
      </p:pic>
      <p:pic>
        <p:nvPicPr>
          <p:cNvPr id="125" name="Picture 124">
            <a:extLst>
              <a:ext uri="{FF2B5EF4-FFF2-40B4-BE49-F238E27FC236}">
                <a16:creationId xmlns:a16="http://schemas.microsoft.com/office/drawing/2014/main" id="{BA3117C6-5FCD-8BE1-3BDD-A240CC2DAA9F}"/>
              </a:ext>
            </a:extLst>
          </p:cNvPr>
          <p:cNvPicPr>
            <a:picLocks noChangeAspect="1"/>
          </p:cNvPicPr>
          <p:nvPr/>
        </p:nvPicPr>
        <p:blipFill>
          <a:blip r:embed="rId3"/>
          <a:stretch>
            <a:fillRect/>
          </a:stretch>
        </p:blipFill>
        <p:spPr>
          <a:xfrm>
            <a:off x="10568010" y="4596638"/>
            <a:ext cx="312809" cy="208800"/>
          </a:xfrm>
          <a:prstGeom prst="rect">
            <a:avLst/>
          </a:prstGeom>
          <a:ln w="53975">
            <a:noFill/>
          </a:ln>
        </p:spPr>
      </p:pic>
      <p:pic>
        <p:nvPicPr>
          <p:cNvPr id="123" name="Picture 122">
            <a:extLst>
              <a:ext uri="{FF2B5EF4-FFF2-40B4-BE49-F238E27FC236}">
                <a16:creationId xmlns:a16="http://schemas.microsoft.com/office/drawing/2014/main" id="{D03BB566-995F-8140-9E56-63E7482DDCA2}"/>
              </a:ext>
            </a:extLst>
          </p:cNvPr>
          <p:cNvPicPr>
            <a:picLocks noChangeAspect="1"/>
          </p:cNvPicPr>
          <p:nvPr/>
        </p:nvPicPr>
        <p:blipFill>
          <a:blip r:embed="rId3"/>
          <a:stretch>
            <a:fillRect/>
          </a:stretch>
        </p:blipFill>
        <p:spPr>
          <a:xfrm>
            <a:off x="3879837" y="5496173"/>
            <a:ext cx="312809" cy="208800"/>
          </a:xfrm>
          <a:prstGeom prst="rect">
            <a:avLst/>
          </a:prstGeom>
          <a:ln w="53975">
            <a:noFill/>
          </a:ln>
        </p:spPr>
      </p:pic>
      <p:grpSp>
        <p:nvGrpSpPr>
          <p:cNvPr id="4" name="Group 3">
            <a:extLst>
              <a:ext uri="{FF2B5EF4-FFF2-40B4-BE49-F238E27FC236}">
                <a16:creationId xmlns:a16="http://schemas.microsoft.com/office/drawing/2014/main" id="{5F69EBB8-95C6-4D72-93A8-DFE8CBE58569}"/>
              </a:ext>
            </a:extLst>
          </p:cNvPr>
          <p:cNvGrpSpPr/>
          <p:nvPr/>
        </p:nvGrpSpPr>
        <p:grpSpPr>
          <a:xfrm>
            <a:off x="3685374" y="643723"/>
            <a:ext cx="6905672" cy="5220366"/>
            <a:chOff x="3685374" y="643723"/>
            <a:chExt cx="6905672" cy="5220366"/>
          </a:xfrm>
        </p:grpSpPr>
        <p:grpSp>
          <p:nvGrpSpPr>
            <p:cNvPr id="2" name="Group 1">
              <a:extLst>
                <a:ext uri="{FF2B5EF4-FFF2-40B4-BE49-F238E27FC236}">
                  <a16:creationId xmlns:a16="http://schemas.microsoft.com/office/drawing/2014/main" id="{16749B9E-C62F-45D1-923E-FA169DECD735}"/>
                </a:ext>
              </a:extLst>
            </p:cNvPr>
            <p:cNvGrpSpPr/>
            <p:nvPr/>
          </p:nvGrpSpPr>
          <p:grpSpPr>
            <a:xfrm>
              <a:off x="3685374" y="643723"/>
              <a:ext cx="6905672" cy="5220366"/>
              <a:chOff x="3685374" y="643723"/>
              <a:chExt cx="6905672" cy="5220366"/>
            </a:xfrm>
          </p:grpSpPr>
          <p:pic>
            <p:nvPicPr>
              <p:cNvPr id="101" name="Picture 100">
                <a:extLst>
                  <a:ext uri="{FF2B5EF4-FFF2-40B4-BE49-F238E27FC236}">
                    <a16:creationId xmlns:a16="http://schemas.microsoft.com/office/drawing/2014/main" id="{7F8122B1-4CF8-6F1D-D332-BCFA5F3A849B}"/>
                  </a:ext>
                </a:extLst>
              </p:cNvPr>
              <p:cNvPicPr>
                <a:picLocks noChangeAspect="1"/>
              </p:cNvPicPr>
              <p:nvPr/>
            </p:nvPicPr>
            <p:blipFill>
              <a:blip r:embed="rId8"/>
              <a:stretch>
                <a:fillRect/>
              </a:stretch>
            </p:blipFill>
            <p:spPr>
              <a:xfrm>
                <a:off x="3685374" y="643723"/>
                <a:ext cx="6799340" cy="5220366"/>
              </a:xfrm>
              <a:prstGeom prst="rect">
                <a:avLst/>
              </a:prstGeom>
            </p:spPr>
          </p:pic>
          <p:pic>
            <p:nvPicPr>
              <p:cNvPr id="190" name="Picture 189">
                <a:extLst>
                  <a:ext uri="{FF2B5EF4-FFF2-40B4-BE49-F238E27FC236}">
                    <a16:creationId xmlns:a16="http://schemas.microsoft.com/office/drawing/2014/main" id="{2308D139-D7F1-7C92-8D49-E96253FCF50B}"/>
                  </a:ext>
                </a:extLst>
              </p:cNvPr>
              <p:cNvPicPr>
                <a:picLocks noChangeAspect="1"/>
              </p:cNvPicPr>
              <p:nvPr/>
            </p:nvPicPr>
            <p:blipFill rotWithShape="1">
              <a:blip r:embed="rId9"/>
              <a:srcRect l="10511" t="13802" r="8383"/>
              <a:stretch/>
            </p:blipFill>
            <p:spPr>
              <a:xfrm>
                <a:off x="9438197" y="2537913"/>
                <a:ext cx="1152849" cy="483849"/>
              </a:xfrm>
              <a:prstGeom prst="rect">
                <a:avLst/>
              </a:prstGeom>
              <a:solidFill>
                <a:schemeClr val="bg1"/>
              </a:solidFill>
            </p:spPr>
          </p:pic>
        </p:grpSp>
        <p:sp>
          <p:nvSpPr>
            <p:cNvPr id="3" name="TextBox 2">
              <a:extLst>
                <a:ext uri="{FF2B5EF4-FFF2-40B4-BE49-F238E27FC236}">
                  <a16:creationId xmlns:a16="http://schemas.microsoft.com/office/drawing/2014/main" id="{9872769C-0E1F-4C21-99EE-4121D6992A2D}"/>
                </a:ext>
              </a:extLst>
            </p:cNvPr>
            <p:cNvSpPr txBox="1"/>
            <p:nvPr/>
          </p:nvSpPr>
          <p:spPr>
            <a:xfrm>
              <a:off x="5782452" y="793856"/>
              <a:ext cx="627095" cy="400110"/>
            </a:xfrm>
            <a:prstGeom prst="rect">
              <a:avLst/>
            </a:prstGeom>
            <a:solidFill>
              <a:schemeClr val="bg1"/>
            </a:solidFill>
            <a:ln>
              <a:solidFill>
                <a:schemeClr val="bg1"/>
              </a:solidFill>
            </a:ln>
          </p:spPr>
          <p:txBody>
            <a:bodyPr wrap="none" rtlCol="0">
              <a:spAutoFit/>
            </a:bodyPr>
            <a:lstStyle/>
            <a:p>
              <a:r>
                <a:rPr lang="en-ZA" sz="2000" b="1" dirty="0">
                  <a:solidFill>
                    <a:schemeClr val="bg1">
                      <a:lumMod val="65000"/>
                    </a:schemeClr>
                  </a:solidFill>
                  <a:latin typeface="Arial" panose="020B0604020202020204" pitchFamily="34" charset="0"/>
                  <a:cs typeface="Arial" panose="020B0604020202020204" pitchFamily="34" charset="0"/>
                </a:rPr>
                <a:t>INR</a:t>
              </a:r>
            </a:p>
          </p:txBody>
        </p:sp>
      </p:grpSp>
    </p:spTree>
    <p:extLst>
      <p:ext uri="{BB962C8B-B14F-4D97-AF65-F5344CB8AC3E}">
        <p14:creationId xmlns:p14="http://schemas.microsoft.com/office/powerpoint/2010/main" val="1124951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50F5-2AE8-6A6D-F277-1D05D5524BA8}"/>
              </a:ext>
            </a:extLst>
          </p:cNvPr>
          <p:cNvSpPr>
            <a:spLocks noGrp="1"/>
          </p:cNvSpPr>
          <p:nvPr>
            <p:ph type="title"/>
          </p:nvPr>
        </p:nvSpPr>
        <p:spPr>
          <a:xfrm>
            <a:off x="218440" y="-203835"/>
            <a:ext cx="10515600" cy="1325563"/>
          </a:xfrm>
        </p:spPr>
        <p:txBody>
          <a:bodyPr/>
          <a:lstStyle/>
          <a:p>
            <a:r>
              <a:rPr lang="en-US" dirty="0">
                <a:solidFill>
                  <a:srgbClr val="0070C0"/>
                </a:solidFill>
              </a:rPr>
              <a:t>British Academy: Learning from Durban (</a:t>
            </a:r>
            <a:r>
              <a:rPr lang="en-US" dirty="0" err="1">
                <a:solidFill>
                  <a:srgbClr val="0070C0"/>
                </a:solidFill>
              </a:rPr>
              <a:t>LfD</a:t>
            </a:r>
            <a:r>
              <a:rPr lang="en-US" dirty="0">
                <a:solidFill>
                  <a:srgbClr val="0070C0"/>
                </a:solidFill>
              </a:rPr>
              <a:t>)</a:t>
            </a:r>
            <a:endParaRPr lang="en-ZA" dirty="0">
              <a:solidFill>
                <a:srgbClr val="0070C0"/>
              </a:solidFill>
            </a:endParaRPr>
          </a:p>
        </p:txBody>
      </p:sp>
      <p:pic>
        <p:nvPicPr>
          <p:cNvPr id="7" name="Content Placeholder 6">
            <a:extLst>
              <a:ext uri="{FF2B5EF4-FFF2-40B4-BE49-F238E27FC236}">
                <a16:creationId xmlns:a16="http://schemas.microsoft.com/office/drawing/2014/main" id="{59B84071-1717-F811-9A06-674EBD01D5C5}"/>
              </a:ext>
            </a:extLst>
          </p:cNvPr>
          <p:cNvPicPr>
            <a:picLocks noGrp="1" noChangeAspect="1"/>
          </p:cNvPicPr>
          <p:nvPr>
            <p:ph sz="half" idx="1"/>
          </p:nvPr>
        </p:nvPicPr>
        <p:blipFill>
          <a:blip r:embed="rId2"/>
          <a:stretch>
            <a:fillRect/>
          </a:stretch>
        </p:blipFill>
        <p:spPr>
          <a:xfrm>
            <a:off x="51401" y="1040079"/>
            <a:ext cx="5048318" cy="4479710"/>
          </a:xfrm>
        </p:spPr>
      </p:pic>
      <p:sp>
        <p:nvSpPr>
          <p:cNvPr id="5" name="Content Placeholder 4">
            <a:extLst>
              <a:ext uri="{FF2B5EF4-FFF2-40B4-BE49-F238E27FC236}">
                <a16:creationId xmlns:a16="http://schemas.microsoft.com/office/drawing/2014/main" id="{A73AE74B-97A2-F87D-20A6-A7B45623E363}"/>
              </a:ext>
            </a:extLst>
          </p:cNvPr>
          <p:cNvSpPr>
            <a:spLocks noGrp="1"/>
          </p:cNvSpPr>
          <p:nvPr>
            <p:ph sz="half" idx="2"/>
          </p:nvPr>
        </p:nvSpPr>
        <p:spPr>
          <a:xfrm>
            <a:off x="5521960" y="890905"/>
            <a:ext cx="6035040" cy="4351338"/>
          </a:xfrm>
        </p:spPr>
        <p:txBody>
          <a:bodyPr/>
          <a:lstStyle/>
          <a:p>
            <a:r>
              <a:rPr lang="en-US" sz="2400" dirty="0"/>
              <a:t>WASH R&amp;D Centre Cathy Sutherland and University of Edinburgh Mary Lawhon </a:t>
            </a:r>
          </a:p>
          <a:p>
            <a:r>
              <a:rPr lang="en-US" sz="2400" dirty="0"/>
              <a:t>Building equitable research partnerships through negotiation, engagement, co-learning and supporting each other’s capabilities and exploring these together </a:t>
            </a:r>
            <a:endParaRPr lang="en-ZA" dirty="0"/>
          </a:p>
        </p:txBody>
      </p:sp>
      <p:pic>
        <p:nvPicPr>
          <p:cNvPr id="9" name="Picture 8">
            <a:extLst>
              <a:ext uri="{FF2B5EF4-FFF2-40B4-BE49-F238E27FC236}">
                <a16:creationId xmlns:a16="http://schemas.microsoft.com/office/drawing/2014/main" id="{B07F27D0-63A8-BCE2-66C9-7EAC132F6F54}"/>
              </a:ext>
            </a:extLst>
          </p:cNvPr>
          <p:cNvPicPr>
            <a:picLocks noChangeAspect="1"/>
          </p:cNvPicPr>
          <p:nvPr/>
        </p:nvPicPr>
        <p:blipFill>
          <a:blip r:embed="rId3"/>
          <a:stretch>
            <a:fillRect/>
          </a:stretch>
        </p:blipFill>
        <p:spPr>
          <a:xfrm>
            <a:off x="5202648" y="3556547"/>
            <a:ext cx="4265744" cy="3199306"/>
          </a:xfrm>
          <a:prstGeom prst="rect">
            <a:avLst/>
          </a:prstGeom>
        </p:spPr>
      </p:pic>
      <p:pic>
        <p:nvPicPr>
          <p:cNvPr id="11" name="Picture 10">
            <a:extLst>
              <a:ext uri="{FF2B5EF4-FFF2-40B4-BE49-F238E27FC236}">
                <a16:creationId xmlns:a16="http://schemas.microsoft.com/office/drawing/2014/main" id="{CE7E9282-061F-8C62-DE98-AA9B80806AE1}"/>
              </a:ext>
            </a:extLst>
          </p:cNvPr>
          <p:cNvPicPr>
            <a:picLocks noChangeAspect="1"/>
          </p:cNvPicPr>
          <p:nvPr/>
        </p:nvPicPr>
        <p:blipFill>
          <a:blip r:embed="rId4"/>
          <a:stretch>
            <a:fillRect/>
          </a:stretch>
        </p:blipFill>
        <p:spPr>
          <a:xfrm>
            <a:off x="9670873" y="3536227"/>
            <a:ext cx="2400653" cy="3199306"/>
          </a:xfrm>
          <a:prstGeom prst="rect">
            <a:avLst/>
          </a:prstGeom>
        </p:spPr>
      </p:pic>
    </p:spTree>
    <p:extLst>
      <p:ext uri="{BB962C8B-B14F-4D97-AF65-F5344CB8AC3E}">
        <p14:creationId xmlns:p14="http://schemas.microsoft.com/office/powerpoint/2010/main" val="261419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36A9A-E8A5-CEF8-DF7F-67AA040430E8}"/>
              </a:ext>
            </a:extLst>
          </p:cNvPr>
          <p:cNvSpPr>
            <a:spLocks noGrp="1"/>
          </p:cNvSpPr>
          <p:nvPr>
            <p:ph type="title"/>
          </p:nvPr>
        </p:nvSpPr>
        <p:spPr/>
        <p:txBody>
          <a:bodyPr/>
          <a:lstStyle/>
          <a:p>
            <a:r>
              <a:rPr lang="en-US" dirty="0" err="1">
                <a:solidFill>
                  <a:srgbClr val="0070C0"/>
                </a:solidFill>
              </a:rPr>
              <a:t>LfD</a:t>
            </a:r>
            <a:r>
              <a:rPr lang="en-US" dirty="0">
                <a:solidFill>
                  <a:srgbClr val="0070C0"/>
                </a:solidFill>
              </a:rPr>
              <a:t>: Building new and transformed research relationships</a:t>
            </a:r>
            <a:endParaRPr lang="en-ZA" dirty="0">
              <a:solidFill>
                <a:srgbClr val="0070C0"/>
              </a:solidFill>
            </a:endParaRPr>
          </a:p>
        </p:txBody>
      </p:sp>
      <p:sp>
        <p:nvSpPr>
          <p:cNvPr id="3" name="Content Placeholder 2">
            <a:extLst>
              <a:ext uri="{FF2B5EF4-FFF2-40B4-BE49-F238E27FC236}">
                <a16:creationId xmlns:a16="http://schemas.microsoft.com/office/drawing/2014/main" id="{EDE8FF1D-C3F4-E99E-7C68-7C0D36313622}"/>
              </a:ext>
            </a:extLst>
          </p:cNvPr>
          <p:cNvSpPr>
            <a:spLocks noGrp="1"/>
          </p:cNvSpPr>
          <p:nvPr>
            <p:ph sz="half" idx="1"/>
          </p:nvPr>
        </p:nvSpPr>
        <p:spPr>
          <a:xfrm>
            <a:off x="-25400" y="1825625"/>
            <a:ext cx="5181600" cy="4351338"/>
          </a:xfrm>
        </p:spPr>
        <p:txBody>
          <a:bodyPr>
            <a:normAutofit fontScale="85000" lnSpcReduction="10000"/>
          </a:bodyPr>
          <a:lstStyle/>
          <a:p>
            <a:r>
              <a:rPr lang="en-ZA" b="1" i="0" dirty="0">
                <a:solidFill>
                  <a:srgbClr val="7030A0"/>
                </a:solidFill>
                <a:effectLst/>
                <a:latin typeface="Tiempos Text Regular"/>
              </a:rPr>
              <a:t>Respect, trust and open communication must be fundamental principles of any collaboration, taking into consideration the diversity of languages</a:t>
            </a:r>
          </a:p>
          <a:p>
            <a:r>
              <a:rPr lang="en-ZA" b="1" i="0" dirty="0">
                <a:solidFill>
                  <a:srgbClr val="7030A0"/>
                </a:solidFill>
                <a:effectLst/>
                <a:latin typeface="Tiempos Text Regular"/>
              </a:rPr>
              <a:t>Collaborative research should be driven by reciprocity, by seeking mutual benefits for all stakeholders and by recognising the expertise and value of the wide range of stakeholders contributing to research</a:t>
            </a:r>
          </a:p>
          <a:p>
            <a:endParaRPr lang="en-ZA" dirty="0"/>
          </a:p>
          <a:p>
            <a:r>
              <a:rPr lang="en-ZA" dirty="0"/>
              <a:t>Two sites of learning </a:t>
            </a:r>
          </a:p>
        </p:txBody>
      </p:sp>
      <p:pic>
        <p:nvPicPr>
          <p:cNvPr id="9" name="Picture 8">
            <a:extLst>
              <a:ext uri="{FF2B5EF4-FFF2-40B4-BE49-F238E27FC236}">
                <a16:creationId xmlns:a16="http://schemas.microsoft.com/office/drawing/2014/main" id="{E53FB0F0-BB51-1C18-CAAE-0846ACBD294D}"/>
              </a:ext>
            </a:extLst>
          </p:cNvPr>
          <p:cNvPicPr>
            <a:picLocks noChangeAspect="1"/>
          </p:cNvPicPr>
          <p:nvPr/>
        </p:nvPicPr>
        <p:blipFill>
          <a:blip r:embed="rId2"/>
          <a:stretch>
            <a:fillRect/>
          </a:stretch>
        </p:blipFill>
        <p:spPr>
          <a:xfrm>
            <a:off x="5411116" y="1019853"/>
            <a:ext cx="3523686" cy="2644055"/>
          </a:xfrm>
          <a:prstGeom prst="rect">
            <a:avLst/>
          </a:prstGeom>
        </p:spPr>
      </p:pic>
      <p:pic>
        <p:nvPicPr>
          <p:cNvPr id="13" name="Picture 12">
            <a:extLst>
              <a:ext uri="{FF2B5EF4-FFF2-40B4-BE49-F238E27FC236}">
                <a16:creationId xmlns:a16="http://schemas.microsoft.com/office/drawing/2014/main" id="{886C9E39-C755-183B-CDD1-2C982C11B81A}"/>
              </a:ext>
            </a:extLst>
          </p:cNvPr>
          <p:cNvPicPr>
            <a:picLocks noChangeAspect="1"/>
          </p:cNvPicPr>
          <p:nvPr/>
        </p:nvPicPr>
        <p:blipFill>
          <a:blip r:embed="rId3"/>
          <a:stretch>
            <a:fillRect/>
          </a:stretch>
        </p:blipFill>
        <p:spPr>
          <a:xfrm>
            <a:off x="9053044" y="2214780"/>
            <a:ext cx="2904790" cy="3871161"/>
          </a:xfrm>
          <a:prstGeom prst="rect">
            <a:avLst/>
          </a:prstGeom>
        </p:spPr>
      </p:pic>
      <p:pic>
        <p:nvPicPr>
          <p:cNvPr id="15" name="Picture 14">
            <a:extLst>
              <a:ext uri="{FF2B5EF4-FFF2-40B4-BE49-F238E27FC236}">
                <a16:creationId xmlns:a16="http://schemas.microsoft.com/office/drawing/2014/main" id="{24D0BF34-B6EF-D07C-028C-286D78BAEB69}"/>
              </a:ext>
            </a:extLst>
          </p:cNvPr>
          <p:cNvPicPr>
            <a:picLocks noChangeAspect="1"/>
          </p:cNvPicPr>
          <p:nvPr/>
        </p:nvPicPr>
        <p:blipFill>
          <a:blip r:embed="rId4"/>
          <a:stretch>
            <a:fillRect/>
          </a:stretch>
        </p:blipFill>
        <p:spPr>
          <a:xfrm>
            <a:off x="5123172" y="3793410"/>
            <a:ext cx="3876055" cy="2908460"/>
          </a:xfrm>
          <a:prstGeom prst="rect">
            <a:avLst/>
          </a:prstGeom>
        </p:spPr>
      </p:pic>
      <p:sp>
        <p:nvSpPr>
          <p:cNvPr id="16" name="Oval 15">
            <a:extLst>
              <a:ext uri="{FF2B5EF4-FFF2-40B4-BE49-F238E27FC236}">
                <a16:creationId xmlns:a16="http://schemas.microsoft.com/office/drawing/2014/main" id="{668597EB-9C48-83CD-46B1-58636B559955}"/>
              </a:ext>
            </a:extLst>
          </p:cNvPr>
          <p:cNvSpPr/>
          <p:nvPr/>
        </p:nvSpPr>
        <p:spPr>
          <a:xfrm>
            <a:off x="7253886" y="4324722"/>
            <a:ext cx="264869" cy="291356"/>
          </a:xfrm>
          <a:prstGeom prst="ellipse">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8426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ADE23-CD91-6E11-B6E4-7FCF58990F2D}"/>
              </a:ext>
            </a:extLst>
          </p:cNvPr>
          <p:cNvSpPr>
            <a:spLocks noGrp="1"/>
          </p:cNvSpPr>
          <p:nvPr>
            <p:ph type="title"/>
          </p:nvPr>
        </p:nvSpPr>
        <p:spPr>
          <a:xfrm>
            <a:off x="332740" y="-234315"/>
            <a:ext cx="11567160" cy="1325563"/>
          </a:xfrm>
        </p:spPr>
        <p:txBody>
          <a:bodyPr>
            <a:normAutofit/>
          </a:bodyPr>
          <a:lstStyle/>
          <a:p>
            <a:r>
              <a:rPr lang="en-US" sz="4000" dirty="0">
                <a:solidFill>
                  <a:schemeClr val="accent2">
                    <a:lumMod val="75000"/>
                  </a:schemeClr>
                </a:solidFill>
              </a:rPr>
              <a:t>INACCT: A plurality of knowledges for CBFEWS </a:t>
            </a:r>
            <a:endParaRPr lang="en-ZA" sz="4000" dirty="0">
              <a:solidFill>
                <a:schemeClr val="accent2">
                  <a:lumMod val="75000"/>
                </a:schemeClr>
              </a:solidFill>
            </a:endParaRPr>
          </a:p>
        </p:txBody>
      </p:sp>
      <p:pic>
        <p:nvPicPr>
          <p:cNvPr id="4" name="Picture 2">
            <a:extLst>
              <a:ext uri="{FF2B5EF4-FFF2-40B4-BE49-F238E27FC236}">
                <a16:creationId xmlns:a16="http://schemas.microsoft.com/office/drawing/2014/main" id="{10B0403B-849A-3921-59B4-85C65197D5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16" t="18527" r="31316" b="19158"/>
          <a:stretch>
            <a:fillRect/>
          </a:stretch>
        </p:blipFill>
        <p:spPr bwMode="auto">
          <a:xfrm>
            <a:off x="454865" y="985041"/>
            <a:ext cx="4068308" cy="3108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around a table&#10;&#10;AI-generated content may be incorrect.">
            <a:extLst>
              <a:ext uri="{FF2B5EF4-FFF2-40B4-BE49-F238E27FC236}">
                <a16:creationId xmlns:a16="http://schemas.microsoft.com/office/drawing/2014/main" id="{973E6694-1E66-FA51-EFE1-D57176540DD5}"/>
              </a:ext>
            </a:extLst>
          </p:cNvPr>
          <p:cNvPicPr>
            <a:picLocks noChangeAspect="1"/>
          </p:cNvPicPr>
          <p:nvPr/>
        </p:nvPicPr>
        <p:blipFill>
          <a:blip r:embed="rId3"/>
          <a:stretch>
            <a:fillRect/>
          </a:stretch>
        </p:blipFill>
        <p:spPr>
          <a:xfrm>
            <a:off x="5998429" y="757744"/>
            <a:ext cx="5278492" cy="3422117"/>
          </a:xfrm>
          <a:prstGeom prst="rect">
            <a:avLst/>
          </a:prstGeom>
        </p:spPr>
      </p:pic>
      <p:pic>
        <p:nvPicPr>
          <p:cNvPr id="7" name="Picture 6">
            <a:extLst>
              <a:ext uri="{FF2B5EF4-FFF2-40B4-BE49-F238E27FC236}">
                <a16:creationId xmlns:a16="http://schemas.microsoft.com/office/drawing/2014/main" id="{5FF33C63-F19C-06BE-D24B-559FBFF2E8B2}"/>
              </a:ext>
            </a:extLst>
          </p:cNvPr>
          <p:cNvPicPr>
            <a:picLocks noChangeAspect="1"/>
          </p:cNvPicPr>
          <p:nvPr/>
        </p:nvPicPr>
        <p:blipFill>
          <a:blip r:embed="rId4"/>
          <a:stretch>
            <a:fillRect/>
          </a:stretch>
        </p:blipFill>
        <p:spPr>
          <a:xfrm>
            <a:off x="2210716" y="4128813"/>
            <a:ext cx="3523686" cy="2644055"/>
          </a:xfrm>
          <a:prstGeom prst="rect">
            <a:avLst/>
          </a:prstGeom>
        </p:spPr>
      </p:pic>
      <p:pic>
        <p:nvPicPr>
          <p:cNvPr id="8" name="Picture 7">
            <a:extLst>
              <a:ext uri="{FF2B5EF4-FFF2-40B4-BE49-F238E27FC236}">
                <a16:creationId xmlns:a16="http://schemas.microsoft.com/office/drawing/2014/main" id="{62615800-6B9C-D4CA-4F82-E13DF3F19885}"/>
              </a:ext>
            </a:extLst>
          </p:cNvPr>
          <p:cNvPicPr>
            <a:picLocks noChangeAspect="1"/>
          </p:cNvPicPr>
          <p:nvPr/>
        </p:nvPicPr>
        <p:blipFill>
          <a:blip r:embed="rId5"/>
          <a:stretch>
            <a:fillRect/>
          </a:stretch>
        </p:blipFill>
        <p:spPr>
          <a:xfrm>
            <a:off x="6048298" y="4270010"/>
            <a:ext cx="2526577" cy="3368771"/>
          </a:xfrm>
          <a:prstGeom prst="rect">
            <a:avLst/>
          </a:prstGeom>
        </p:spPr>
      </p:pic>
      <p:sp>
        <p:nvSpPr>
          <p:cNvPr id="6" name="TextBox 5">
            <a:extLst>
              <a:ext uri="{FF2B5EF4-FFF2-40B4-BE49-F238E27FC236}">
                <a16:creationId xmlns:a16="http://schemas.microsoft.com/office/drawing/2014/main" id="{48FEBF53-BDB5-8700-6D3A-8B74E6135BE9}"/>
              </a:ext>
            </a:extLst>
          </p:cNvPr>
          <p:cNvSpPr txBox="1"/>
          <p:nvPr/>
        </p:nvSpPr>
        <p:spPr>
          <a:xfrm>
            <a:off x="9044434" y="4511040"/>
            <a:ext cx="2526577" cy="2523768"/>
          </a:xfrm>
          <a:prstGeom prst="rect">
            <a:avLst/>
          </a:prstGeom>
          <a:noFill/>
        </p:spPr>
        <p:txBody>
          <a:bodyPr wrap="square" rtlCol="0">
            <a:spAutoFit/>
          </a:bodyPr>
          <a:lstStyle/>
          <a:p>
            <a:r>
              <a:rPr lang="en-ZA" sz="2000" b="1" i="0" dirty="0">
                <a:solidFill>
                  <a:srgbClr val="7030A0"/>
                </a:solidFill>
                <a:effectLst/>
                <a:latin typeface="Tiempos Text Regular"/>
              </a:rPr>
              <a:t>Diversity fosters innovation, and so cultural differences should be recognised as an enabler rather than seen as an obstacle</a:t>
            </a:r>
          </a:p>
          <a:p>
            <a:endParaRPr lang="en-ZA" dirty="0"/>
          </a:p>
        </p:txBody>
      </p:sp>
    </p:spTree>
    <p:extLst>
      <p:ext uri="{BB962C8B-B14F-4D97-AF65-F5344CB8AC3E}">
        <p14:creationId xmlns:p14="http://schemas.microsoft.com/office/powerpoint/2010/main" val="418259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g">
            <a:extLst>
              <a:ext uri="{FF2B5EF4-FFF2-40B4-BE49-F238E27FC236}">
                <a16:creationId xmlns:a16="http://schemas.microsoft.com/office/drawing/2014/main" id="{8782B092-43D0-4A9E-882D-F5FFC8363B38}"/>
              </a:ext>
            </a:extLst>
          </p:cNvPr>
          <p:cNvPicPr/>
          <p:nvPr/>
        </p:nvPicPr>
        <p:blipFill>
          <a:blip r:embed="rId2" cstate="print">
            <a:extLst>
              <a:ext uri="{28A0092B-C50C-407E-A947-70E740481C1C}">
                <a14:useLocalDpi xmlns:a14="http://schemas.microsoft.com/office/drawing/2010/main"/>
              </a:ext>
            </a:extLst>
          </a:blip>
          <a:srcRect/>
          <a:stretch>
            <a:fillRect/>
          </a:stretch>
        </p:blipFill>
        <p:spPr>
          <a:xfrm>
            <a:off x="99632" y="25140"/>
            <a:ext cx="5486401" cy="6702457"/>
          </a:xfrm>
          <a:prstGeom prst="rect">
            <a:avLst/>
          </a:prstGeom>
          <a:ln/>
        </p:spPr>
      </p:pic>
      <p:sp>
        <p:nvSpPr>
          <p:cNvPr id="3" name="Rectangle 2">
            <a:extLst>
              <a:ext uri="{FF2B5EF4-FFF2-40B4-BE49-F238E27FC236}">
                <a16:creationId xmlns:a16="http://schemas.microsoft.com/office/drawing/2014/main" id="{21E865B6-23A3-40DC-B4AF-D3D17A212359}"/>
              </a:ext>
            </a:extLst>
          </p:cNvPr>
          <p:cNvSpPr/>
          <p:nvPr/>
        </p:nvSpPr>
        <p:spPr>
          <a:xfrm>
            <a:off x="5541576" y="77308"/>
            <a:ext cx="1425089" cy="700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Climate risk</a:t>
            </a:r>
            <a:endParaRPr lang="en-ZA" sz="1700" dirty="0"/>
          </a:p>
        </p:txBody>
      </p:sp>
      <p:sp>
        <p:nvSpPr>
          <p:cNvPr id="4" name="Rectangle 3">
            <a:extLst>
              <a:ext uri="{FF2B5EF4-FFF2-40B4-BE49-F238E27FC236}">
                <a16:creationId xmlns:a16="http://schemas.microsoft.com/office/drawing/2014/main" id="{B6E62FC6-F6F4-46B6-BB47-9B717D4CC8B7}"/>
              </a:ext>
            </a:extLst>
          </p:cNvPr>
          <p:cNvSpPr/>
          <p:nvPr/>
        </p:nvSpPr>
        <p:spPr>
          <a:xfrm>
            <a:off x="5550761" y="658779"/>
            <a:ext cx="2073899" cy="55618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Collaborative Action</a:t>
            </a:r>
            <a:endParaRPr lang="en-ZA" sz="1700" dirty="0"/>
          </a:p>
        </p:txBody>
      </p:sp>
      <p:sp>
        <p:nvSpPr>
          <p:cNvPr id="5" name="Rectangle 4">
            <a:extLst>
              <a:ext uri="{FF2B5EF4-FFF2-40B4-BE49-F238E27FC236}">
                <a16:creationId xmlns:a16="http://schemas.microsoft.com/office/drawing/2014/main" id="{72044CC7-5217-4750-B418-D19D61407C63}"/>
              </a:ext>
            </a:extLst>
          </p:cNvPr>
          <p:cNvSpPr/>
          <p:nvPr/>
        </p:nvSpPr>
        <p:spPr>
          <a:xfrm>
            <a:off x="5561807" y="1123359"/>
            <a:ext cx="1562790" cy="55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At what scale?</a:t>
            </a:r>
            <a:endParaRPr lang="en-ZA" sz="1700" dirty="0"/>
          </a:p>
        </p:txBody>
      </p:sp>
      <p:sp>
        <p:nvSpPr>
          <p:cNvPr id="8" name="Rectangle 7">
            <a:extLst>
              <a:ext uri="{FF2B5EF4-FFF2-40B4-BE49-F238E27FC236}">
                <a16:creationId xmlns:a16="http://schemas.microsoft.com/office/drawing/2014/main" id="{85528829-EAA3-498A-ABCA-13141E1F6132}"/>
              </a:ext>
            </a:extLst>
          </p:cNvPr>
          <p:cNvSpPr/>
          <p:nvPr/>
        </p:nvSpPr>
        <p:spPr>
          <a:xfrm>
            <a:off x="5554738" y="1617960"/>
            <a:ext cx="2223939" cy="55337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Forms of governance</a:t>
            </a:r>
            <a:endParaRPr lang="en-ZA" sz="1700" dirty="0"/>
          </a:p>
        </p:txBody>
      </p:sp>
      <p:sp>
        <p:nvSpPr>
          <p:cNvPr id="9" name="Oval 8">
            <a:extLst>
              <a:ext uri="{FF2B5EF4-FFF2-40B4-BE49-F238E27FC236}">
                <a16:creationId xmlns:a16="http://schemas.microsoft.com/office/drawing/2014/main" id="{19E0BC86-2AC6-402D-B3A1-091C771D54D8}"/>
              </a:ext>
            </a:extLst>
          </p:cNvPr>
          <p:cNvSpPr/>
          <p:nvPr/>
        </p:nvSpPr>
        <p:spPr>
          <a:xfrm>
            <a:off x="3619893" y="2771480"/>
            <a:ext cx="254523"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a:extLst>
              <a:ext uri="{FF2B5EF4-FFF2-40B4-BE49-F238E27FC236}">
                <a16:creationId xmlns:a16="http://schemas.microsoft.com/office/drawing/2014/main" id="{47BCE513-669E-4842-A790-04D49F26BA3A}"/>
              </a:ext>
            </a:extLst>
          </p:cNvPr>
          <p:cNvSpPr/>
          <p:nvPr/>
        </p:nvSpPr>
        <p:spPr>
          <a:xfrm>
            <a:off x="3037001" y="2593942"/>
            <a:ext cx="254523"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Oval 10">
            <a:extLst>
              <a:ext uri="{FF2B5EF4-FFF2-40B4-BE49-F238E27FC236}">
                <a16:creationId xmlns:a16="http://schemas.microsoft.com/office/drawing/2014/main" id="{DD32D724-7D83-440B-9C3D-E2ECA6FE1441}"/>
              </a:ext>
            </a:extLst>
          </p:cNvPr>
          <p:cNvSpPr/>
          <p:nvPr/>
        </p:nvSpPr>
        <p:spPr>
          <a:xfrm>
            <a:off x="4158792" y="3376369"/>
            <a:ext cx="254523"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a:extLst>
              <a:ext uri="{FF2B5EF4-FFF2-40B4-BE49-F238E27FC236}">
                <a16:creationId xmlns:a16="http://schemas.microsoft.com/office/drawing/2014/main" id="{841914DC-2A25-4624-ADF8-FF983F68BC83}"/>
              </a:ext>
            </a:extLst>
          </p:cNvPr>
          <p:cNvSpPr/>
          <p:nvPr/>
        </p:nvSpPr>
        <p:spPr>
          <a:xfrm>
            <a:off x="4311192" y="3038576"/>
            <a:ext cx="254523"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9C50D1CA-3E98-48E8-B587-249D8A1806C0}"/>
              </a:ext>
            </a:extLst>
          </p:cNvPr>
          <p:cNvSpPr/>
          <p:nvPr/>
        </p:nvSpPr>
        <p:spPr>
          <a:xfrm>
            <a:off x="4158792" y="2007909"/>
            <a:ext cx="406923" cy="1414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79BA9619-5586-42A7-BAE4-DA83C19496C7}"/>
              </a:ext>
            </a:extLst>
          </p:cNvPr>
          <p:cNvSpPr/>
          <p:nvPr/>
        </p:nvSpPr>
        <p:spPr>
          <a:xfrm>
            <a:off x="3161122" y="2989868"/>
            <a:ext cx="406923" cy="1414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F6FAF084-FE79-459B-A14A-4737819DCD43}"/>
              </a:ext>
            </a:extLst>
          </p:cNvPr>
          <p:cNvSpPr/>
          <p:nvPr/>
        </p:nvSpPr>
        <p:spPr>
          <a:xfrm>
            <a:off x="4689834" y="1586848"/>
            <a:ext cx="406923" cy="1414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Left-Right 15">
            <a:extLst>
              <a:ext uri="{FF2B5EF4-FFF2-40B4-BE49-F238E27FC236}">
                <a16:creationId xmlns:a16="http://schemas.microsoft.com/office/drawing/2014/main" id="{B45F60D5-4100-480E-96A3-95A7DBA34C8A}"/>
              </a:ext>
            </a:extLst>
          </p:cNvPr>
          <p:cNvSpPr/>
          <p:nvPr/>
        </p:nvSpPr>
        <p:spPr>
          <a:xfrm rot="933125">
            <a:off x="3313522" y="2568928"/>
            <a:ext cx="509047" cy="17753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Left-Right 16">
            <a:extLst>
              <a:ext uri="{FF2B5EF4-FFF2-40B4-BE49-F238E27FC236}">
                <a16:creationId xmlns:a16="http://schemas.microsoft.com/office/drawing/2014/main" id="{3839BDF1-7CB5-4522-B2EA-FAEC820825CA}"/>
              </a:ext>
            </a:extLst>
          </p:cNvPr>
          <p:cNvSpPr/>
          <p:nvPr/>
        </p:nvSpPr>
        <p:spPr>
          <a:xfrm rot="3206426">
            <a:off x="3546373" y="3237643"/>
            <a:ext cx="657804" cy="21812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0000"/>
              </a:solidFill>
            </a:endParaRPr>
          </a:p>
        </p:txBody>
      </p:sp>
      <p:sp>
        <p:nvSpPr>
          <p:cNvPr id="18" name="Arrow: Left-Right 17">
            <a:extLst>
              <a:ext uri="{FF2B5EF4-FFF2-40B4-BE49-F238E27FC236}">
                <a16:creationId xmlns:a16="http://schemas.microsoft.com/office/drawing/2014/main" id="{5481CCBC-5727-46F2-96A3-80CF007112B0}"/>
              </a:ext>
            </a:extLst>
          </p:cNvPr>
          <p:cNvSpPr/>
          <p:nvPr/>
        </p:nvSpPr>
        <p:spPr>
          <a:xfrm rot="933125">
            <a:off x="3755011" y="2993008"/>
            <a:ext cx="509047" cy="17753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0000"/>
              </a:solidFill>
            </a:endParaRPr>
          </a:p>
        </p:txBody>
      </p:sp>
      <p:sp>
        <p:nvSpPr>
          <p:cNvPr id="19" name="Arrow: Left-Right 18">
            <a:extLst>
              <a:ext uri="{FF2B5EF4-FFF2-40B4-BE49-F238E27FC236}">
                <a16:creationId xmlns:a16="http://schemas.microsoft.com/office/drawing/2014/main" id="{477EC6F2-F462-4898-A091-840C1387151F}"/>
              </a:ext>
            </a:extLst>
          </p:cNvPr>
          <p:cNvSpPr/>
          <p:nvPr/>
        </p:nvSpPr>
        <p:spPr>
          <a:xfrm rot="7151365">
            <a:off x="4293910" y="3296234"/>
            <a:ext cx="509047" cy="17753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0000"/>
              </a:solidFill>
            </a:endParaRPr>
          </a:p>
        </p:txBody>
      </p:sp>
      <p:sp>
        <p:nvSpPr>
          <p:cNvPr id="20" name="Arrow: Left-Right 19">
            <a:extLst>
              <a:ext uri="{FF2B5EF4-FFF2-40B4-BE49-F238E27FC236}">
                <a16:creationId xmlns:a16="http://schemas.microsoft.com/office/drawing/2014/main" id="{CF0498F7-14FA-40CD-9DE3-B056B8BF442E}"/>
              </a:ext>
            </a:extLst>
          </p:cNvPr>
          <p:cNvSpPr/>
          <p:nvPr/>
        </p:nvSpPr>
        <p:spPr>
          <a:xfrm rot="7151365">
            <a:off x="3827359" y="2227402"/>
            <a:ext cx="1218862" cy="233541"/>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0000"/>
              </a:solidFill>
            </a:endParaRPr>
          </a:p>
        </p:txBody>
      </p:sp>
      <p:sp>
        <p:nvSpPr>
          <p:cNvPr id="21" name="AutoShape 2" descr="Image preview">
            <a:extLst>
              <a:ext uri="{FF2B5EF4-FFF2-40B4-BE49-F238E27FC236}">
                <a16:creationId xmlns:a16="http://schemas.microsoft.com/office/drawing/2014/main" id="{012FAEBF-139A-4170-A658-03FF184B2C27}"/>
              </a:ext>
            </a:extLst>
          </p:cNvPr>
          <p:cNvSpPr>
            <a:spLocks noChangeAspect="1" noChangeArrowheads="1"/>
          </p:cNvSpPr>
          <p:nvPr/>
        </p:nvSpPr>
        <p:spPr bwMode="auto">
          <a:xfrm>
            <a:off x="5943600" y="3276600"/>
            <a:ext cx="1861008" cy="18610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2" name="Picture 21">
            <a:extLst>
              <a:ext uri="{FF2B5EF4-FFF2-40B4-BE49-F238E27FC236}">
                <a16:creationId xmlns:a16="http://schemas.microsoft.com/office/drawing/2014/main" id="{0C6B91B7-1D48-41C5-9617-69AC3F171A9F}"/>
              </a:ext>
            </a:extLst>
          </p:cNvPr>
          <p:cNvPicPr>
            <a:picLocks noChangeAspect="1"/>
          </p:cNvPicPr>
          <p:nvPr/>
        </p:nvPicPr>
        <p:blipFill>
          <a:blip r:embed="rId3"/>
          <a:stretch>
            <a:fillRect/>
          </a:stretch>
        </p:blipFill>
        <p:spPr>
          <a:xfrm>
            <a:off x="7956720" y="-823296"/>
            <a:ext cx="1824044" cy="3954566"/>
          </a:xfrm>
          <a:prstGeom prst="rect">
            <a:avLst/>
          </a:prstGeom>
        </p:spPr>
      </p:pic>
      <p:pic>
        <p:nvPicPr>
          <p:cNvPr id="24" name="Picture 23">
            <a:extLst>
              <a:ext uri="{FF2B5EF4-FFF2-40B4-BE49-F238E27FC236}">
                <a16:creationId xmlns:a16="http://schemas.microsoft.com/office/drawing/2014/main" id="{C50A48BD-4F5F-4D9F-A53D-72F7B2F2D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181" y="-160256"/>
            <a:ext cx="2263187" cy="4854018"/>
          </a:xfrm>
          <a:prstGeom prst="rect">
            <a:avLst/>
          </a:prstGeom>
        </p:spPr>
      </p:pic>
      <p:pic>
        <p:nvPicPr>
          <p:cNvPr id="26" name="Picture 25">
            <a:extLst>
              <a:ext uri="{FF2B5EF4-FFF2-40B4-BE49-F238E27FC236}">
                <a16:creationId xmlns:a16="http://schemas.microsoft.com/office/drawing/2014/main" id="{43BFCA76-4891-49F0-956C-A88BCD39A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761" y="2118768"/>
            <a:ext cx="2401621" cy="1385379"/>
          </a:xfrm>
          <a:prstGeom prst="rect">
            <a:avLst/>
          </a:prstGeom>
        </p:spPr>
      </p:pic>
      <p:pic>
        <p:nvPicPr>
          <p:cNvPr id="28" name="Picture 27">
            <a:extLst>
              <a:ext uri="{FF2B5EF4-FFF2-40B4-BE49-F238E27FC236}">
                <a16:creationId xmlns:a16="http://schemas.microsoft.com/office/drawing/2014/main" id="{F4E2F1AB-EC2B-43CF-8F25-2F53A2900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5112" y="4693762"/>
            <a:ext cx="2263187" cy="2087229"/>
          </a:xfrm>
          <a:prstGeom prst="rect">
            <a:avLst/>
          </a:prstGeom>
        </p:spPr>
      </p:pic>
      <p:pic>
        <p:nvPicPr>
          <p:cNvPr id="30" name="Picture 29">
            <a:extLst>
              <a:ext uri="{FF2B5EF4-FFF2-40B4-BE49-F238E27FC236}">
                <a16:creationId xmlns:a16="http://schemas.microsoft.com/office/drawing/2014/main" id="{300C0CEC-81BD-4171-AFF7-141B079652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826" y="3555445"/>
            <a:ext cx="1523303" cy="3302555"/>
          </a:xfrm>
          <a:prstGeom prst="rect">
            <a:avLst/>
          </a:prstGeom>
        </p:spPr>
      </p:pic>
      <p:pic>
        <p:nvPicPr>
          <p:cNvPr id="32" name="Picture 31">
            <a:extLst>
              <a:ext uri="{FF2B5EF4-FFF2-40B4-BE49-F238E27FC236}">
                <a16:creationId xmlns:a16="http://schemas.microsoft.com/office/drawing/2014/main" id="{1D65FE4B-9997-43F5-B132-C2800BF698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8939" y="2841988"/>
            <a:ext cx="2022299" cy="4379939"/>
          </a:xfrm>
          <a:prstGeom prst="rect">
            <a:avLst/>
          </a:prstGeom>
        </p:spPr>
      </p:pic>
    </p:spTree>
    <p:extLst>
      <p:ext uri="{BB962C8B-B14F-4D97-AF65-F5344CB8AC3E}">
        <p14:creationId xmlns:p14="http://schemas.microsoft.com/office/powerpoint/2010/main" val="7249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8583-F814-3424-B6E4-6773F024EB3C}"/>
              </a:ext>
            </a:extLst>
          </p:cNvPr>
          <p:cNvSpPr>
            <a:spLocks noGrp="1"/>
          </p:cNvSpPr>
          <p:nvPr>
            <p:ph type="title"/>
          </p:nvPr>
        </p:nvSpPr>
        <p:spPr>
          <a:xfrm>
            <a:off x="198120" y="-203835"/>
            <a:ext cx="10515600" cy="1325563"/>
          </a:xfrm>
        </p:spPr>
        <p:txBody>
          <a:bodyPr/>
          <a:lstStyle/>
          <a:p>
            <a:r>
              <a:rPr lang="en-US" dirty="0">
                <a:solidFill>
                  <a:schemeClr val="accent2">
                    <a:lumMod val="75000"/>
                  </a:schemeClr>
                </a:solidFill>
              </a:rPr>
              <a:t>Speaking knowledge to power</a:t>
            </a:r>
            <a:endParaRPr lang="en-ZA" dirty="0">
              <a:solidFill>
                <a:schemeClr val="accent2">
                  <a:lumMod val="75000"/>
                </a:schemeClr>
              </a:solidFill>
            </a:endParaRPr>
          </a:p>
        </p:txBody>
      </p:sp>
      <p:pic>
        <p:nvPicPr>
          <p:cNvPr id="8" name="Picture 7" descr="A close-up of a document&#10;&#10;AI-generated content may be incorrect.">
            <a:extLst>
              <a:ext uri="{FF2B5EF4-FFF2-40B4-BE49-F238E27FC236}">
                <a16:creationId xmlns:a16="http://schemas.microsoft.com/office/drawing/2014/main" id="{0B82E5DF-6ACC-AA8E-BCA1-F1D48EBB0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532" y="3222671"/>
            <a:ext cx="6256424" cy="3519238"/>
          </a:xfrm>
          <a:prstGeom prst="rect">
            <a:avLst/>
          </a:prstGeom>
        </p:spPr>
      </p:pic>
      <p:pic>
        <p:nvPicPr>
          <p:cNvPr id="9" name="Picture 8">
            <a:extLst>
              <a:ext uri="{FF2B5EF4-FFF2-40B4-BE49-F238E27FC236}">
                <a16:creationId xmlns:a16="http://schemas.microsoft.com/office/drawing/2014/main" id="{D5493647-92EE-E424-C17A-590C8B20A1AF}"/>
              </a:ext>
            </a:extLst>
          </p:cNvPr>
          <p:cNvPicPr>
            <a:picLocks noChangeAspect="1"/>
          </p:cNvPicPr>
          <p:nvPr/>
        </p:nvPicPr>
        <p:blipFill>
          <a:blip r:embed="rId3"/>
          <a:stretch>
            <a:fillRect/>
          </a:stretch>
        </p:blipFill>
        <p:spPr>
          <a:xfrm>
            <a:off x="199036" y="836973"/>
            <a:ext cx="3523686" cy="2644055"/>
          </a:xfrm>
          <a:prstGeom prst="rect">
            <a:avLst/>
          </a:prstGeom>
        </p:spPr>
      </p:pic>
      <p:pic>
        <p:nvPicPr>
          <p:cNvPr id="12" name="Content Placeholder 3">
            <a:extLst>
              <a:ext uri="{FF2B5EF4-FFF2-40B4-BE49-F238E27FC236}">
                <a16:creationId xmlns:a16="http://schemas.microsoft.com/office/drawing/2014/main" id="{4127F672-E8F3-1281-D931-A73B00F602CD}"/>
              </a:ext>
            </a:extLst>
          </p:cNvPr>
          <p:cNvPicPr>
            <a:picLocks noChangeAspect="1"/>
          </p:cNvPicPr>
          <p:nvPr/>
        </p:nvPicPr>
        <p:blipFill>
          <a:blip r:embed="rId4"/>
          <a:stretch>
            <a:fillRect/>
          </a:stretch>
        </p:blipFill>
        <p:spPr>
          <a:xfrm>
            <a:off x="8746984" y="611173"/>
            <a:ext cx="2968270" cy="3955762"/>
          </a:xfrm>
          <a:prstGeom prst="rect">
            <a:avLst/>
          </a:prstGeom>
        </p:spPr>
      </p:pic>
      <p:sp>
        <p:nvSpPr>
          <p:cNvPr id="14" name="Rectangle 13">
            <a:extLst>
              <a:ext uri="{FF2B5EF4-FFF2-40B4-BE49-F238E27FC236}">
                <a16:creationId xmlns:a16="http://schemas.microsoft.com/office/drawing/2014/main" id="{AD17E530-59B8-D136-4E50-469E4858222F}"/>
              </a:ext>
            </a:extLst>
          </p:cNvPr>
          <p:cNvSpPr/>
          <p:nvPr/>
        </p:nvSpPr>
        <p:spPr>
          <a:xfrm>
            <a:off x="1696604" y="3562581"/>
            <a:ext cx="6766792" cy="315675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Content Placeholder 9">
            <a:extLst>
              <a:ext uri="{FF2B5EF4-FFF2-40B4-BE49-F238E27FC236}">
                <a16:creationId xmlns:a16="http://schemas.microsoft.com/office/drawing/2014/main" id="{8E3497D3-4220-E5FB-10F4-F22D604D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917" y="716377"/>
            <a:ext cx="3673496" cy="2755122"/>
          </a:xfrm>
          <a:prstGeom prst="rect">
            <a:avLst/>
          </a:prstGeom>
        </p:spPr>
      </p:pic>
    </p:spTree>
    <p:extLst>
      <p:ext uri="{BB962C8B-B14F-4D97-AF65-F5344CB8AC3E}">
        <p14:creationId xmlns:p14="http://schemas.microsoft.com/office/powerpoint/2010/main" val="1666304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4072-1CC0-9C23-4056-55C69ED3B998}"/>
              </a:ext>
            </a:extLst>
          </p:cNvPr>
          <p:cNvSpPr>
            <a:spLocks noGrp="1"/>
          </p:cNvSpPr>
          <p:nvPr>
            <p:ph type="title"/>
          </p:nvPr>
        </p:nvSpPr>
        <p:spPr>
          <a:xfrm>
            <a:off x="289560" y="1218565"/>
            <a:ext cx="10515600" cy="1325563"/>
          </a:xfrm>
        </p:spPr>
        <p:txBody>
          <a:bodyPr>
            <a:normAutofit fontScale="90000"/>
          </a:bodyPr>
          <a:lstStyle/>
          <a:p>
            <a:r>
              <a:rPr lang="en-US" dirty="0">
                <a:solidFill>
                  <a:schemeClr val="accent6">
                    <a:lumMod val="75000"/>
                  </a:schemeClr>
                </a:solidFill>
              </a:rPr>
              <a:t>EPIC A and EPIC Durban</a:t>
            </a:r>
            <a:br>
              <a:rPr lang="en-US" dirty="0">
                <a:solidFill>
                  <a:schemeClr val="accent6">
                    <a:lumMod val="75000"/>
                  </a:schemeClr>
                </a:solidFill>
              </a:rPr>
            </a:br>
            <a:r>
              <a:rPr lang="en-US" sz="4000" dirty="0">
                <a:solidFill>
                  <a:schemeClr val="accent6">
                    <a:lumMod val="75000"/>
                  </a:schemeClr>
                </a:solidFill>
              </a:rPr>
              <a:t>Municipal/</a:t>
            </a:r>
            <a:br>
              <a:rPr lang="en-US" sz="4000" dirty="0">
                <a:solidFill>
                  <a:schemeClr val="accent6">
                    <a:lumMod val="75000"/>
                  </a:schemeClr>
                </a:solidFill>
              </a:rPr>
            </a:br>
            <a:r>
              <a:rPr lang="en-US" sz="4000" dirty="0">
                <a:solidFill>
                  <a:schemeClr val="accent6">
                    <a:lumMod val="75000"/>
                  </a:schemeClr>
                </a:solidFill>
              </a:rPr>
              <a:t>University Partnership</a:t>
            </a:r>
            <a:br>
              <a:rPr lang="en-US" sz="4000" dirty="0">
                <a:solidFill>
                  <a:schemeClr val="accent6">
                    <a:lumMod val="75000"/>
                  </a:schemeClr>
                </a:solidFill>
              </a:rPr>
            </a:br>
            <a:br>
              <a:rPr lang="en-US" sz="4000" dirty="0"/>
            </a:br>
            <a:r>
              <a:rPr lang="en-US" sz="2700" dirty="0"/>
              <a:t>Students undertake </a:t>
            </a:r>
            <a:br>
              <a:rPr lang="en-US" sz="2700" dirty="0"/>
            </a:br>
            <a:r>
              <a:rPr lang="en-US" sz="2700" dirty="0"/>
              <a:t>research with communities</a:t>
            </a:r>
            <a:br>
              <a:rPr lang="en-US" sz="2700" dirty="0"/>
            </a:br>
            <a:r>
              <a:rPr lang="en-US" sz="2700" dirty="0"/>
              <a:t>to address municipal </a:t>
            </a:r>
            <a:br>
              <a:rPr lang="en-US" sz="2700" dirty="0"/>
            </a:br>
            <a:r>
              <a:rPr lang="en-US" sz="2700" dirty="0"/>
              <a:t>challenges</a:t>
            </a:r>
            <a:endParaRPr lang="en-ZA" sz="2700" dirty="0"/>
          </a:p>
        </p:txBody>
      </p:sp>
      <p:pic>
        <p:nvPicPr>
          <p:cNvPr id="4" name="Google Shape;198;p15">
            <a:extLst>
              <a:ext uri="{FF2B5EF4-FFF2-40B4-BE49-F238E27FC236}">
                <a16:creationId xmlns:a16="http://schemas.microsoft.com/office/drawing/2014/main" id="{C2DA5A70-BEB1-70CC-2959-1A8446E97ADD}"/>
              </a:ext>
            </a:extLst>
          </p:cNvPr>
          <p:cNvPicPr preferRelativeResize="0">
            <a:picLocks noGrp="1"/>
          </p:cNvPicPr>
          <p:nvPr>
            <p:ph idx="1"/>
          </p:nvPr>
        </p:nvPicPr>
        <p:blipFill rotWithShape="1">
          <a:blip r:embed="rId2">
            <a:alphaModFix/>
          </a:blip>
          <a:srcRect l="2265" t="3543" r="2265" b="3472"/>
          <a:stretch/>
        </p:blipFill>
        <p:spPr>
          <a:xfrm>
            <a:off x="5761806" y="39140"/>
            <a:ext cx="6317346" cy="3596148"/>
          </a:xfrm>
          <a:prstGeom prst="rect">
            <a:avLst/>
          </a:prstGeom>
          <a:noFill/>
          <a:ln>
            <a:noFill/>
          </a:ln>
        </p:spPr>
      </p:pic>
      <p:pic>
        <p:nvPicPr>
          <p:cNvPr id="5" name="Content Placeholder 4">
            <a:extLst>
              <a:ext uri="{FF2B5EF4-FFF2-40B4-BE49-F238E27FC236}">
                <a16:creationId xmlns:a16="http://schemas.microsoft.com/office/drawing/2014/main" id="{3621CF74-E8B0-DCA4-2BDE-B163CE072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7" y="3519293"/>
            <a:ext cx="5770801" cy="3244645"/>
          </a:xfrm>
          <a:prstGeom prst="rect">
            <a:avLst/>
          </a:prstGeom>
        </p:spPr>
      </p:pic>
      <p:pic>
        <p:nvPicPr>
          <p:cNvPr id="7" name="Picture 6">
            <a:extLst>
              <a:ext uri="{FF2B5EF4-FFF2-40B4-BE49-F238E27FC236}">
                <a16:creationId xmlns:a16="http://schemas.microsoft.com/office/drawing/2014/main" id="{0F6A4863-1E06-7E85-B3DA-1ABD4E85884C}"/>
              </a:ext>
            </a:extLst>
          </p:cNvPr>
          <p:cNvPicPr>
            <a:picLocks noChangeAspect="1"/>
          </p:cNvPicPr>
          <p:nvPr/>
        </p:nvPicPr>
        <p:blipFill>
          <a:blip r:embed="rId4"/>
          <a:stretch>
            <a:fillRect/>
          </a:stretch>
        </p:blipFill>
        <p:spPr>
          <a:xfrm>
            <a:off x="6869929" y="3587027"/>
            <a:ext cx="4263660" cy="3199306"/>
          </a:xfrm>
          <a:prstGeom prst="rect">
            <a:avLst/>
          </a:prstGeom>
        </p:spPr>
      </p:pic>
    </p:spTree>
    <p:extLst>
      <p:ext uri="{BB962C8B-B14F-4D97-AF65-F5344CB8AC3E}">
        <p14:creationId xmlns:p14="http://schemas.microsoft.com/office/powerpoint/2010/main" val="85282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8912-927D-915B-BE8B-B6B58F45F5D5}"/>
              </a:ext>
            </a:extLst>
          </p:cNvPr>
          <p:cNvSpPr>
            <a:spLocks noGrp="1"/>
          </p:cNvSpPr>
          <p:nvPr>
            <p:ph type="title"/>
          </p:nvPr>
        </p:nvSpPr>
        <p:spPr/>
        <p:txBody>
          <a:bodyPr/>
          <a:lstStyle/>
          <a:p>
            <a:r>
              <a:rPr lang="en-US" dirty="0"/>
              <a:t>Shared learning across all spaces</a:t>
            </a:r>
            <a:endParaRPr lang="en-ZA" dirty="0"/>
          </a:p>
        </p:txBody>
      </p:sp>
      <p:pic>
        <p:nvPicPr>
          <p:cNvPr id="5" name="Content Placeholder 4">
            <a:extLst>
              <a:ext uri="{FF2B5EF4-FFF2-40B4-BE49-F238E27FC236}">
                <a16:creationId xmlns:a16="http://schemas.microsoft.com/office/drawing/2014/main" id="{1D69D37C-1B21-CC61-8CEA-BB78DCB90A1A}"/>
              </a:ext>
            </a:extLst>
          </p:cNvPr>
          <p:cNvPicPr>
            <a:picLocks noGrp="1" noChangeAspect="1"/>
          </p:cNvPicPr>
          <p:nvPr>
            <p:ph sz="half" idx="1"/>
          </p:nvPr>
        </p:nvPicPr>
        <p:blipFill>
          <a:blip r:embed="rId2"/>
          <a:stretch>
            <a:fillRect/>
          </a:stretch>
        </p:blipFill>
        <p:spPr>
          <a:xfrm>
            <a:off x="838200" y="2057245"/>
            <a:ext cx="5181600" cy="3888098"/>
          </a:xfrm>
          <a:prstGeom prst="rect">
            <a:avLst/>
          </a:prstGeom>
        </p:spPr>
      </p:pic>
      <p:pic>
        <p:nvPicPr>
          <p:cNvPr id="6" name="Content Placeholder 5">
            <a:extLst>
              <a:ext uri="{FF2B5EF4-FFF2-40B4-BE49-F238E27FC236}">
                <a16:creationId xmlns:a16="http://schemas.microsoft.com/office/drawing/2014/main" id="{C164E60B-47A0-202E-5DCF-F008035781D2}"/>
              </a:ext>
            </a:extLst>
          </p:cNvPr>
          <p:cNvPicPr>
            <a:picLocks noGrp="1" noChangeAspect="1"/>
          </p:cNvPicPr>
          <p:nvPr>
            <p:ph sz="half" idx="2"/>
          </p:nvPr>
        </p:nvPicPr>
        <p:blipFill>
          <a:blip r:embed="rId3"/>
          <a:stretch>
            <a:fillRect/>
          </a:stretch>
        </p:blipFill>
        <p:spPr>
          <a:xfrm>
            <a:off x="6172200" y="2057245"/>
            <a:ext cx="5181600" cy="3888098"/>
          </a:xfrm>
          <a:prstGeom prst="rect">
            <a:avLst/>
          </a:prstGeom>
        </p:spPr>
      </p:pic>
    </p:spTree>
    <p:extLst>
      <p:ext uri="{BB962C8B-B14F-4D97-AF65-F5344CB8AC3E}">
        <p14:creationId xmlns:p14="http://schemas.microsoft.com/office/powerpoint/2010/main" val="1701071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3712-D221-77CA-B422-F9790952CD7E}"/>
              </a:ext>
            </a:extLst>
          </p:cNvPr>
          <p:cNvSpPr>
            <a:spLocks noGrp="1"/>
          </p:cNvSpPr>
          <p:nvPr>
            <p:ph type="title"/>
          </p:nvPr>
        </p:nvSpPr>
        <p:spPr/>
        <p:txBody>
          <a:bodyPr/>
          <a:lstStyle/>
          <a:p>
            <a:r>
              <a:rPr lang="en-US" dirty="0"/>
              <a:t>In all projects …</a:t>
            </a:r>
            <a:endParaRPr lang="en-ZA" dirty="0"/>
          </a:p>
        </p:txBody>
      </p:sp>
      <p:sp>
        <p:nvSpPr>
          <p:cNvPr id="3" name="Content Placeholder 2">
            <a:extLst>
              <a:ext uri="{FF2B5EF4-FFF2-40B4-BE49-F238E27FC236}">
                <a16:creationId xmlns:a16="http://schemas.microsoft.com/office/drawing/2014/main" id="{8D458C03-C2CD-39E5-3883-8786233893A2}"/>
              </a:ext>
            </a:extLst>
          </p:cNvPr>
          <p:cNvSpPr>
            <a:spLocks noGrp="1"/>
          </p:cNvSpPr>
          <p:nvPr>
            <p:ph idx="1"/>
          </p:nvPr>
        </p:nvSpPr>
        <p:spPr/>
        <p:txBody>
          <a:bodyPr>
            <a:normAutofit fontScale="85000" lnSpcReduction="10000"/>
          </a:bodyPr>
          <a:lstStyle/>
          <a:p>
            <a:r>
              <a:rPr lang="en-ZA" b="1" i="0" dirty="0">
                <a:solidFill>
                  <a:srgbClr val="7030A0"/>
                </a:solidFill>
                <a:effectLst/>
                <a:latin typeface="Tiempos Text Regular"/>
              </a:rPr>
              <a:t>Equitable partnerships should be underpinned by forms of funding that enable institutions to become more resilient, supporting researchers and research managers in research collaborations that lead to the strengthening and flourishing of their respective research and innovation environments.</a:t>
            </a:r>
          </a:p>
          <a:p>
            <a:r>
              <a:rPr lang="en-ZA" b="1" i="0" dirty="0">
                <a:solidFill>
                  <a:srgbClr val="7030A0"/>
                </a:solidFill>
                <a:effectLst/>
                <a:latin typeface="Tiempos Text Regular"/>
              </a:rPr>
              <a:t>Stakeholders (funders, researchers, research managers, institutions etc) should ensure that equitable partnership principles are demonstrably embedded throughout the research lifecycle, in evidenced ways that support accountability and mutual learning</a:t>
            </a:r>
          </a:p>
          <a:p>
            <a:r>
              <a:rPr lang="en-ZA" b="1" i="0" dirty="0">
                <a:solidFill>
                  <a:srgbClr val="7030A0"/>
                </a:solidFill>
                <a:effectLst/>
                <a:latin typeface="Tiempos Text Regular"/>
              </a:rPr>
              <a:t>Joint research endeavours should serve all stakeholders’ needs, while recognising that their objectives might be different</a:t>
            </a:r>
          </a:p>
          <a:p>
            <a:r>
              <a:rPr lang="en-ZA" b="1" i="0" dirty="0">
                <a:solidFill>
                  <a:srgbClr val="7030A0"/>
                </a:solidFill>
                <a:effectLst/>
                <a:latin typeface="Tiempos Text Regular"/>
              </a:rPr>
              <a:t>Recognise the continuous evolution of concepts and practices of research excellence, to embrace scientific rigor and validity, and societal relevance, purpose, value and application</a:t>
            </a:r>
          </a:p>
          <a:p>
            <a:endParaRPr lang="en-ZA" dirty="0"/>
          </a:p>
        </p:txBody>
      </p:sp>
    </p:spTree>
    <p:extLst>
      <p:ext uri="{BB962C8B-B14F-4D97-AF65-F5344CB8AC3E}">
        <p14:creationId xmlns:p14="http://schemas.microsoft.com/office/powerpoint/2010/main" val="1254257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816A-E03E-449F-90F1-A768E91FEAF6}"/>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2FCEC595-AD48-48E0-925F-6E89D775643A}"/>
              </a:ext>
            </a:extLst>
          </p:cNvPr>
          <p:cNvSpPr>
            <a:spLocks noGrp="1"/>
          </p:cNvSpPr>
          <p:nvPr>
            <p:ph type="subTitle" idx="1"/>
          </p:nvPr>
        </p:nvSpPr>
        <p:spPr/>
        <p:txBody>
          <a:bodyPr/>
          <a:lstStyle/>
          <a:p>
            <a:endParaRPr lang="en-ZA" dirty="0"/>
          </a:p>
        </p:txBody>
      </p:sp>
      <p:sp>
        <p:nvSpPr>
          <p:cNvPr id="5" name="Rectangle 4">
            <a:extLst>
              <a:ext uri="{FF2B5EF4-FFF2-40B4-BE49-F238E27FC236}">
                <a16:creationId xmlns:a16="http://schemas.microsoft.com/office/drawing/2014/main" id="{74A20D24-F900-47F6-9FA2-580DD5947F57}"/>
              </a:ext>
            </a:extLst>
          </p:cNvPr>
          <p:cNvSpPr/>
          <p:nvPr/>
        </p:nvSpPr>
        <p:spPr>
          <a:xfrm>
            <a:off x="3184584" y="5965177"/>
            <a:ext cx="6278251" cy="933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THANK YOU </a:t>
            </a:r>
            <a:endParaRPr lang="en-ZA" sz="3600" dirty="0">
              <a:solidFill>
                <a:schemeClr val="tx1"/>
              </a:solidFill>
            </a:endParaRPr>
          </a:p>
        </p:txBody>
      </p:sp>
      <p:pic>
        <p:nvPicPr>
          <p:cNvPr id="6" name="Picture 5">
            <a:extLst>
              <a:ext uri="{FF2B5EF4-FFF2-40B4-BE49-F238E27FC236}">
                <a16:creationId xmlns:a16="http://schemas.microsoft.com/office/drawing/2014/main" id="{098A0654-E94A-4028-917C-DA92746FA737}"/>
              </a:ext>
            </a:extLst>
          </p:cNvPr>
          <p:cNvPicPr>
            <a:picLocks noChangeAspect="1"/>
          </p:cNvPicPr>
          <p:nvPr/>
        </p:nvPicPr>
        <p:blipFill>
          <a:blip r:embed="rId2"/>
          <a:stretch>
            <a:fillRect/>
          </a:stretch>
        </p:blipFill>
        <p:spPr>
          <a:xfrm>
            <a:off x="1343027" y="53988"/>
            <a:ext cx="10176507" cy="5836080"/>
          </a:xfrm>
          <a:prstGeom prst="rect">
            <a:avLst/>
          </a:prstGeom>
        </p:spPr>
      </p:pic>
    </p:spTree>
    <p:extLst>
      <p:ext uri="{BB962C8B-B14F-4D97-AF65-F5344CB8AC3E}">
        <p14:creationId xmlns:p14="http://schemas.microsoft.com/office/powerpoint/2010/main" val="219446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6B0624-C0C7-3811-5A77-3E6F900A43E7}"/>
              </a:ext>
            </a:extLst>
          </p:cNvPr>
          <p:cNvSpPr>
            <a:spLocks noGrp="1"/>
          </p:cNvSpPr>
          <p:nvPr>
            <p:ph type="title"/>
          </p:nvPr>
        </p:nvSpPr>
        <p:spPr/>
        <p:txBody>
          <a:bodyPr/>
          <a:lstStyle/>
          <a:p>
            <a:r>
              <a:rPr lang="en-US" dirty="0"/>
              <a:t>Equitable Partnerships in Research</a:t>
            </a:r>
            <a:endParaRPr lang="en-ZA" dirty="0"/>
          </a:p>
        </p:txBody>
      </p:sp>
      <p:sp>
        <p:nvSpPr>
          <p:cNvPr id="6" name="Text Placeholder 5">
            <a:extLst>
              <a:ext uri="{FF2B5EF4-FFF2-40B4-BE49-F238E27FC236}">
                <a16:creationId xmlns:a16="http://schemas.microsoft.com/office/drawing/2014/main" id="{312C33A8-7534-1945-AAD7-A34A79FBFBF1}"/>
              </a:ext>
            </a:extLst>
          </p:cNvPr>
          <p:cNvSpPr>
            <a:spLocks noGrp="1"/>
          </p:cNvSpPr>
          <p:nvPr>
            <p:ph type="body" idx="1"/>
          </p:nvPr>
        </p:nvSpPr>
        <p:spPr>
          <a:xfrm>
            <a:off x="839788" y="1335723"/>
            <a:ext cx="5157787" cy="823912"/>
          </a:xfrm>
        </p:spPr>
        <p:txBody>
          <a:bodyPr/>
          <a:lstStyle/>
          <a:p>
            <a:r>
              <a:rPr lang="en-US" dirty="0"/>
              <a:t>The lens …</a:t>
            </a:r>
            <a:endParaRPr lang="en-ZA" dirty="0"/>
          </a:p>
        </p:txBody>
      </p:sp>
      <p:sp>
        <p:nvSpPr>
          <p:cNvPr id="3" name="Content Placeholder 2">
            <a:extLst>
              <a:ext uri="{FF2B5EF4-FFF2-40B4-BE49-F238E27FC236}">
                <a16:creationId xmlns:a16="http://schemas.microsoft.com/office/drawing/2014/main" id="{2D1F5E1F-779A-4544-6713-6BB5B00EC260}"/>
              </a:ext>
            </a:extLst>
          </p:cNvPr>
          <p:cNvSpPr>
            <a:spLocks noGrp="1"/>
          </p:cNvSpPr>
          <p:nvPr>
            <p:ph sz="half" idx="2"/>
          </p:nvPr>
        </p:nvSpPr>
        <p:spPr>
          <a:xfrm>
            <a:off x="839788" y="2667635"/>
            <a:ext cx="5157787" cy="3684588"/>
          </a:xfrm>
        </p:spPr>
        <p:txBody>
          <a:bodyPr>
            <a:normAutofit fontScale="77500" lnSpcReduction="20000"/>
          </a:bodyPr>
          <a:lstStyle/>
          <a:p>
            <a:r>
              <a:rPr lang="en-ZA" dirty="0">
                <a:solidFill>
                  <a:srgbClr val="00B050"/>
                </a:solidFill>
              </a:rPr>
              <a:t>SHEFS-SA Sustainable Healthy Environment and Food Systems in Southern Africa (</a:t>
            </a:r>
            <a:r>
              <a:rPr lang="en-ZA" dirty="0" err="1">
                <a:solidFill>
                  <a:srgbClr val="00B050"/>
                </a:solidFill>
              </a:rPr>
              <a:t>Wellcome</a:t>
            </a:r>
            <a:r>
              <a:rPr lang="en-ZA" dirty="0">
                <a:solidFill>
                  <a:srgbClr val="00B050"/>
                </a:solidFill>
              </a:rPr>
              <a:t> Trust, 2024-2029)</a:t>
            </a:r>
          </a:p>
          <a:p>
            <a:r>
              <a:rPr lang="en-ZA" dirty="0">
                <a:solidFill>
                  <a:srgbClr val="0070C0"/>
                </a:solidFill>
              </a:rPr>
              <a:t>Learning from Durban: Resilience, climate action and reconfigured infrastructure in changing social and environmental conditions (British Academy, 2024-2026)</a:t>
            </a:r>
          </a:p>
          <a:p>
            <a:r>
              <a:rPr lang="en-ZA" dirty="0">
                <a:solidFill>
                  <a:schemeClr val="accent2">
                    <a:lumMod val="75000"/>
                  </a:schemeClr>
                </a:solidFill>
              </a:rPr>
              <a:t>Climate Adaptation and Resilience Programme (CLARE) INACCT: Designing inclusive African city coastal resilience (FCDO and IDRC, 2024-2026)</a:t>
            </a:r>
          </a:p>
        </p:txBody>
      </p:sp>
      <p:sp>
        <p:nvSpPr>
          <p:cNvPr id="7" name="Text Placeholder 6">
            <a:extLst>
              <a:ext uri="{FF2B5EF4-FFF2-40B4-BE49-F238E27FC236}">
                <a16:creationId xmlns:a16="http://schemas.microsoft.com/office/drawing/2014/main" id="{F2DDC760-FE44-95B7-5CF9-BBA9CBF79CFF}"/>
              </a:ext>
            </a:extLst>
          </p:cNvPr>
          <p:cNvSpPr>
            <a:spLocks noGrp="1"/>
          </p:cNvSpPr>
          <p:nvPr>
            <p:ph type="body" sz="quarter" idx="3"/>
          </p:nvPr>
        </p:nvSpPr>
        <p:spPr/>
        <p:txBody>
          <a:bodyPr/>
          <a:lstStyle/>
          <a:p>
            <a:r>
              <a:rPr lang="en-US" dirty="0"/>
              <a:t>Where do we need to focus our attention? </a:t>
            </a:r>
            <a:endParaRPr lang="en-ZA" dirty="0"/>
          </a:p>
        </p:txBody>
      </p:sp>
      <p:sp>
        <p:nvSpPr>
          <p:cNvPr id="5" name="Content Placeholder 4">
            <a:extLst>
              <a:ext uri="{FF2B5EF4-FFF2-40B4-BE49-F238E27FC236}">
                <a16:creationId xmlns:a16="http://schemas.microsoft.com/office/drawing/2014/main" id="{C6E11968-3B46-AD39-F10E-082AD7196D1E}"/>
              </a:ext>
            </a:extLst>
          </p:cNvPr>
          <p:cNvSpPr>
            <a:spLocks noGrp="1"/>
          </p:cNvSpPr>
          <p:nvPr>
            <p:ph sz="quarter" idx="4"/>
          </p:nvPr>
        </p:nvSpPr>
        <p:spPr>
          <a:xfrm>
            <a:off x="6172200" y="2647315"/>
            <a:ext cx="5183188" cy="3684588"/>
          </a:xfrm>
        </p:spPr>
        <p:txBody>
          <a:bodyPr>
            <a:normAutofit fontScale="77500" lnSpcReduction="20000"/>
          </a:bodyPr>
          <a:lstStyle/>
          <a:p>
            <a:r>
              <a:rPr lang="en-US" dirty="0">
                <a:solidFill>
                  <a:schemeClr val="bg2">
                    <a:lumMod val="25000"/>
                  </a:schemeClr>
                </a:solidFill>
              </a:rPr>
              <a:t>Across scales</a:t>
            </a:r>
          </a:p>
          <a:p>
            <a:r>
              <a:rPr lang="en-US" dirty="0">
                <a:solidFill>
                  <a:schemeClr val="bg2">
                    <a:lumMod val="25000"/>
                  </a:schemeClr>
                </a:solidFill>
              </a:rPr>
              <a:t>Across histories and geographies</a:t>
            </a:r>
          </a:p>
          <a:p>
            <a:r>
              <a:rPr lang="en-US" dirty="0">
                <a:solidFill>
                  <a:schemeClr val="bg2">
                    <a:lumMod val="25000"/>
                  </a:schemeClr>
                </a:solidFill>
              </a:rPr>
              <a:t>Across sites (who is the researcher and who is being researched? Positivism, post-positivism, social constructivism; critical theory)</a:t>
            </a:r>
          </a:p>
          <a:p>
            <a:r>
              <a:rPr lang="en-US" dirty="0">
                <a:solidFill>
                  <a:schemeClr val="bg2">
                    <a:lumMod val="25000"/>
                  </a:schemeClr>
                </a:solidFill>
              </a:rPr>
              <a:t>Across practices and methods</a:t>
            </a:r>
          </a:p>
          <a:p>
            <a:r>
              <a:rPr lang="en-US" dirty="0">
                <a:solidFill>
                  <a:schemeClr val="bg2">
                    <a:lumMod val="25000"/>
                  </a:schemeClr>
                </a:solidFill>
              </a:rPr>
              <a:t>Across knowledges</a:t>
            </a:r>
          </a:p>
          <a:p>
            <a:r>
              <a:rPr lang="en-US" dirty="0">
                <a:solidFill>
                  <a:schemeClr val="bg2">
                    <a:lumMod val="25000"/>
                  </a:schemeClr>
                </a:solidFill>
              </a:rPr>
              <a:t>Across ownership</a:t>
            </a:r>
          </a:p>
          <a:p>
            <a:r>
              <a:rPr lang="en-US" dirty="0">
                <a:solidFill>
                  <a:schemeClr val="bg2">
                    <a:lumMod val="25000"/>
                  </a:schemeClr>
                </a:solidFill>
              </a:rPr>
              <a:t>Across outcomes</a:t>
            </a:r>
          </a:p>
          <a:p>
            <a:endParaRPr lang="en-US" dirty="0"/>
          </a:p>
          <a:p>
            <a:endParaRPr lang="en-US" dirty="0"/>
          </a:p>
          <a:p>
            <a:endParaRPr lang="en-ZA" dirty="0"/>
          </a:p>
        </p:txBody>
      </p:sp>
    </p:spTree>
    <p:extLst>
      <p:ext uri="{BB962C8B-B14F-4D97-AF65-F5344CB8AC3E}">
        <p14:creationId xmlns:p14="http://schemas.microsoft.com/office/powerpoint/2010/main" val="147155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75CB-9220-4C1E-73F6-4B1845152A15}"/>
              </a:ext>
            </a:extLst>
          </p:cNvPr>
          <p:cNvSpPr>
            <a:spLocks noGrp="1"/>
          </p:cNvSpPr>
          <p:nvPr>
            <p:ph type="title"/>
          </p:nvPr>
        </p:nvSpPr>
        <p:spPr/>
        <p:txBody>
          <a:bodyPr>
            <a:normAutofit/>
          </a:bodyPr>
          <a:lstStyle/>
          <a:p>
            <a:r>
              <a:rPr lang="en-US" sz="3600" dirty="0"/>
              <a:t>Transdisciplinary Research         Equitable Partnerships</a:t>
            </a:r>
            <a:endParaRPr lang="en-ZA" sz="3600" dirty="0"/>
          </a:p>
        </p:txBody>
      </p:sp>
      <p:sp>
        <p:nvSpPr>
          <p:cNvPr id="4" name="Content Placeholder 3">
            <a:extLst>
              <a:ext uri="{FF2B5EF4-FFF2-40B4-BE49-F238E27FC236}">
                <a16:creationId xmlns:a16="http://schemas.microsoft.com/office/drawing/2014/main" id="{DC1B658E-8D02-57F1-26E6-2D1721431CAF}"/>
              </a:ext>
            </a:extLst>
          </p:cNvPr>
          <p:cNvSpPr>
            <a:spLocks noGrp="1"/>
          </p:cNvSpPr>
          <p:nvPr>
            <p:ph sz="half" idx="2"/>
          </p:nvPr>
        </p:nvSpPr>
        <p:spPr>
          <a:xfrm>
            <a:off x="5974080" y="1812131"/>
            <a:ext cx="5943600" cy="4351338"/>
          </a:xfrm>
        </p:spPr>
        <p:txBody>
          <a:bodyPr>
            <a:normAutofit fontScale="92500" lnSpcReduction="10000"/>
          </a:bodyPr>
          <a:lstStyle/>
          <a:p>
            <a:r>
              <a:rPr lang="en-US" b="1" dirty="0">
                <a:solidFill>
                  <a:srgbClr val="7030A0"/>
                </a:solidFill>
              </a:rPr>
              <a:t>British Academy (</a:t>
            </a:r>
            <a:r>
              <a:rPr lang="en-US" b="1" dirty="0" err="1">
                <a:solidFill>
                  <a:srgbClr val="7030A0"/>
                </a:solidFill>
              </a:rPr>
              <a:t>EqPIC</a:t>
            </a:r>
            <a:r>
              <a:rPr lang="en-US" b="1" dirty="0">
                <a:solidFill>
                  <a:srgbClr val="7030A0"/>
                </a:solidFill>
              </a:rPr>
              <a:t>, 12/02/2025)</a:t>
            </a:r>
          </a:p>
          <a:p>
            <a:r>
              <a:rPr lang="en-US" dirty="0"/>
              <a:t>Equitable Partnerships are based on </a:t>
            </a:r>
            <a:r>
              <a:rPr lang="en-ZA" b="0" i="0" dirty="0">
                <a:solidFill>
                  <a:srgbClr val="0A0A0A"/>
                </a:solidFill>
                <a:effectLst/>
                <a:latin typeface="Google Sans"/>
              </a:rPr>
              <a:t>mutual respect, trust, and shared benefits</a:t>
            </a:r>
          </a:p>
          <a:p>
            <a:r>
              <a:rPr lang="en-ZA" b="0" i="0" dirty="0">
                <a:solidFill>
                  <a:srgbClr val="0A0A0A"/>
                </a:solidFill>
                <a:effectLst/>
                <a:latin typeface="Google Sans"/>
              </a:rPr>
              <a:t>Principles include</a:t>
            </a:r>
          </a:p>
          <a:p>
            <a:pPr lvl="1"/>
            <a:r>
              <a:rPr lang="en-ZA" dirty="0"/>
              <a:t>co-creation of research from design to output</a:t>
            </a:r>
          </a:p>
          <a:p>
            <a:pPr lvl="1"/>
            <a:r>
              <a:rPr lang="en-ZA" dirty="0"/>
              <a:t>equitable resource distribution</a:t>
            </a:r>
          </a:p>
          <a:p>
            <a:pPr lvl="1"/>
            <a:r>
              <a:rPr lang="en-ZA" dirty="0"/>
              <a:t>transparency in budgeting and data ownership</a:t>
            </a:r>
          </a:p>
          <a:p>
            <a:pPr lvl="1"/>
            <a:r>
              <a:rPr lang="en-ZA" dirty="0"/>
              <a:t>recognition of diverse knowledge systems to ensure local relevance</a:t>
            </a:r>
            <a:r>
              <a:rPr lang="en-ZA" b="0" i="0" dirty="0">
                <a:solidFill>
                  <a:srgbClr val="0A0A0A"/>
                </a:solidFill>
                <a:effectLst/>
                <a:latin typeface="Google Sans"/>
              </a:rPr>
              <a:t>. </a:t>
            </a:r>
            <a:endParaRPr lang="en-ZA" dirty="0"/>
          </a:p>
        </p:txBody>
      </p:sp>
      <p:pic>
        <p:nvPicPr>
          <p:cNvPr id="6" name="Picture 5">
            <a:extLst>
              <a:ext uri="{FF2B5EF4-FFF2-40B4-BE49-F238E27FC236}">
                <a16:creationId xmlns:a16="http://schemas.microsoft.com/office/drawing/2014/main" id="{0E5F5511-A218-F4AD-92BF-553EF95AEE73}"/>
              </a:ext>
            </a:extLst>
          </p:cNvPr>
          <p:cNvPicPr>
            <a:picLocks noChangeAspect="1"/>
          </p:cNvPicPr>
          <p:nvPr/>
        </p:nvPicPr>
        <p:blipFill>
          <a:blip r:embed="rId2"/>
          <a:stretch>
            <a:fillRect/>
          </a:stretch>
        </p:blipFill>
        <p:spPr>
          <a:xfrm>
            <a:off x="827472" y="1389145"/>
            <a:ext cx="4806814" cy="5197310"/>
          </a:xfrm>
          <a:prstGeom prst="rect">
            <a:avLst/>
          </a:prstGeom>
        </p:spPr>
      </p:pic>
    </p:spTree>
    <p:extLst>
      <p:ext uri="{BB962C8B-B14F-4D97-AF65-F5344CB8AC3E}">
        <p14:creationId xmlns:p14="http://schemas.microsoft.com/office/powerpoint/2010/main" val="297326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5635-7A4B-E129-B2F1-307AD9959FF5}"/>
              </a:ext>
            </a:extLst>
          </p:cNvPr>
          <p:cNvSpPr>
            <a:spLocks noGrp="1"/>
          </p:cNvSpPr>
          <p:nvPr>
            <p:ph type="title"/>
          </p:nvPr>
        </p:nvSpPr>
        <p:spPr>
          <a:xfrm>
            <a:off x="838200" y="19685"/>
            <a:ext cx="10515600" cy="1325563"/>
          </a:xfrm>
        </p:spPr>
        <p:txBody>
          <a:bodyPr/>
          <a:lstStyle/>
          <a:p>
            <a:r>
              <a:rPr lang="en-US" dirty="0"/>
              <a:t>Equitable Research Partnerships</a:t>
            </a:r>
            <a:endParaRPr lang="en-ZA" dirty="0"/>
          </a:p>
        </p:txBody>
      </p:sp>
      <p:sp>
        <p:nvSpPr>
          <p:cNvPr id="3" name="Content Placeholder 2">
            <a:extLst>
              <a:ext uri="{FF2B5EF4-FFF2-40B4-BE49-F238E27FC236}">
                <a16:creationId xmlns:a16="http://schemas.microsoft.com/office/drawing/2014/main" id="{FD87F1AD-7B2E-8A35-83D2-B3C1D9D482A0}"/>
              </a:ext>
            </a:extLst>
          </p:cNvPr>
          <p:cNvSpPr>
            <a:spLocks noGrp="1"/>
          </p:cNvSpPr>
          <p:nvPr>
            <p:ph idx="1"/>
          </p:nvPr>
        </p:nvSpPr>
        <p:spPr>
          <a:xfrm>
            <a:off x="838200" y="1368735"/>
            <a:ext cx="10515600" cy="5265119"/>
          </a:xfrm>
        </p:spPr>
        <p:txBody>
          <a:bodyPr>
            <a:normAutofit fontScale="85000" lnSpcReduction="20000"/>
          </a:bodyPr>
          <a:lstStyle/>
          <a:p>
            <a:r>
              <a:rPr lang="en-US" dirty="0"/>
              <a:t>African Charter is </a:t>
            </a:r>
            <a:r>
              <a:rPr lang="en-ZA" b="0" i="0" dirty="0">
                <a:effectLst/>
                <a:latin typeface="Open Sans" panose="020B0606030504020204" pitchFamily="34" charset="0"/>
              </a:rPr>
              <a:t>an </a:t>
            </a:r>
            <a:r>
              <a:rPr lang="en-ZA" b="0" i="0" dirty="0">
                <a:solidFill>
                  <a:srgbClr val="0070C0"/>
                </a:solidFill>
                <a:effectLst/>
                <a:latin typeface="Open Sans" panose="020B0606030504020204" pitchFamily="34" charset="0"/>
              </a:rPr>
              <a:t>Africa-centred framework for advancing a </a:t>
            </a:r>
            <a:r>
              <a:rPr lang="en-ZA" b="0" i="1" dirty="0">
                <a:solidFill>
                  <a:srgbClr val="0070C0"/>
                </a:solidFill>
                <a:effectLst/>
                <a:latin typeface="Open Sans" panose="020B0606030504020204" pitchFamily="34" charset="0"/>
              </a:rPr>
              <a:t>transformative</a:t>
            </a:r>
            <a:r>
              <a:rPr lang="en-ZA" b="0" i="0" dirty="0">
                <a:solidFill>
                  <a:srgbClr val="0070C0"/>
                </a:solidFill>
                <a:effectLst/>
                <a:latin typeface="Open Sans" panose="020B0606030504020204" pitchFamily="34" charset="0"/>
              </a:rPr>
              <a:t> mode of research collaborations that will serve to advance and uphold the continent’s place in the global production of scientific knowledge</a:t>
            </a:r>
          </a:p>
          <a:p>
            <a:pPr lvl="1"/>
            <a:r>
              <a:rPr lang="en-ZA" dirty="0">
                <a:solidFill>
                  <a:srgbClr val="00B050"/>
                </a:solidFill>
                <a:latin typeface="Open Sans" panose="020B0606030504020204" pitchFamily="34" charset="0"/>
              </a:rPr>
              <a:t>North-South</a:t>
            </a:r>
          </a:p>
          <a:p>
            <a:pPr lvl="1"/>
            <a:r>
              <a:rPr lang="en-ZA" dirty="0">
                <a:solidFill>
                  <a:srgbClr val="00B050"/>
                </a:solidFill>
                <a:latin typeface="Open Sans" panose="020B0606030504020204" pitchFamily="34" charset="0"/>
              </a:rPr>
              <a:t>Global-Local </a:t>
            </a:r>
          </a:p>
          <a:p>
            <a:pPr lvl="1"/>
            <a:r>
              <a:rPr lang="en-ZA" dirty="0">
                <a:solidFill>
                  <a:srgbClr val="00B050"/>
                </a:solidFill>
                <a:latin typeface="Open Sans" panose="020B0606030504020204" pitchFamily="34" charset="0"/>
              </a:rPr>
              <a:t>South-South</a:t>
            </a:r>
          </a:p>
          <a:p>
            <a:pPr lvl="1"/>
            <a:r>
              <a:rPr lang="en-ZA" dirty="0">
                <a:solidFill>
                  <a:srgbClr val="00B050"/>
                </a:solidFill>
                <a:latin typeface="Open Sans" panose="020B0606030504020204" pitchFamily="34" charset="0"/>
              </a:rPr>
              <a:t>Scientific-Practitioner</a:t>
            </a:r>
          </a:p>
          <a:p>
            <a:pPr lvl="1"/>
            <a:r>
              <a:rPr lang="en-ZA" dirty="0">
                <a:solidFill>
                  <a:srgbClr val="00B050"/>
                </a:solidFill>
                <a:latin typeface="Open Sans" panose="020B0606030504020204" pitchFamily="34" charset="0"/>
              </a:rPr>
              <a:t>Scientific-Practitioner-Community</a:t>
            </a:r>
          </a:p>
          <a:p>
            <a:pPr lvl="1"/>
            <a:endParaRPr lang="en-ZA" dirty="0">
              <a:solidFill>
                <a:srgbClr val="00B050"/>
              </a:solidFill>
              <a:latin typeface="Open Sans" panose="020B0606030504020204" pitchFamily="34" charset="0"/>
            </a:endParaRPr>
          </a:p>
          <a:p>
            <a:pPr lvl="1"/>
            <a:r>
              <a:rPr lang="en-ZA" dirty="0">
                <a:solidFill>
                  <a:srgbClr val="00B050"/>
                </a:solidFill>
                <a:latin typeface="Open Sans" panose="020B0606030504020204" pitchFamily="34" charset="0"/>
              </a:rPr>
              <a:t>Support Africa – Global North Research Relationships </a:t>
            </a:r>
          </a:p>
          <a:p>
            <a:pPr lvl="1"/>
            <a:r>
              <a:rPr lang="en-ZA" dirty="0">
                <a:solidFill>
                  <a:srgbClr val="00B050"/>
                </a:solidFill>
                <a:latin typeface="Open Sans" panose="020B0606030504020204" pitchFamily="34" charset="0"/>
              </a:rPr>
              <a:t>Support plurality of knowledges </a:t>
            </a:r>
          </a:p>
          <a:p>
            <a:pPr lvl="1"/>
            <a:endParaRPr lang="en-ZA" dirty="0">
              <a:solidFill>
                <a:srgbClr val="00B050"/>
              </a:solidFill>
              <a:latin typeface="Open Sans" panose="020B0606030504020204" pitchFamily="34" charset="0"/>
            </a:endParaRPr>
          </a:p>
          <a:p>
            <a:r>
              <a:rPr lang="en-ZA" dirty="0">
                <a:solidFill>
                  <a:srgbClr val="FF0000"/>
                </a:solidFill>
                <a:latin typeface="Open Sans" panose="020B0606030504020204" pitchFamily="34" charset="0"/>
              </a:rPr>
              <a:t>Supports Open Science </a:t>
            </a:r>
          </a:p>
          <a:p>
            <a:r>
              <a:rPr lang="en-ZA" dirty="0">
                <a:solidFill>
                  <a:srgbClr val="7030A0"/>
                </a:solidFill>
                <a:latin typeface="Open Sans" panose="020B0606030504020204" pitchFamily="34" charset="0"/>
              </a:rPr>
              <a:t>Equity in Research Partnerships (how we recognise and address inequality)</a:t>
            </a:r>
            <a:r>
              <a:rPr lang="en-ZA" dirty="0">
                <a:solidFill>
                  <a:srgbClr val="00B050"/>
                </a:solidFill>
                <a:latin typeface="Open Sans" panose="020B0606030504020204" pitchFamily="34" charset="0"/>
              </a:rPr>
              <a:t>  </a:t>
            </a:r>
          </a:p>
          <a:p>
            <a:r>
              <a:rPr lang="en-ZA" dirty="0">
                <a:solidFill>
                  <a:schemeClr val="accent6">
                    <a:lumMod val="50000"/>
                  </a:schemeClr>
                </a:solidFill>
                <a:latin typeface="Open Sans" panose="020B0606030504020204" pitchFamily="34" charset="0"/>
              </a:rPr>
              <a:t>Equitable Research Partnerships or transformed research relations </a:t>
            </a:r>
            <a:endParaRPr lang="en-ZA" dirty="0">
              <a:solidFill>
                <a:schemeClr val="accent6">
                  <a:lumMod val="50000"/>
                </a:schemeClr>
              </a:solidFill>
            </a:endParaRPr>
          </a:p>
        </p:txBody>
      </p:sp>
    </p:spTree>
    <p:extLst>
      <p:ext uri="{BB962C8B-B14F-4D97-AF65-F5344CB8AC3E}">
        <p14:creationId xmlns:p14="http://schemas.microsoft.com/office/powerpoint/2010/main" val="200769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2;g3ae7105b61b_2_63">
            <a:extLst>
              <a:ext uri="{FF2B5EF4-FFF2-40B4-BE49-F238E27FC236}">
                <a16:creationId xmlns:a16="http://schemas.microsoft.com/office/drawing/2014/main" id="{F1D445B9-CDA8-0072-91F0-FBAD327A546A}"/>
              </a:ext>
            </a:extLst>
          </p:cNvPr>
          <p:cNvPicPr preferRelativeResize="0"/>
          <p:nvPr/>
        </p:nvPicPr>
        <p:blipFill>
          <a:blip r:embed="rId2">
            <a:alphaModFix/>
          </a:blip>
          <a:stretch>
            <a:fillRect/>
          </a:stretch>
        </p:blipFill>
        <p:spPr>
          <a:xfrm>
            <a:off x="460350" y="3889810"/>
            <a:ext cx="3692344" cy="2769251"/>
          </a:xfrm>
          <a:prstGeom prst="rect">
            <a:avLst/>
          </a:prstGeom>
          <a:noFill/>
          <a:ln>
            <a:noFill/>
          </a:ln>
        </p:spPr>
      </p:pic>
      <p:pic>
        <p:nvPicPr>
          <p:cNvPr id="5" name="Google Shape;143;g3ae7105b61b_2_63">
            <a:extLst>
              <a:ext uri="{FF2B5EF4-FFF2-40B4-BE49-F238E27FC236}">
                <a16:creationId xmlns:a16="http://schemas.microsoft.com/office/drawing/2014/main" id="{B630F098-7B0F-5539-A590-017459E898C7}"/>
              </a:ext>
            </a:extLst>
          </p:cNvPr>
          <p:cNvPicPr preferRelativeResize="0"/>
          <p:nvPr/>
        </p:nvPicPr>
        <p:blipFill>
          <a:blip r:embed="rId3">
            <a:alphaModFix/>
          </a:blip>
          <a:stretch>
            <a:fillRect/>
          </a:stretch>
        </p:blipFill>
        <p:spPr>
          <a:xfrm>
            <a:off x="203375" y="108895"/>
            <a:ext cx="2650475" cy="3537851"/>
          </a:xfrm>
          <a:prstGeom prst="rect">
            <a:avLst/>
          </a:prstGeom>
          <a:noFill/>
          <a:ln>
            <a:noFill/>
          </a:ln>
        </p:spPr>
      </p:pic>
      <p:pic>
        <p:nvPicPr>
          <p:cNvPr id="6" name="Google Shape;193;p23">
            <a:extLst>
              <a:ext uri="{FF2B5EF4-FFF2-40B4-BE49-F238E27FC236}">
                <a16:creationId xmlns:a16="http://schemas.microsoft.com/office/drawing/2014/main" id="{A855724C-BF18-975F-7CC7-C1D024A3C270}"/>
              </a:ext>
            </a:extLst>
          </p:cNvPr>
          <p:cNvPicPr preferRelativeResize="0"/>
          <p:nvPr/>
        </p:nvPicPr>
        <p:blipFill rotWithShape="1">
          <a:blip r:embed="rId4">
            <a:alphaModFix/>
          </a:blip>
          <a:srcRect l="22833" r="6371"/>
          <a:stretch/>
        </p:blipFill>
        <p:spPr>
          <a:xfrm>
            <a:off x="7576885" y="95351"/>
            <a:ext cx="4551681" cy="4720489"/>
          </a:xfrm>
          <a:prstGeom prst="rect">
            <a:avLst/>
          </a:prstGeom>
          <a:noFill/>
          <a:ln>
            <a:noFill/>
          </a:ln>
        </p:spPr>
      </p:pic>
      <p:sp>
        <p:nvSpPr>
          <p:cNvPr id="7" name="Google Shape;121;p5">
            <a:extLst>
              <a:ext uri="{FF2B5EF4-FFF2-40B4-BE49-F238E27FC236}">
                <a16:creationId xmlns:a16="http://schemas.microsoft.com/office/drawing/2014/main" id="{AD80432F-D7D3-C069-0C36-998EFD4B6A5B}"/>
              </a:ext>
            </a:extLst>
          </p:cNvPr>
          <p:cNvSpPr/>
          <p:nvPr/>
        </p:nvSpPr>
        <p:spPr>
          <a:xfrm>
            <a:off x="2895601" y="175763"/>
            <a:ext cx="4551680" cy="3537851"/>
          </a:xfrm>
          <a:custGeom>
            <a:avLst/>
            <a:gdLst/>
            <a:ahLst/>
            <a:cxnLst/>
            <a:rect l="l" t="t" r="r" b="b"/>
            <a:pathLst>
              <a:path w="8644582" h="5763054" extrusionOk="0">
                <a:moveTo>
                  <a:pt x="0" y="0"/>
                </a:moveTo>
                <a:lnTo>
                  <a:pt x="8644582" y="0"/>
                </a:lnTo>
                <a:lnTo>
                  <a:pt x="8644582" y="5763054"/>
                </a:lnTo>
                <a:lnTo>
                  <a:pt x="0" y="57630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4928187-B309-4B70-F25A-7DEBAD0CEC8F}"/>
              </a:ext>
            </a:extLst>
          </p:cNvPr>
          <p:cNvSpPr txBox="1"/>
          <p:nvPr/>
        </p:nvSpPr>
        <p:spPr>
          <a:xfrm>
            <a:off x="4673600" y="4958080"/>
            <a:ext cx="6448051" cy="1908215"/>
          </a:xfrm>
          <a:prstGeom prst="rect">
            <a:avLst/>
          </a:prstGeom>
          <a:noFill/>
        </p:spPr>
        <p:txBody>
          <a:bodyPr wrap="square" rtlCol="0">
            <a:spAutoFit/>
          </a:bodyPr>
          <a:lstStyle/>
          <a:p>
            <a:r>
              <a:rPr lang="en-ZA" sz="2000" b="1" i="0" dirty="0">
                <a:solidFill>
                  <a:srgbClr val="7030A0"/>
                </a:solidFill>
                <a:effectLst/>
                <a:latin typeface="Tiempos Text Regular"/>
              </a:rPr>
              <a:t>Enabling mobility of stakeholders and investment in partnership development is crucial and requires funding, based on recognition that greater awareness of each partner’s environment and objectives is conducive to more effective and impactful research</a:t>
            </a:r>
          </a:p>
          <a:p>
            <a:endParaRPr lang="en-ZA" dirty="0"/>
          </a:p>
        </p:txBody>
      </p:sp>
    </p:spTree>
    <p:extLst>
      <p:ext uri="{BB962C8B-B14F-4D97-AF65-F5344CB8AC3E}">
        <p14:creationId xmlns:p14="http://schemas.microsoft.com/office/powerpoint/2010/main" val="109711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B5B8E-539F-6431-10B4-44132D837737}"/>
              </a:ext>
            </a:extLst>
          </p:cNvPr>
          <p:cNvPicPr>
            <a:picLocks noChangeAspect="1"/>
          </p:cNvPicPr>
          <p:nvPr/>
        </p:nvPicPr>
        <p:blipFill>
          <a:blip r:embed="rId2"/>
          <a:stretch>
            <a:fillRect/>
          </a:stretch>
        </p:blipFill>
        <p:spPr>
          <a:xfrm>
            <a:off x="589550" y="106170"/>
            <a:ext cx="10751299" cy="1597439"/>
          </a:xfrm>
          <a:prstGeom prst="rect">
            <a:avLst/>
          </a:prstGeom>
        </p:spPr>
      </p:pic>
      <p:sp>
        <p:nvSpPr>
          <p:cNvPr id="4" name="TextBox 3">
            <a:extLst>
              <a:ext uri="{FF2B5EF4-FFF2-40B4-BE49-F238E27FC236}">
                <a16:creationId xmlns:a16="http://schemas.microsoft.com/office/drawing/2014/main" id="{F0EF71F1-A0CA-E68A-7F75-983D1E98D48F}"/>
              </a:ext>
            </a:extLst>
          </p:cNvPr>
          <p:cNvSpPr txBox="1"/>
          <p:nvPr/>
        </p:nvSpPr>
        <p:spPr>
          <a:xfrm>
            <a:off x="690880" y="1795601"/>
            <a:ext cx="5222240" cy="4801314"/>
          </a:xfrm>
          <a:prstGeom prst="rect">
            <a:avLst/>
          </a:prstGeom>
          <a:noFill/>
        </p:spPr>
        <p:txBody>
          <a:bodyPr wrap="square" rtlCol="0">
            <a:spAutoFit/>
          </a:bodyPr>
          <a:lstStyle/>
          <a:p>
            <a:r>
              <a:rPr lang="en-US" b="1" dirty="0">
                <a:solidFill>
                  <a:srgbClr val="0070C0"/>
                </a:solidFill>
              </a:rPr>
              <a:t>The division of </a:t>
            </a:r>
            <a:r>
              <a:rPr lang="en-US" b="1" dirty="0" err="1">
                <a:solidFill>
                  <a:srgbClr val="0070C0"/>
                </a:solidFill>
              </a:rPr>
              <a:t>labour</a:t>
            </a:r>
            <a:endParaRPr lang="en-US" b="1" dirty="0">
              <a:solidFill>
                <a:srgbClr val="0070C0"/>
              </a:solidFill>
            </a:endParaRPr>
          </a:p>
          <a:p>
            <a:r>
              <a:rPr lang="en-US" dirty="0"/>
              <a:t>Who </a:t>
            </a:r>
            <a:r>
              <a:rPr lang="en-US" dirty="0" err="1"/>
              <a:t>theorises</a:t>
            </a:r>
            <a:r>
              <a:rPr lang="en-US" dirty="0"/>
              <a:t> and analyses, who writes ….?</a:t>
            </a:r>
          </a:p>
          <a:p>
            <a:r>
              <a:rPr lang="en-US" dirty="0"/>
              <a:t>Who collects data, ensures analysis within context and supports local interpretation ?</a:t>
            </a:r>
          </a:p>
          <a:p>
            <a:endParaRPr lang="en-US" dirty="0"/>
          </a:p>
          <a:p>
            <a:r>
              <a:rPr lang="en-US" dirty="0"/>
              <a:t>Who are marginalized as non-academic actors: municipal practitioners, communities, intermediaries …. ?</a:t>
            </a:r>
          </a:p>
          <a:p>
            <a:endParaRPr lang="en-US" dirty="0"/>
          </a:p>
          <a:p>
            <a:r>
              <a:rPr lang="en-US" dirty="0"/>
              <a:t>Who ‘invisibly’ manages the context and the risk of northern academics in southern contexts? Or southern academics in real world contexts? </a:t>
            </a:r>
          </a:p>
          <a:p>
            <a:endParaRPr lang="en-US" dirty="0"/>
          </a:p>
          <a:p>
            <a:r>
              <a:rPr lang="en-US" b="1" dirty="0">
                <a:solidFill>
                  <a:srgbClr val="0070C0"/>
                </a:solidFill>
              </a:rPr>
              <a:t>The division of recognition</a:t>
            </a:r>
            <a:r>
              <a:rPr lang="en-US" dirty="0"/>
              <a:t> </a:t>
            </a:r>
          </a:p>
          <a:p>
            <a:r>
              <a:rPr lang="en-US" dirty="0"/>
              <a:t>Papers and social impacts (NRF)</a:t>
            </a:r>
          </a:p>
          <a:p>
            <a:endParaRPr lang="en-US" dirty="0"/>
          </a:p>
          <a:p>
            <a:r>
              <a:rPr lang="en-US" dirty="0"/>
              <a:t>And WHY ?</a:t>
            </a:r>
          </a:p>
        </p:txBody>
      </p:sp>
      <p:pic>
        <p:nvPicPr>
          <p:cNvPr id="5" name="Picture 4" descr="A map of the earth&#10;&#10;AI-generated content may be incorrect.">
            <a:extLst>
              <a:ext uri="{FF2B5EF4-FFF2-40B4-BE49-F238E27FC236}">
                <a16:creationId xmlns:a16="http://schemas.microsoft.com/office/drawing/2014/main" id="{281E0F03-E719-1C94-42A4-C9C299D13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599" y="1769957"/>
            <a:ext cx="2275680" cy="2403686"/>
          </a:xfrm>
          <a:prstGeom prst="rect">
            <a:avLst/>
          </a:prstGeom>
        </p:spPr>
      </p:pic>
      <p:pic>
        <p:nvPicPr>
          <p:cNvPr id="7" name="Graphic 6" descr="Head with gears with solid fill">
            <a:extLst>
              <a:ext uri="{FF2B5EF4-FFF2-40B4-BE49-F238E27FC236}">
                <a16:creationId xmlns:a16="http://schemas.microsoft.com/office/drawing/2014/main" id="{72BE4DF6-B1D9-C72E-9732-0AD487E832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3920" y="2392554"/>
            <a:ext cx="914400" cy="914400"/>
          </a:xfrm>
          <a:prstGeom prst="rect">
            <a:avLst/>
          </a:prstGeom>
        </p:spPr>
      </p:pic>
      <p:pic>
        <p:nvPicPr>
          <p:cNvPr id="8" name="Picture 7">
            <a:extLst>
              <a:ext uri="{FF2B5EF4-FFF2-40B4-BE49-F238E27FC236}">
                <a16:creationId xmlns:a16="http://schemas.microsoft.com/office/drawing/2014/main" id="{DE946194-D166-2C04-159D-5568CFAF5149}"/>
              </a:ext>
            </a:extLst>
          </p:cNvPr>
          <p:cNvPicPr>
            <a:picLocks noChangeAspect="1"/>
          </p:cNvPicPr>
          <p:nvPr/>
        </p:nvPicPr>
        <p:blipFill>
          <a:blip r:embed="rId6"/>
          <a:stretch>
            <a:fillRect/>
          </a:stretch>
        </p:blipFill>
        <p:spPr>
          <a:xfrm>
            <a:off x="7766592" y="4312148"/>
            <a:ext cx="4258497" cy="2358663"/>
          </a:xfrm>
          <a:prstGeom prst="rect">
            <a:avLst/>
          </a:prstGeom>
        </p:spPr>
      </p:pic>
      <p:sp>
        <p:nvSpPr>
          <p:cNvPr id="10" name="Arrow: Circular 9">
            <a:extLst>
              <a:ext uri="{FF2B5EF4-FFF2-40B4-BE49-F238E27FC236}">
                <a16:creationId xmlns:a16="http://schemas.microsoft.com/office/drawing/2014/main" id="{95418DE1-7C2E-CF0B-5BF7-6E2F583A7D63}"/>
              </a:ext>
            </a:extLst>
          </p:cNvPr>
          <p:cNvSpPr/>
          <p:nvPr/>
        </p:nvSpPr>
        <p:spPr>
          <a:xfrm rot="3369854">
            <a:off x="8384654" y="2102472"/>
            <a:ext cx="2537740" cy="2097305"/>
          </a:xfrm>
          <a:prstGeom prst="circular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pic>
        <p:nvPicPr>
          <p:cNvPr id="12" name="Graphic 11" descr="Children with solid fill">
            <a:extLst>
              <a:ext uri="{FF2B5EF4-FFF2-40B4-BE49-F238E27FC236}">
                <a16:creationId xmlns:a16="http://schemas.microsoft.com/office/drawing/2014/main" id="{C5CCA030-71B8-7D57-2BBB-707847EAD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6680" y="5872480"/>
            <a:ext cx="1005840" cy="1005840"/>
          </a:xfrm>
          <a:prstGeom prst="rect">
            <a:avLst/>
          </a:prstGeom>
        </p:spPr>
      </p:pic>
      <p:pic>
        <p:nvPicPr>
          <p:cNvPr id="2052" name="Picture 4">
            <a:extLst>
              <a:ext uri="{FF2B5EF4-FFF2-40B4-BE49-F238E27FC236}">
                <a16:creationId xmlns:a16="http://schemas.microsoft.com/office/drawing/2014/main" id="{4B1BA1DB-F930-9BD8-DDDD-F0AC78AC5B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1817" y="4365805"/>
            <a:ext cx="1372686" cy="164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01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2704-351B-70D8-9DAC-742E964020DA}"/>
              </a:ext>
            </a:extLst>
          </p:cNvPr>
          <p:cNvSpPr>
            <a:spLocks noGrp="1"/>
          </p:cNvSpPr>
          <p:nvPr>
            <p:ph type="title"/>
          </p:nvPr>
        </p:nvSpPr>
        <p:spPr>
          <a:xfrm>
            <a:off x="502920" y="-163195"/>
            <a:ext cx="10515600" cy="1325563"/>
          </a:xfrm>
        </p:spPr>
        <p:txBody>
          <a:bodyPr/>
          <a:lstStyle/>
          <a:p>
            <a:r>
              <a:rPr lang="en-US" dirty="0"/>
              <a:t>Plurality of knowledges </a:t>
            </a:r>
            <a:endParaRPr lang="en-ZA" dirty="0"/>
          </a:p>
        </p:txBody>
      </p:sp>
      <p:sp>
        <p:nvSpPr>
          <p:cNvPr id="3" name="Content Placeholder 2">
            <a:extLst>
              <a:ext uri="{FF2B5EF4-FFF2-40B4-BE49-F238E27FC236}">
                <a16:creationId xmlns:a16="http://schemas.microsoft.com/office/drawing/2014/main" id="{F659F6DF-85FE-EF17-1A56-D36FFFB19FCD}"/>
              </a:ext>
            </a:extLst>
          </p:cNvPr>
          <p:cNvSpPr>
            <a:spLocks noGrp="1"/>
          </p:cNvSpPr>
          <p:nvPr>
            <p:ph idx="1"/>
          </p:nvPr>
        </p:nvSpPr>
        <p:spPr/>
        <p:txBody>
          <a:bodyPr/>
          <a:lstStyle/>
          <a:p>
            <a:endParaRPr lang="en-ZA"/>
          </a:p>
        </p:txBody>
      </p:sp>
      <p:pic>
        <p:nvPicPr>
          <p:cNvPr id="4" name="Picture 3" descr="A screenshot of a computer&#10;&#10;AI-generated content may be incorrect.">
            <a:extLst>
              <a:ext uri="{FF2B5EF4-FFF2-40B4-BE49-F238E27FC236}">
                <a16:creationId xmlns:a16="http://schemas.microsoft.com/office/drawing/2014/main" id="{44094557-A7ED-159E-6BA2-2134D4A86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82" y="850208"/>
            <a:ext cx="11083636" cy="6234545"/>
          </a:xfrm>
          <a:prstGeom prst="rect">
            <a:avLst/>
          </a:prstGeom>
        </p:spPr>
      </p:pic>
    </p:spTree>
    <p:extLst>
      <p:ext uri="{BB962C8B-B14F-4D97-AF65-F5344CB8AC3E}">
        <p14:creationId xmlns:p14="http://schemas.microsoft.com/office/powerpoint/2010/main" val="943528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1E752-D799-F56F-30ED-9C741389D578}"/>
              </a:ext>
            </a:extLst>
          </p:cNvPr>
          <p:cNvSpPr/>
          <p:nvPr/>
        </p:nvSpPr>
        <p:spPr>
          <a:xfrm>
            <a:off x="55113" y="2277980"/>
            <a:ext cx="3960000" cy="4515280"/>
          </a:xfrm>
          <a:prstGeom prst="rect">
            <a:avLst/>
          </a:prstGeom>
          <a:solidFill>
            <a:srgbClr val="7FD9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C46DDC1-D731-62B4-FB63-2CEC270C8C0C}"/>
              </a:ext>
            </a:extLst>
          </p:cNvPr>
          <p:cNvSpPr/>
          <p:nvPr/>
        </p:nvSpPr>
        <p:spPr>
          <a:xfrm>
            <a:off x="4115998" y="2277980"/>
            <a:ext cx="3960000" cy="4515280"/>
          </a:xfrm>
          <a:prstGeom prst="rect">
            <a:avLst/>
          </a:prstGeom>
          <a:solidFill>
            <a:srgbClr val="00BF6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042287-38F3-2E3B-2D7F-DD2308C94F50}"/>
              </a:ext>
            </a:extLst>
          </p:cNvPr>
          <p:cNvSpPr/>
          <p:nvPr/>
        </p:nvSpPr>
        <p:spPr>
          <a:xfrm>
            <a:off x="8176887" y="2257928"/>
            <a:ext cx="3960000" cy="4515280"/>
          </a:xfrm>
          <a:prstGeom prst="rect">
            <a:avLst/>
          </a:prstGeom>
          <a:solidFill>
            <a:srgbClr val="0E6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406E1F2D-F9EE-4CB0-9FDF-9E67E4B995F8}"/>
              </a:ext>
            </a:extLst>
          </p:cNvPr>
          <p:cNvSpPr txBox="1"/>
          <p:nvPr/>
        </p:nvSpPr>
        <p:spPr>
          <a:xfrm>
            <a:off x="739831" y="2381678"/>
            <a:ext cx="2582758" cy="523220"/>
          </a:xfrm>
          <a:prstGeom prst="rect">
            <a:avLst/>
          </a:prstGeom>
          <a:noFill/>
        </p:spPr>
        <p:txBody>
          <a:bodyPr wrap="none" rtlCol="0">
            <a:spAutoFit/>
          </a:bodyPr>
          <a:lstStyle/>
          <a:p>
            <a:r>
              <a:rPr lang="en-ZA" sz="2800" b="1" dirty="0">
                <a:latin typeface="Arial" panose="020B0604020202020204" pitchFamily="34" charset="0"/>
                <a:cs typeface="Arial" panose="020B0604020202020204" pitchFamily="34" charset="0"/>
              </a:rPr>
              <a:t>The challenge</a:t>
            </a:r>
          </a:p>
        </p:txBody>
      </p:sp>
      <p:sp>
        <p:nvSpPr>
          <p:cNvPr id="62" name="Rectangle 61">
            <a:extLst>
              <a:ext uri="{FF2B5EF4-FFF2-40B4-BE49-F238E27FC236}">
                <a16:creationId xmlns:a16="http://schemas.microsoft.com/office/drawing/2014/main" id="{1B61047E-E64E-4B3B-852C-A9B8E07F3240}"/>
              </a:ext>
            </a:extLst>
          </p:cNvPr>
          <p:cNvSpPr/>
          <p:nvPr/>
        </p:nvSpPr>
        <p:spPr>
          <a:xfrm>
            <a:off x="8430899" y="3766858"/>
            <a:ext cx="3451975" cy="1256306"/>
          </a:xfrm>
          <a:prstGeom prst="rect">
            <a:avLst/>
          </a:prstGeom>
        </p:spPr>
        <p:txBody>
          <a:bodyPr wrap="square">
            <a:spAutoFit/>
          </a:bodyPr>
          <a:lstStyle/>
          <a:p>
            <a:pPr algn="ctr">
              <a:lnSpc>
                <a:spcPct val="107000"/>
              </a:lnSpc>
              <a:spcAft>
                <a:spcPts val="0"/>
              </a:spcAft>
            </a:pPr>
            <a:r>
              <a:rPr lang="en-ZA" b="1" dirty="0">
                <a:solidFill>
                  <a:schemeClr val="bg1"/>
                </a:solidFill>
                <a:latin typeface="Arial" panose="020B0604020202020204" pitchFamily="34" charset="0"/>
                <a:ea typeface="Times New Roman" panose="02020603050405020304" pitchFamily="18" charset="0"/>
                <a:cs typeface="Arial" panose="020B0604020202020204" pitchFamily="34" charset="0"/>
              </a:rPr>
              <a:t>Southern African food systems and communities </a:t>
            </a:r>
          </a:p>
          <a:p>
            <a:pPr algn="ctr">
              <a:lnSpc>
                <a:spcPct val="107000"/>
              </a:lnSpc>
              <a:spcAft>
                <a:spcPts val="0"/>
              </a:spcAft>
            </a:pPr>
            <a:r>
              <a:rPr lang="en-ZA" b="1" dirty="0">
                <a:solidFill>
                  <a:schemeClr val="bg1"/>
                </a:solidFill>
                <a:latin typeface="Arial" panose="020B0604020202020204" pitchFamily="34" charset="0"/>
                <a:ea typeface="Times New Roman" panose="02020603050405020304" pitchFamily="18" charset="0"/>
                <a:cs typeface="Arial" panose="020B0604020202020204" pitchFamily="34" charset="0"/>
              </a:rPr>
              <a:t>that are healthy and resilient to climate risks</a:t>
            </a:r>
            <a:endParaRPr lang="en-ZA"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2408AC5-27D0-6E49-9099-7389521F9C12}"/>
              </a:ext>
            </a:extLst>
          </p:cNvPr>
          <p:cNvSpPr/>
          <p:nvPr/>
        </p:nvSpPr>
        <p:spPr>
          <a:xfrm>
            <a:off x="2078041" y="495124"/>
            <a:ext cx="8035915" cy="1107932"/>
          </a:xfrm>
          <a:prstGeom prst="rect">
            <a:avLst/>
          </a:prstGeom>
          <a:ln>
            <a:noFill/>
          </a:ln>
        </p:spPr>
        <p:txBody>
          <a:bodyPr wrap="square">
            <a:spAutoFit/>
          </a:bodyPr>
          <a:lstStyle/>
          <a:p>
            <a:pPr algn="ctr">
              <a:lnSpc>
                <a:spcPct val="107000"/>
              </a:lnSpc>
              <a:spcAft>
                <a:spcPts val="800"/>
              </a:spcAft>
            </a:pPr>
            <a:r>
              <a:rPr lang="en-ZA" sz="3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Sustainable &amp; Healthy Food Systems in Southern Africa (SHEFS-SA)</a:t>
            </a:r>
          </a:p>
        </p:txBody>
      </p:sp>
      <p:pic>
        <p:nvPicPr>
          <p:cNvPr id="4" name="Picture 3" descr="A green and white logo&#10;&#10;Description automatically generated with low confidence">
            <a:extLst>
              <a:ext uri="{FF2B5EF4-FFF2-40B4-BE49-F238E27FC236}">
                <a16:creationId xmlns:a16="http://schemas.microsoft.com/office/drawing/2014/main" id="{71555A62-6D1E-B5B0-9B6D-89B030BF92DE}"/>
              </a:ext>
            </a:extLst>
          </p:cNvPr>
          <p:cNvPicPr>
            <a:picLocks noChangeAspect="1"/>
          </p:cNvPicPr>
          <p:nvPr/>
        </p:nvPicPr>
        <p:blipFill rotWithShape="1">
          <a:blip r:embed="rId3">
            <a:extLst>
              <a:ext uri="{28A0092B-C50C-407E-A947-70E740481C1C}">
                <a14:useLocalDpi xmlns:a14="http://schemas.microsoft.com/office/drawing/2010/main" val="0"/>
              </a:ext>
            </a:extLst>
          </a:blip>
          <a:srcRect l="24099" t="15181" r="36167" b="24833"/>
          <a:stretch/>
        </p:blipFill>
        <p:spPr>
          <a:xfrm>
            <a:off x="10295432" y="124464"/>
            <a:ext cx="1740155" cy="1970291"/>
          </a:xfrm>
          <a:prstGeom prst="rect">
            <a:avLst/>
          </a:prstGeom>
        </p:spPr>
      </p:pic>
      <p:pic>
        <p:nvPicPr>
          <p:cNvPr id="5" name="Picture 4" descr="A green and white logo&#10;&#10;Description automatically generated with low confidence">
            <a:extLst>
              <a:ext uri="{FF2B5EF4-FFF2-40B4-BE49-F238E27FC236}">
                <a16:creationId xmlns:a16="http://schemas.microsoft.com/office/drawing/2014/main" id="{DEC630C8-AC6E-2F89-CF72-F7766D4EA8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60" t="14916" r="37285" b="22938"/>
          <a:stretch/>
        </p:blipFill>
        <p:spPr>
          <a:xfrm>
            <a:off x="187791" y="139926"/>
            <a:ext cx="1548053" cy="1840121"/>
          </a:xfrm>
          <a:prstGeom prst="rect">
            <a:avLst/>
          </a:prstGeom>
        </p:spPr>
      </p:pic>
      <p:sp>
        <p:nvSpPr>
          <p:cNvPr id="14" name="TextBox 13">
            <a:extLst>
              <a:ext uri="{FF2B5EF4-FFF2-40B4-BE49-F238E27FC236}">
                <a16:creationId xmlns:a16="http://schemas.microsoft.com/office/drawing/2014/main" id="{082B3DAB-779A-FE2E-9106-CE485B0979AD}"/>
              </a:ext>
            </a:extLst>
          </p:cNvPr>
          <p:cNvSpPr txBox="1"/>
          <p:nvPr/>
        </p:nvSpPr>
        <p:spPr>
          <a:xfrm>
            <a:off x="4824656" y="2381678"/>
            <a:ext cx="2542684" cy="523220"/>
          </a:xfrm>
          <a:prstGeom prst="rect">
            <a:avLst/>
          </a:prstGeom>
          <a:noFill/>
        </p:spPr>
        <p:txBody>
          <a:bodyPr wrap="none" rtlCol="0">
            <a:spAutoFit/>
          </a:bodyPr>
          <a:lstStyle/>
          <a:p>
            <a:r>
              <a:rPr lang="en-ZA" sz="2800" b="1" dirty="0">
                <a:latin typeface="Arial" panose="020B0604020202020204" pitchFamily="34" charset="0"/>
                <a:cs typeface="Arial" panose="020B0604020202020204" pitchFamily="34" charset="0"/>
              </a:rPr>
              <a:t>The approach</a:t>
            </a:r>
          </a:p>
        </p:txBody>
      </p:sp>
      <p:sp>
        <p:nvSpPr>
          <p:cNvPr id="16" name="TextBox 15">
            <a:extLst>
              <a:ext uri="{FF2B5EF4-FFF2-40B4-BE49-F238E27FC236}">
                <a16:creationId xmlns:a16="http://schemas.microsoft.com/office/drawing/2014/main" id="{BF32CABD-A460-93D0-2797-4883DC324497}"/>
              </a:ext>
            </a:extLst>
          </p:cNvPr>
          <p:cNvSpPr txBox="1"/>
          <p:nvPr/>
        </p:nvSpPr>
        <p:spPr>
          <a:xfrm>
            <a:off x="9175687" y="2381678"/>
            <a:ext cx="1962397" cy="523220"/>
          </a:xfrm>
          <a:prstGeom prst="rect">
            <a:avLst/>
          </a:prstGeom>
          <a:noFill/>
        </p:spPr>
        <p:txBody>
          <a:bodyPr wrap="none" rtlCol="0">
            <a:spAutoFit/>
          </a:bodyPr>
          <a:lstStyle/>
          <a:p>
            <a:r>
              <a:rPr lang="en-ZA" sz="2800" b="1" dirty="0">
                <a:solidFill>
                  <a:schemeClr val="bg1"/>
                </a:solidFill>
                <a:latin typeface="Arial" panose="020B0604020202020204" pitchFamily="34" charset="0"/>
                <a:cs typeface="Arial" panose="020B0604020202020204" pitchFamily="34" charset="0"/>
              </a:rPr>
              <a:t>The vision</a:t>
            </a:r>
          </a:p>
        </p:txBody>
      </p:sp>
      <p:sp>
        <p:nvSpPr>
          <p:cNvPr id="17" name="TextBox 16">
            <a:extLst>
              <a:ext uri="{FF2B5EF4-FFF2-40B4-BE49-F238E27FC236}">
                <a16:creationId xmlns:a16="http://schemas.microsoft.com/office/drawing/2014/main" id="{F748A674-BF5B-47DE-F5F3-5F66BA3B581F}"/>
              </a:ext>
            </a:extLst>
          </p:cNvPr>
          <p:cNvSpPr txBox="1"/>
          <p:nvPr/>
        </p:nvSpPr>
        <p:spPr>
          <a:xfrm>
            <a:off x="152158" y="3192777"/>
            <a:ext cx="3758105" cy="303159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Highly climate-exposed communities facing </a:t>
            </a:r>
            <a:r>
              <a:rPr lang="en-US" b="1" dirty="0">
                <a:latin typeface="Arial" panose="020B0604020202020204" pitchFamily="34" charset="0"/>
                <a:cs typeface="Arial" panose="020B0604020202020204" pitchFamily="34" charset="0"/>
              </a:rPr>
              <a:t>severe health &amp; environmental challenges</a:t>
            </a:r>
            <a:endParaRPr lang="en-US" dirty="0">
              <a:latin typeface="Arial" panose="020B0604020202020204" pitchFamily="34" charset="0"/>
              <a:cs typeface="Arial" panose="020B0604020202020204" pitchFamily="34" charset="0"/>
            </a:endParaRPr>
          </a:p>
          <a:p>
            <a:pPr algn="ctr"/>
            <a:endParaRPr lang="en-US" sz="900" dirty="0">
              <a:latin typeface="Arial" panose="020B0604020202020204" pitchFamily="34" charset="0"/>
              <a:cs typeface="Arial" panose="020B0604020202020204" pitchFamily="34" charset="0"/>
            </a:endParaRPr>
          </a:p>
          <a:p>
            <a:pPr algn="ctr"/>
            <a:endParaRPr lang="en-US" sz="9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Policy and implementation </a:t>
            </a:r>
            <a:r>
              <a:rPr lang="en-US" b="1" dirty="0">
                <a:latin typeface="Arial" panose="020B0604020202020204" pitchFamily="34" charset="0"/>
                <a:cs typeface="Arial" panose="020B0604020202020204" pitchFamily="34" charset="0"/>
              </a:rPr>
              <a:t>disconnected</a:t>
            </a:r>
            <a:r>
              <a:rPr lang="en-US" dirty="0">
                <a:latin typeface="Arial" panose="020B0604020202020204" pitchFamily="34" charset="0"/>
                <a:cs typeface="Arial" panose="020B0604020202020204" pitchFamily="34" charset="0"/>
              </a:rPr>
              <a:t> from everyday lived worlds</a:t>
            </a:r>
            <a:endParaRPr lang="en-US" sz="900" dirty="0">
              <a:latin typeface="Arial" panose="020B0604020202020204" pitchFamily="34" charset="0"/>
              <a:cs typeface="Arial" panose="020B0604020202020204" pitchFamily="34" charset="0"/>
            </a:endParaRPr>
          </a:p>
          <a:p>
            <a:pPr algn="ctr"/>
            <a:endParaRPr lang="en-US" sz="9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Linear thinking may lead to </a:t>
            </a:r>
            <a:r>
              <a:rPr lang="en-US" b="1" dirty="0">
                <a:latin typeface="Arial" panose="020B0604020202020204" pitchFamily="34" charset="0"/>
                <a:cs typeface="Arial" panose="020B0604020202020204" pitchFamily="34" charset="0"/>
              </a:rPr>
              <a:t>maladaptation </a:t>
            </a:r>
            <a:r>
              <a:rPr lang="en-US" dirty="0">
                <a:latin typeface="Arial" panose="020B0604020202020204" pitchFamily="34" charset="0"/>
                <a:cs typeface="Arial" panose="020B0604020202020204" pitchFamily="34" charset="0"/>
              </a:rPr>
              <a:t>&amp; worsening CC impacts</a:t>
            </a:r>
            <a:r>
              <a:rPr lang="en-US" sz="2000" dirty="0">
                <a:latin typeface="Arial" panose="020B0604020202020204" pitchFamily="34" charset="0"/>
                <a:cs typeface="Arial" panose="020B0604020202020204" pitchFamily="34" charset="0"/>
              </a:rPr>
              <a:t>. </a:t>
            </a:r>
            <a:endParaRPr lang="en-ZA"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53FB85C-A4DE-2328-93A0-BD258521ECF0}"/>
              </a:ext>
            </a:extLst>
          </p:cNvPr>
          <p:cNvSpPr txBox="1"/>
          <p:nvPr/>
        </p:nvSpPr>
        <p:spPr>
          <a:xfrm>
            <a:off x="4354279" y="3242958"/>
            <a:ext cx="3717758" cy="2862322"/>
          </a:xfrm>
          <a:prstGeom prst="rect">
            <a:avLst/>
          </a:prstGeom>
          <a:noFill/>
        </p:spPr>
        <p:txBody>
          <a:bodyPr wrap="square">
            <a:spAutoFit/>
          </a:bodyPr>
          <a:lstStyle/>
          <a:p>
            <a:pPr algn="ctr"/>
            <a:r>
              <a:rPr lang="en-US" sz="1800" b="1" dirty="0" err="1">
                <a:latin typeface="Arial" panose="020B0604020202020204" pitchFamily="34" charset="0"/>
                <a:cs typeface="Arial" panose="020B0604020202020204" pitchFamily="34" charset="0"/>
              </a:rPr>
              <a:t>Catalyse</a:t>
            </a:r>
            <a:r>
              <a:rPr lang="en-US" sz="1800" b="1" dirty="0">
                <a:latin typeface="Arial" panose="020B0604020202020204" pitchFamily="34" charset="0"/>
                <a:cs typeface="Arial" panose="020B0604020202020204" pitchFamily="34" charset="0"/>
              </a:rPr>
              <a:t> transformation</a:t>
            </a:r>
            <a:r>
              <a:rPr lang="en-US" sz="1800" dirty="0">
                <a:latin typeface="Arial" panose="020B0604020202020204" pitchFamily="34" charset="0"/>
                <a:cs typeface="Arial" panose="020B0604020202020204" pitchFamily="34" charset="0"/>
              </a:rPr>
              <a:t> towards healthy &amp; resilient food systems and communities</a:t>
            </a:r>
          </a:p>
          <a:p>
            <a:pPr algn="ctr"/>
            <a:endParaRPr lang="en-US" sz="18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Transdisciplinary research and c</a:t>
            </a:r>
            <a:r>
              <a:rPr lang="en-US" b="1" dirty="0">
                <a:latin typeface="Arial" panose="020B0604020202020204" pitchFamily="34" charset="0"/>
                <a:cs typeface="Arial" panose="020B0604020202020204" pitchFamily="34" charset="0"/>
              </a:rPr>
              <a:t>o-creation</a:t>
            </a:r>
            <a:r>
              <a:rPr lang="en-US" dirty="0">
                <a:latin typeface="Arial" panose="020B0604020202020204" pitchFamily="34" charset="0"/>
                <a:cs typeface="Arial" panose="020B0604020202020204" pitchFamily="34" charset="0"/>
              </a:rPr>
              <a:t> with stakeholders</a:t>
            </a:r>
          </a:p>
          <a:p>
            <a:pPr algn="ctr"/>
            <a:endParaRPr lang="en-US" sz="1800" dirty="0">
              <a:latin typeface="Arial" panose="020B0604020202020204" pitchFamily="34" charset="0"/>
              <a:cs typeface="Arial" panose="020B0604020202020204" pitchFamily="34" charset="0"/>
            </a:endParaRPr>
          </a:p>
          <a:p>
            <a:pPr algn="ctr"/>
            <a:r>
              <a:rPr lang="en-US" sz="1800" b="1" dirty="0" err="1">
                <a:latin typeface="Arial" panose="020B0604020202020204" pitchFamily="34" charset="0"/>
                <a:cs typeface="Arial" panose="020B0604020202020204" pitchFamily="34" charset="0"/>
              </a:rPr>
              <a:t>Localised</a:t>
            </a:r>
            <a:r>
              <a:rPr lang="en-US" sz="1800" b="1" dirty="0">
                <a:latin typeface="Arial" panose="020B0604020202020204" pitchFamily="34" charset="0"/>
                <a:cs typeface="Arial" panose="020B0604020202020204" pitchFamily="34" charset="0"/>
              </a:rPr>
              <a:t> solutions </a:t>
            </a:r>
            <a:r>
              <a:rPr lang="en-US" sz="1800" dirty="0">
                <a:latin typeface="Arial" panose="020B0604020202020204" pitchFamily="34" charset="0"/>
                <a:cs typeface="Arial" panose="020B0604020202020204" pitchFamily="34" charset="0"/>
              </a:rPr>
              <a:t>inform national and  regional response strategies</a:t>
            </a:r>
          </a:p>
        </p:txBody>
      </p:sp>
    </p:spTree>
    <p:extLst>
      <p:ext uri="{BB962C8B-B14F-4D97-AF65-F5344CB8AC3E}">
        <p14:creationId xmlns:p14="http://schemas.microsoft.com/office/powerpoint/2010/main" val="302489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DA2C-9EA0-0A99-C95B-9D24B56085EF}"/>
              </a:ext>
            </a:extLst>
          </p:cNvPr>
          <p:cNvSpPr>
            <a:spLocks noGrp="1"/>
          </p:cNvSpPr>
          <p:nvPr>
            <p:ph type="title"/>
          </p:nvPr>
        </p:nvSpPr>
        <p:spPr>
          <a:xfrm>
            <a:off x="45720" y="222885"/>
            <a:ext cx="10515600" cy="1325563"/>
          </a:xfrm>
        </p:spPr>
        <p:txBody>
          <a:bodyPr/>
          <a:lstStyle/>
          <a:p>
            <a:r>
              <a:rPr lang="en-US" dirty="0">
                <a:solidFill>
                  <a:srgbClr val="00B050"/>
                </a:solidFill>
              </a:rPr>
              <a:t>SHEFS-SA: A CoP for </a:t>
            </a:r>
            <a:r>
              <a:rPr lang="en-US" dirty="0" err="1">
                <a:solidFill>
                  <a:srgbClr val="00B050"/>
                </a:solidFill>
              </a:rPr>
              <a:t>EqPIC</a:t>
            </a:r>
            <a:endParaRPr lang="en-ZA" dirty="0">
              <a:solidFill>
                <a:srgbClr val="00B050"/>
              </a:solidFill>
            </a:endParaRPr>
          </a:p>
        </p:txBody>
      </p:sp>
      <p:sp>
        <p:nvSpPr>
          <p:cNvPr id="3" name="Content Placeholder 2">
            <a:extLst>
              <a:ext uri="{FF2B5EF4-FFF2-40B4-BE49-F238E27FC236}">
                <a16:creationId xmlns:a16="http://schemas.microsoft.com/office/drawing/2014/main" id="{03788E54-C293-5B75-D1FE-A261F4E7AEF4}"/>
              </a:ext>
            </a:extLst>
          </p:cNvPr>
          <p:cNvSpPr>
            <a:spLocks noGrp="1"/>
          </p:cNvSpPr>
          <p:nvPr>
            <p:ph sz="half" idx="1"/>
          </p:nvPr>
        </p:nvSpPr>
        <p:spPr>
          <a:xfrm>
            <a:off x="203200" y="1524000"/>
            <a:ext cx="6065520" cy="5140960"/>
          </a:xfrm>
        </p:spPr>
        <p:txBody>
          <a:bodyPr>
            <a:normAutofit fontScale="92500" lnSpcReduction="10000"/>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COP is a network of stakeholders, that come together across different scales and times</a:t>
            </a: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pPr lvl="1"/>
            <a:r>
              <a:rPr lang="en-GB" sz="1400" kern="100" dirty="0">
                <a:effectLst/>
                <a:latin typeface="Calibri" panose="020F0502020204030204" pitchFamily="34" charset="0"/>
                <a:ea typeface="Calibri" panose="020F0502020204030204" pitchFamily="34" charset="0"/>
                <a:cs typeface="Times New Roman" panose="02020603050405020304" pitchFamily="18" charset="0"/>
              </a:rPr>
              <a:t>multi-scalar and time sensitive, to enhance political and knowledge based opportunities of bringing about change in a system that stakeholders are concerned about and share common goals and interests in</a:t>
            </a:r>
          </a:p>
          <a:p>
            <a:pPr lvl="1"/>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COP is a learning-based organisation</a:t>
            </a: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pPr lvl="1"/>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Bridges or intermediaries are critical to the cohesion, sustainability, outputs and impacts of a COP</a:t>
            </a:r>
          </a:p>
          <a:p>
            <a:pPr lvl="2"/>
            <a:r>
              <a:rPr lang="en-GB" sz="1400" kern="100" dirty="0">
                <a:effectLst/>
                <a:latin typeface="Calibri" panose="020F0502020204030204" pitchFamily="34" charset="0"/>
                <a:ea typeface="Calibri" panose="020F0502020204030204" pitchFamily="34" charset="0"/>
                <a:cs typeface="Times New Roman" panose="02020603050405020304" pitchFamily="18" charset="0"/>
              </a:rPr>
              <a:t>build relationships between different stakeholders, across multiple scales, who do not usually engage with each other due to politics and unequal power relations, different ways of framing problems, different mandates and goals, conflicts or having not ever been in the same space as each other, to build much needed knowledge sharing and relationships. </a:t>
            </a:r>
          </a:p>
          <a:p>
            <a:pPr lvl="1"/>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relationship building and knowledge co-production and sharing</a:t>
            </a:r>
          </a:p>
          <a:p>
            <a:pPr lvl="1"/>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to build a collaborative environment, ensure inclusion and diversity, determine membership characteristics and the identification of invisible stakeholders (Scott and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Oelofse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2005) at different scales, develop principles, process and structure, address resources and ways of interacting, engaging and sharing knowledge, and use innovative qualitative methodologies for knowledge co-production</a:t>
            </a:r>
          </a:p>
          <a:p>
            <a:pPr marL="0" indent="0">
              <a:buNone/>
            </a:pPr>
            <a:endParaRPr lang="en-ZA" dirty="0"/>
          </a:p>
        </p:txBody>
      </p:sp>
      <p:sp>
        <p:nvSpPr>
          <p:cNvPr id="5" name="Arrow: Up 4">
            <a:extLst>
              <a:ext uri="{FF2B5EF4-FFF2-40B4-BE49-F238E27FC236}">
                <a16:creationId xmlns:a16="http://schemas.microsoft.com/office/drawing/2014/main" id="{F9B0C96F-7829-9174-9F9D-1BB2E5519B36}"/>
              </a:ext>
            </a:extLst>
          </p:cNvPr>
          <p:cNvSpPr/>
          <p:nvPr/>
        </p:nvSpPr>
        <p:spPr>
          <a:xfrm>
            <a:off x="7640320" y="2997200"/>
            <a:ext cx="792480" cy="29057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row: Up 5">
            <a:extLst>
              <a:ext uri="{FF2B5EF4-FFF2-40B4-BE49-F238E27FC236}">
                <a16:creationId xmlns:a16="http://schemas.microsoft.com/office/drawing/2014/main" id="{5BB5A3EF-0510-8D87-6232-F5A06B36CC1C}"/>
              </a:ext>
            </a:extLst>
          </p:cNvPr>
          <p:cNvSpPr/>
          <p:nvPr/>
        </p:nvSpPr>
        <p:spPr>
          <a:xfrm rot="5400000">
            <a:off x="9540240" y="4257040"/>
            <a:ext cx="792480" cy="29057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DBC20AF6-BEB5-0EB9-3CEE-6EAD99A89F25}"/>
              </a:ext>
            </a:extLst>
          </p:cNvPr>
          <p:cNvSpPr/>
          <p:nvPr/>
        </p:nvSpPr>
        <p:spPr>
          <a:xfrm>
            <a:off x="8605520" y="3169920"/>
            <a:ext cx="2519680" cy="670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Vertical power relations</a:t>
            </a:r>
            <a:endParaRPr lang="en-ZA" dirty="0">
              <a:solidFill>
                <a:schemeClr val="accent1"/>
              </a:solidFill>
            </a:endParaRPr>
          </a:p>
        </p:txBody>
      </p:sp>
      <p:sp>
        <p:nvSpPr>
          <p:cNvPr id="8" name="Rectangle 7">
            <a:extLst>
              <a:ext uri="{FF2B5EF4-FFF2-40B4-BE49-F238E27FC236}">
                <a16:creationId xmlns:a16="http://schemas.microsoft.com/office/drawing/2014/main" id="{C5355B3F-F987-8395-8D03-57F29FD7479D}"/>
              </a:ext>
            </a:extLst>
          </p:cNvPr>
          <p:cNvSpPr/>
          <p:nvPr/>
        </p:nvSpPr>
        <p:spPr>
          <a:xfrm>
            <a:off x="8524240" y="6065520"/>
            <a:ext cx="2519680" cy="670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Horizontal  power relations</a:t>
            </a:r>
            <a:endParaRPr lang="en-ZA" dirty="0">
              <a:solidFill>
                <a:schemeClr val="accent1"/>
              </a:solidFill>
            </a:endParaRPr>
          </a:p>
        </p:txBody>
      </p:sp>
      <p:sp>
        <p:nvSpPr>
          <p:cNvPr id="9" name="Oval 8">
            <a:extLst>
              <a:ext uri="{FF2B5EF4-FFF2-40B4-BE49-F238E27FC236}">
                <a16:creationId xmlns:a16="http://schemas.microsoft.com/office/drawing/2014/main" id="{69B235E9-4F35-1B7C-186D-7A4F3F40F1FB}"/>
              </a:ext>
            </a:extLst>
          </p:cNvPr>
          <p:cNvSpPr/>
          <p:nvPr/>
        </p:nvSpPr>
        <p:spPr>
          <a:xfrm>
            <a:off x="9022080" y="4099560"/>
            <a:ext cx="1666240" cy="792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CoP</a:t>
            </a:r>
            <a:endParaRPr lang="en-ZA" sz="2800" dirty="0"/>
          </a:p>
        </p:txBody>
      </p:sp>
      <p:sp>
        <p:nvSpPr>
          <p:cNvPr id="11" name="TextBox 10">
            <a:extLst>
              <a:ext uri="{FF2B5EF4-FFF2-40B4-BE49-F238E27FC236}">
                <a16:creationId xmlns:a16="http://schemas.microsoft.com/office/drawing/2014/main" id="{F2BFC75B-C7F1-7FAF-634D-33EE74996CAC}"/>
              </a:ext>
            </a:extLst>
          </p:cNvPr>
          <p:cNvSpPr txBox="1"/>
          <p:nvPr/>
        </p:nvSpPr>
        <p:spPr>
          <a:xfrm>
            <a:off x="6558280" y="121919"/>
            <a:ext cx="5669280" cy="2862322"/>
          </a:xfrm>
          <a:prstGeom prst="rect">
            <a:avLst/>
          </a:prstGeom>
          <a:noFill/>
        </p:spPr>
        <p:txBody>
          <a:bodyPr wrap="square" rtlCol="0">
            <a:spAutoFit/>
          </a:bodyPr>
          <a:lstStyle/>
          <a:p>
            <a:r>
              <a:rPr lang="en-ZA" sz="2000" b="1" i="0" dirty="0">
                <a:solidFill>
                  <a:srgbClr val="7030A0"/>
                </a:solidFill>
                <a:effectLst/>
                <a:latin typeface="Tiempos Text Regular"/>
              </a:rPr>
              <a:t>Equity should feature at all stages of the research and innovation lifecycle across the knowledge and evidence ecosystem. This requires co-creation from agenda setting, partnership development, project design, budgeting and financial management and awareness of potential incompatibility of policy and governance frameworks to jointly owning and agreeing on use of any research data and knowledge, publications and other outputs</a:t>
            </a:r>
          </a:p>
        </p:txBody>
      </p:sp>
    </p:spTree>
    <p:extLst>
      <p:ext uri="{BB962C8B-B14F-4D97-AF65-F5344CB8AC3E}">
        <p14:creationId xmlns:p14="http://schemas.microsoft.com/office/powerpoint/2010/main" val="309052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20" ma:contentTypeDescription="Create a new document." ma:contentTypeScope="" ma:versionID="f81d3a7a7ecc1b311bdea8db72cd5713">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6b87ab62bd66e07ec5ecdee244af8e4c"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EEB613-108C-4252-8969-051B9CF6A4C1}">
  <ds:schemaRefs>
    <ds:schemaRef ds:uri="http://schemas.microsoft.com/sharepoint/v3/contenttype/forms"/>
  </ds:schemaRefs>
</ds:datastoreItem>
</file>

<file path=customXml/itemProps2.xml><?xml version="1.0" encoding="utf-8"?>
<ds:datastoreItem xmlns:ds="http://schemas.openxmlformats.org/officeDocument/2006/customXml" ds:itemID="{69D4D375-333E-4C66-8F24-7F10497F8102}">
  <ds:schemaRefs>
    <ds:schemaRef ds:uri="http://schemas.microsoft.com/office/2006/metadata/properties"/>
    <ds:schemaRef ds:uri="http://schemas.microsoft.com/office/infopath/2007/PartnerControls"/>
    <ds:schemaRef ds:uri="50a1e848-e179-4a22-99c5-517bb1bb7459"/>
    <ds:schemaRef ds:uri="5542781d-72a5-46d9-8093-0fa1f196d6ef"/>
  </ds:schemaRefs>
</ds:datastoreItem>
</file>

<file path=customXml/itemProps3.xml><?xml version="1.0" encoding="utf-8"?>
<ds:datastoreItem xmlns:ds="http://schemas.openxmlformats.org/officeDocument/2006/customXml" ds:itemID="{D9E6CFE7-188E-4E0A-A55A-A6EA7D584D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2781d-72a5-46d9-8093-0fa1f196d6ef"/>
    <ds:schemaRef ds:uri="50a1e848-e179-4a22-99c5-517bb1bb7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Building equitable research partnerships across different scales of transdisciplinary research: SHEFS-SA, LfD, INACCT</vt:lpstr>
      <vt:lpstr>Equitable Partnerships in Research</vt:lpstr>
      <vt:lpstr>Transdisciplinary Research         Equitable Partnerships</vt:lpstr>
      <vt:lpstr>Equitable Research Partnerships</vt:lpstr>
      <vt:lpstr>PowerPoint Presentation</vt:lpstr>
      <vt:lpstr>PowerPoint Presentation</vt:lpstr>
      <vt:lpstr>Plurality of knowledges </vt:lpstr>
      <vt:lpstr>PowerPoint Presentation</vt:lpstr>
      <vt:lpstr>SHEFS-SA: A CoP for EqPIC</vt:lpstr>
      <vt:lpstr>PowerPoint Presentation</vt:lpstr>
      <vt:lpstr>British Academy: Learning from Durban (LfD)</vt:lpstr>
      <vt:lpstr>LfD: Building new and transformed research relationships</vt:lpstr>
      <vt:lpstr>INACCT: A plurality of knowledges for CBFEWS </vt:lpstr>
      <vt:lpstr>PowerPoint Presentation</vt:lpstr>
      <vt:lpstr>Speaking knowledge to power</vt:lpstr>
      <vt:lpstr>EPIC A and EPIC Durban Municipal/ University Partnership  Students undertake  research with communities to address municipal  challenges</vt:lpstr>
      <vt:lpstr>Shared learning across all spaces</vt:lpstr>
      <vt:lpstr>In all projects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cp:revision>
  <dcterms:created xsi:type="dcterms:W3CDTF">2026-02-25T09:16:39Z</dcterms:created>
  <dcterms:modified xsi:type="dcterms:W3CDTF">2026-02-25T18:58:50Z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y fmtid="{D5CDD505-2E9C-101B-9397-08002B2CF9AE}" pid="3" name="MediaServiceImageTags">
    <vt:lpwstr/>
  </property>
</Properties>
</file>