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499" r:id="rId5"/>
    <p:sldId id="500" r:id="rId6"/>
    <p:sldId id="501" r:id="rId7"/>
    <p:sldId id="277" r:id="rId8"/>
    <p:sldId id="502" r:id="rId9"/>
    <p:sldId id="503" r:id="rId10"/>
    <p:sldId id="504" r:id="rId11"/>
    <p:sldId id="505" r:id="rId12"/>
    <p:sldId id="276" r:id="rId13"/>
    <p:sldId id="506" r:id="rId14"/>
    <p:sldId id="275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273" r:id="rId23"/>
    <p:sldId id="278" r:id="rId24"/>
    <p:sldId id="514" r:id="rId2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A7FEB-40B9-DBC6-A735-E07A94F8FC06}" v="22" dt="2026-02-25T09:14:49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BA173A-0136-4338-B06D-802809A1C6BD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0A04E62-43AD-4C7F-AFBE-E5F0ACE6AEB0}">
      <dgm:prSet/>
      <dgm:spPr/>
      <dgm:t>
        <a:bodyPr/>
        <a:lstStyle/>
        <a:p>
          <a:r>
            <a:rPr lang="en-GB" dirty="0"/>
            <a:t>I take “bad” advice as inspiration!</a:t>
          </a:r>
          <a:endParaRPr lang="en-US" dirty="0"/>
        </a:p>
      </dgm:t>
    </dgm:pt>
    <dgm:pt modelId="{1F2E29E5-715A-49E8-A447-9B9B96922B59}" type="parTrans" cxnId="{A95B0B6D-0790-4AF4-BB87-AA47EA2BE3F0}">
      <dgm:prSet/>
      <dgm:spPr/>
      <dgm:t>
        <a:bodyPr/>
        <a:lstStyle/>
        <a:p>
          <a:endParaRPr lang="en-US"/>
        </a:p>
      </dgm:t>
    </dgm:pt>
    <dgm:pt modelId="{52958551-7281-4976-980F-51FFCF89740F}" type="sibTrans" cxnId="{A95B0B6D-0790-4AF4-BB87-AA47EA2BE3F0}">
      <dgm:prSet/>
      <dgm:spPr/>
      <dgm:t>
        <a:bodyPr/>
        <a:lstStyle/>
        <a:p>
          <a:endParaRPr lang="en-US"/>
        </a:p>
      </dgm:t>
    </dgm:pt>
    <dgm:pt modelId="{DCB9ED2F-5EC7-4C43-8413-27503043BE07}">
      <dgm:prSet/>
      <dgm:spPr/>
      <dgm:t>
        <a:bodyPr/>
        <a:lstStyle/>
        <a:p>
          <a:r>
            <a:rPr lang="en-US" dirty="0"/>
            <a:t>I advocate for paradigm and practice shifts.</a:t>
          </a:r>
        </a:p>
      </dgm:t>
    </dgm:pt>
    <dgm:pt modelId="{6044CC2F-33EE-4451-B60D-FF5811ADB48E}" type="parTrans" cxnId="{7991685E-60CE-4782-AC21-AC9E0F7E2C82}">
      <dgm:prSet/>
      <dgm:spPr/>
      <dgm:t>
        <a:bodyPr/>
        <a:lstStyle/>
        <a:p>
          <a:endParaRPr lang="en-US"/>
        </a:p>
      </dgm:t>
    </dgm:pt>
    <dgm:pt modelId="{49BC761E-31A0-4E97-9F9B-411DE8BC9EDD}" type="sibTrans" cxnId="{7991685E-60CE-4782-AC21-AC9E0F7E2C82}">
      <dgm:prSet/>
      <dgm:spPr/>
      <dgm:t>
        <a:bodyPr/>
        <a:lstStyle/>
        <a:p>
          <a:endParaRPr lang="en-US"/>
        </a:p>
      </dgm:t>
    </dgm:pt>
    <dgm:pt modelId="{74DF4716-D94B-4E16-AA41-FF048AE2434B}">
      <dgm:prSet/>
      <dgm:spPr/>
      <dgm:t>
        <a:bodyPr/>
        <a:lstStyle/>
        <a:p>
          <a:r>
            <a:rPr lang="en-GB" dirty="0"/>
            <a:t>I cede power and space, foregrounding respect  and self-determination in research.</a:t>
          </a:r>
          <a:endParaRPr lang="en-US" dirty="0"/>
        </a:p>
      </dgm:t>
    </dgm:pt>
    <dgm:pt modelId="{271A9E7C-C2D9-4309-9E06-53BE529DDA66}" type="parTrans" cxnId="{B3F98A3B-1363-498D-A47C-A614EBB4F945}">
      <dgm:prSet/>
      <dgm:spPr/>
      <dgm:t>
        <a:bodyPr/>
        <a:lstStyle/>
        <a:p>
          <a:endParaRPr lang="en-US"/>
        </a:p>
      </dgm:t>
    </dgm:pt>
    <dgm:pt modelId="{8E1C7B73-41CD-4E27-8675-D247AE888BD6}" type="sibTrans" cxnId="{B3F98A3B-1363-498D-A47C-A614EBB4F945}">
      <dgm:prSet/>
      <dgm:spPr/>
      <dgm:t>
        <a:bodyPr/>
        <a:lstStyle/>
        <a:p>
          <a:endParaRPr lang="en-US"/>
        </a:p>
      </dgm:t>
    </dgm:pt>
    <dgm:pt modelId="{8E71FC05-AFCD-4669-8234-ECE06920C69B}">
      <dgm:prSet/>
      <dgm:spPr/>
      <dgm:t>
        <a:bodyPr/>
        <a:lstStyle/>
        <a:p>
          <a:r>
            <a:rPr lang="en-GB" dirty="0"/>
            <a:t>I mobilise knowledge and creativity.</a:t>
          </a:r>
          <a:endParaRPr lang="en-US" dirty="0"/>
        </a:p>
      </dgm:t>
    </dgm:pt>
    <dgm:pt modelId="{D9AF5160-5F73-415C-B3C7-FFC16AC4655E}" type="parTrans" cxnId="{C0EE0DDD-15FA-4DA5-BE29-6144F10F2210}">
      <dgm:prSet/>
      <dgm:spPr/>
      <dgm:t>
        <a:bodyPr/>
        <a:lstStyle/>
        <a:p>
          <a:endParaRPr lang="en-GB"/>
        </a:p>
      </dgm:t>
    </dgm:pt>
    <dgm:pt modelId="{3F12A480-6931-400C-BA7C-FDB48E28E60D}" type="sibTrans" cxnId="{C0EE0DDD-15FA-4DA5-BE29-6144F10F2210}">
      <dgm:prSet/>
      <dgm:spPr/>
      <dgm:t>
        <a:bodyPr/>
        <a:lstStyle/>
        <a:p>
          <a:endParaRPr lang="en-GB"/>
        </a:p>
      </dgm:t>
    </dgm:pt>
    <dgm:pt modelId="{A827FFC7-7A7A-4B87-A15B-EDA24D0AD7F8}" type="pres">
      <dgm:prSet presAssocID="{1EBA173A-0136-4338-B06D-802809A1C6BD}" presName="linear" presStyleCnt="0">
        <dgm:presLayoutVars>
          <dgm:animLvl val="lvl"/>
          <dgm:resizeHandles val="exact"/>
        </dgm:presLayoutVars>
      </dgm:prSet>
      <dgm:spPr/>
    </dgm:pt>
    <dgm:pt modelId="{28D8C5E9-DF63-41BB-8DB7-DD4209ABDE5E}" type="pres">
      <dgm:prSet presAssocID="{20A04E62-43AD-4C7F-AFBE-E5F0ACE6AEB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C659F72-5064-4B09-9E70-A0B32DE022E3}" type="pres">
      <dgm:prSet presAssocID="{52958551-7281-4976-980F-51FFCF89740F}" presName="spacer" presStyleCnt="0"/>
      <dgm:spPr/>
    </dgm:pt>
    <dgm:pt modelId="{A45641A1-1030-4057-934C-EBA64803DF9C}" type="pres">
      <dgm:prSet presAssocID="{8E71FC05-AFCD-4669-8234-ECE06920C69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7E3CD9-F583-42F8-B390-48F5D078DCBA}" type="pres">
      <dgm:prSet presAssocID="{3F12A480-6931-400C-BA7C-FDB48E28E60D}" presName="spacer" presStyleCnt="0"/>
      <dgm:spPr/>
    </dgm:pt>
    <dgm:pt modelId="{4665D5C5-6C75-46C5-8148-4BEED0ADE26E}" type="pres">
      <dgm:prSet presAssocID="{DCB9ED2F-5EC7-4C43-8413-27503043BE0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C46BD54-5136-45B7-8486-C5BAB5994A30}" type="pres">
      <dgm:prSet presAssocID="{49BC761E-31A0-4E97-9F9B-411DE8BC9EDD}" presName="spacer" presStyleCnt="0"/>
      <dgm:spPr/>
    </dgm:pt>
    <dgm:pt modelId="{F14CB88F-F1EF-4772-9A57-A48BE464BD4D}" type="pres">
      <dgm:prSet presAssocID="{74DF4716-D94B-4E16-AA41-FF048AE2434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032A31A-8555-4D13-B802-691408A56BB0}" type="presOf" srcId="{1EBA173A-0136-4338-B06D-802809A1C6BD}" destId="{A827FFC7-7A7A-4B87-A15B-EDA24D0AD7F8}" srcOrd="0" destOrd="0" presId="urn:microsoft.com/office/officeart/2005/8/layout/vList2"/>
    <dgm:cxn modelId="{2FFFFD26-CC8E-4979-824F-B39D09102E66}" type="presOf" srcId="{8E71FC05-AFCD-4669-8234-ECE06920C69B}" destId="{A45641A1-1030-4057-934C-EBA64803DF9C}" srcOrd="0" destOrd="0" presId="urn:microsoft.com/office/officeart/2005/8/layout/vList2"/>
    <dgm:cxn modelId="{B3F98A3B-1363-498D-A47C-A614EBB4F945}" srcId="{1EBA173A-0136-4338-B06D-802809A1C6BD}" destId="{74DF4716-D94B-4E16-AA41-FF048AE2434B}" srcOrd="3" destOrd="0" parTransId="{271A9E7C-C2D9-4309-9E06-53BE529DDA66}" sibTransId="{8E1C7B73-41CD-4E27-8675-D247AE888BD6}"/>
    <dgm:cxn modelId="{7991685E-60CE-4782-AC21-AC9E0F7E2C82}" srcId="{1EBA173A-0136-4338-B06D-802809A1C6BD}" destId="{DCB9ED2F-5EC7-4C43-8413-27503043BE07}" srcOrd="2" destOrd="0" parTransId="{6044CC2F-33EE-4451-B60D-FF5811ADB48E}" sibTransId="{49BC761E-31A0-4E97-9F9B-411DE8BC9EDD}"/>
    <dgm:cxn modelId="{A95B0B6D-0790-4AF4-BB87-AA47EA2BE3F0}" srcId="{1EBA173A-0136-4338-B06D-802809A1C6BD}" destId="{20A04E62-43AD-4C7F-AFBE-E5F0ACE6AEB0}" srcOrd="0" destOrd="0" parTransId="{1F2E29E5-715A-49E8-A447-9B9B96922B59}" sibTransId="{52958551-7281-4976-980F-51FFCF89740F}"/>
    <dgm:cxn modelId="{A3D2C9CD-913C-4BFD-BA57-FCDA01D5436F}" type="presOf" srcId="{20A04E62-43AD-4C7F-AFBE-E5F0ACE6AEB0}" destId="{28D8C5E9-DF63-41BB-8DB7-DD4209ABDE5E}" srcOrd="0" destOrd="0" presId="urn:microsoft.com/office/officeart/2005/8/layout/vList2"/>
    <dgm:cxn modelId="{C0EE0DDD-15FA-4DA5-BE29-6144F10F2210}" srcId="{1EBA173A-0136-4338-B06D-802809A1C6BD}" destId="{8E71FC05-AFCD-4669-8234-ECE06920C69B}" srcOrd="1" destOrd="0" parTransId="{D9AF5160-5F73-415C-B3C7-FFC16AC4655E}" sibTransId="{3F12A480-6931-400C-BA7C-FDB48E28E60D}"/>
    <dgm:cxn modelId="{044ED1E6-C097-4CBF-9B28-1D9F93C98D20}" type="presOf" srcId="{74DF4716-D94B-4E16-AA41-FF048AE2434B}" destId="{F14CB88F-F1EF-4772-9A57-A48BE464BD4D}" srcOrd="0" destOrd="0" presId="urn:microsoft.com/office/officeart/2005/8/layout/vList2"/>
    <dgm:cxn modelId="{90E798FE-0979-48A2-AC76-715DD9805B35}" type="presOf" srcId="{DCB9ED2F-5EC7-4C43-8413-27503043BE07}" destId="{4665D5C5-6C75-46C5-8148-4BEED0ADE26E}" srcOrd="0" destOrd="0" presId="urn:microsoft.com/office/officeart/2005/8/layout/vList2"/>
    <dgm:cxn modelId="{364614BF-89AF-4455-BBE8-21D80FDFEF4E}" type="presParOf" srcId="{A827FFC7-7A7A-4B87-A15B-EDA24D0AD7F8}" destId="{28D8C5E9-DF63-41BB-8DB7-DD4209ABDE5E}" srcOrd="0" destOrd="0" presId="urn:microsoft.com/office/officeart/2005/8/layout/vList2"/>
    <dgm:cxn modelId="{F823C7FB-CB7B-41E9-94F3-17C1D1E72A7A}" type="presParOf" srcId="{A827FFC7-7A7A-4B87-A15B-EDA24D0AD7F8}" destId="{6C659F72-5064-4B09-9E70-A0B32DE022E3}" srcOrd="1" destOrd="0" presId="urn:microsoft.com/office/officeart/2005/8/layout/vList2"/>
    <dgm:cxn modelId="{3D79A557-2D9B-43CC-BBD9-9CE5A789A888}" type="presParOf" srcId="{A827FFC7-7A7A-4B87-A15B-EDA24D0AD7F8}" destId="{A45641A1-1030-4057-934C-EBA64803DF9C}" srcOrd="2" destOrd="0" presId="urn:microsoft.com/office/officeart/2005/8/layout/vList2"/>
    <dgm:cxn modelId="{14AB9707-140F-4E3C-B109-CE79DE0F7EBD}" type="presParOf" srcId="{A827FFC7-7A7A-4B87-A15B-EDA24D0AD7F8}" destId="{667E3CD9-F583-42F8-B390-48F5D078DCBA}" srcOrd="3" destOrd="0" presId="urn:microsoft.com/office/officeart/2005/8/layout/vList2"/>
    <dgm:cxn modelId="{957771B7-7B85-45EA-A690-3E163872CC2D}" type="presParOf" srcId="{A827FFC7-7A7A-4B87-A15B-EDA24D0AD7F8}" destId="{4665D5C5-6C75-46C5-8148-4BEED0ADE26E}" srcOrd="4" destOrd="0" presId="urn:microsoft.com/office/officeart/2005/8/layout/vList2"/>
    <dgm:cxn modelId="{CDADF623-1B68-406B-9259-9D6A9297B953}" type="presParOf" srcId="{A827FFC7-7A7A-4B87-A15B-EDA24D0AD7F8}" destId="{4C46BD54-5136-45B7-8486-C5BAB5994A30}" srcOrd="5" destOrd="0" presId="urn:microsoft.com/office/officeart/2005/8/layout/vList2"/>
    <dgm:cxn modelId="{DAABD5A9-700E-4C86-82F6-E37921DDE89A}" type="presParOf" srcId="{A827FFC7-7A7A-4B87-A15B-EDA24D0AD7F8}" destId="{F14CB88F-F1EF-4772-9A57-A48BE464BD4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3039EB-B927-42E1-8538-3D4D4692967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D92A74C-7A47-41F6-BC90-6C862C2A9204}">
      <dgm:prSet/>
      <dgm:spPr/>
      <dgm:t>
        <a:bodyPr/>
        <a:lstStyle/>
        <a:p>
          <a:r>
            <a:rPr lang="en-GB" dirty="0"/>
            <a:t>Lend your voice, influence and privilege (we can’t wait for governments to lead!)</a:t>
          </a:r>
          <a:endParaRPr lang="en-US" dirty="0"/>
        </a:p>
      </dgm:t>
    </dgm:pt>
    <dgm:pt modelId="{DC4F885C-3131-447B-9137-A0E08EE856EA}" type="parTrans" cxnId="{73FE04B7-87F3-4EE7-B559-F8D3BBAA8085}">
      <dgm:prSet/>
      <dgm:spPr/>
      <dgm:t>
        <a:bodyPr/>
        <a:lstStyle/>
        <a:p>
          <a:endParaRPr lang="en-US"/>
        </a:p>
      </dgm:t>
    </dgm:pt>
    <dgm:pt modelId="{480889F0-52AD-4F8A-B5AC-786F6759888C}" type="sibTrans" cxnId="{73FE04B7-87F3-4EE7-B559-F8D3BBAA8085}">
      <dgm:prSet/>
      <dgm:spPr/>
      <dgm:t>
        <a:bodyPr/>
        <a:lstStyle/>
        <a:p>
          <a:endParaRPr lang="en-US"/>
        </a:p>
      </dgm:t>
    </dgm:pt>
    <dgm:pt modelId="{22073A6E-096C-4BDB-8E30-0FA829879539}">
      <dgm:prSet/>
      <dgm:spPr/>
      <dgm:t>
        <a:bodyPr/>
        <a:lstStyle/>
        <a:p>
          <a:r>
            <a:rPr lang="en-GB"/>
            <a:t>Get comfortable with discomfort</a:t>
          </a:r>
          <a:endParaRPr lang="en-US"/>
        </a:p>
      </dgm:t>
    </dgm:pt>
    <dgm:pt modelId="{D385B6CB-BB3B-4371-8E8D-C6C39EBE36A8}" type="parTrans" cxnId="{0766BDEE-C06A-41BD-9902-4AA74A1D3108}">
      <dgm:prSet/>
      <dgm:spPr/>
      <dgm:t>
        <a:bodyPr/>
        <a:lstStyle/>
        <a:p>
          <a:endParaRPr lang="en-US"/>
        </a:p>
      </dgm:t>
    </dgm:pt>
    <dgm:pt modelId="{CF6F4B54-3CB5-4095-B7FB-5F07FA97ADFE}" type="sibTrans" cxnId="{0766BDEE-C06A-41BD-9902-4AA74A1D3108}">
      <dgm:prSet/>
      <dgm:spPr/>
      <dgm:t>
        <a:bodyPr/>
        <a:lstStyle/>
        <a:p>
          <a:endParaRPr lang="en-US"/>
        </a:p>
      </dgm:t>
    </dgm:pt>
    <dgm:pt modelId="{A4B4D333-65AE-4517-83CE-673906027874}">
      <dgm:prSet/>
      <dgm:spPr/>
      <dgm:t>
        <a:bodyPr/>
        <a:lstStyle/>
        <a:p>
          <a:r>
            <a:rPr lang="en-GB"/>
            <a:t>Find hope (however you can!)</a:t>
          </a:r>
          <a:endParaRPr lang="en-US"/>
        </a:p>
      </dgm:t>
    </dgm:pt>
    <dgm:pt modelId="{B4500CA8-84AB-4CFD-A948-27F80C983BEC}" type="parTrans" cxnId="{05EDCFBD-37DA-4DF3-BE84-66988DD2C16E}">
      <dgm:prSet/>
      <dgm:spPr/>
      <dgm:t>
        <a:bodyPr/>
        <a:lstStyle/>
        <a:p>
          <a:endParaRPr lang="en-US"/>
        </a:p>
      </dgm:t>
    </dgm:pt>
    <dgm:pt modelId="{8BAF9DEB-FCAE-4D14-BA90-B56BE49E6A98}" type="sibTrans" cxnId="{05EDCFBD-37DA-4DF3-BE84-66988DD2C16E}">
      <dgm:prSet/>
      <dgm:spPr/>
      <dgm:t>
        <a:bodyPr/>
        <a:lstStyle/>
        <a:p>
          <a:endParaRPr lang="en-US"/>
        </a:p>
      </dgm:t>
    </dgm:pt>
    <dgm:pt modelId="{E0B5CAC0-1014-4A7C-94FB-4DA8709D6FBD}" type="pres">
      <dgm:prSet presAssocID="{1D3039EB-B927-42E1-8538-3D4D46929670}" presName="root" presStyleCnt="0">
        <dgm:presLayoutVars>
          <dgm:dir/>
          <dgm:resizeHandles val="exact"/>
        </dgm:presLayoutVars>
      </dgm:prSet>
      <dgm:spPr/>
    </dgm:pt>
    <dgm:pt modelId="{70C4532A-A9EC-41FD-B001-1161B2C95837}" type="pres">
      <dgm:prSet presAssocID="{5D92A74C-7A47-41F6-BC90-6C862C2A9204}" presName="compNode" presStyleCnt="0"/>
      <dgm:spPr/>
    </dgm:pt>
    <dgm:pt modelId="{E4D726CF-A9AB-480C-9094-1CA2758D8030}" type="pres">
      <dgm:prSet presAssocID="{5D92A74C-7A47-41F6-BC90-6C862C2A920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752ED49F-43E0-4F3F-BE51-828717BB65EF}" type="pres">
      <dgm:prSet presAssocID="{5D92A74C-7A47-41F6-BC90-6C862C2A9204}" presName="spaceRect" presStyleCnt="0"/>
      <dgm:spPr/>
    </dgm:pt>
    <dgm:pt modelId="{FF7532B0-4D7F-419E-BF36-CD264B623240}" type="pres">
      <dgm:prSet presAssocID="{5D92A74C-7A47-41F6-BC90-6C862C2A9204}" presName="textRect" presStyleLbl="revTx" presStyleIdx="0" presStyleCnt="3">
        <dgm:presLayoutVars>
          <dgm:chMax val="1"/>
          <dgm:chPref val="1"/>
        </dgm:presLayoutVars>
      </dgm:prSet>
      <dgm:spPr/>
    </dgm:pt>
    <dgm:pt modelId="{1F1D4138-5647-4A7C-8F18-8A421ED7FDEC}" type="pres">
      <dgm:prSet presAssocID="{480889F0-52AD-4F8A-B5AC-786F6759888C}" presName="sibTrans" presStyleCnt="0"/>
      <dgm:spPr/>
    </dgm:pt>
    <dgm:pt modelId="{631C1320-67AB-4EBB-BF9D-22D4EE8658C7}" type="pres">
      <dgm:prSet presAssocID="{22073A6E-096C-4BDB-8E30-0FA829879539}" presName="compNode" presStyleCnt="0"/>
      <dgm:spPr/>
    </dgm:pt>
    <dgm:pt modelId="{503DC6CA-D646-4DD4-BC04-D11ECBC043DA}" type="pres">
      <dgm:prSet presAssocID="{22073A6E-096C-4BDB-8E30-0FA82987953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EC100FD-2AFE-42DC-8E08-4B9342308F18}" type="pres">
      <dgm:prSet presAssocID="{22073A6E-096C-4BDB-8E30-0FA829879539}" presName="spaceRect" presStyleCnt="0"/>
      <dgm:spPr/>
    </dgm:pt>
    <dgm:pt modelId="{24F986F7-55FD-4F12-B6BA-20F7A4BDF910}" type="pres">
      <dgm:prSet presAssocID="{22073A6E-096C-4BDB-8E30-0FA829879539}" presName="textRect" presStyleLbl="revTx" presStyleIdx="1" presStyleCnt="3">
        <dgm:presLayoutVars>
          <dgm:chMax val="1"/>
          <dgm:chPref val="1"/>
        </dgm:presLayoutVars>
      </dgm:prSet>
      <dgm:spPr/>
    </dgm:pt>
    <dgm:pt modelId="{0132AE8B-FF86-42B6-8411-BA5D4959F599}" type="pres">
      <dgm:prSet presAssocID="{CF6F4B54-3CB5-4095-B7FB-5F07FA97ADFE}" presName="sibTrans" presStyleCnt="0"/>
      <dgm:spPr/>
    </dgm:pt>
    <dgm:pt modelId="{61AF4DA7-7699-4E40-96B4-9E484029E8F4}" type="pres">
      <dgm:prSet presAssocID="{A4B4D333-65AE-4517-83CE-673906027874}" presName="compNode" presStyleCnt="0"/>
      <dgm:spPr/>
    </dgm:pt>
    <dgm:pt modelId="{17A14C54-D21D-45B7-9281-F937601FC743}" type="pres">
      <dgm:prSet presAssocID="{A4B4D333-65AE-4517-83CE-67390602787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A4404CCF-6C65-41D8-B6D2-5694AAC03EE4}" type="pres">
      <dgm:prSet presAssocID="{A4B4D333-65AE-4517-83CE-673906027874}" presName="spaceRect" presStyleCnt="0"/>
      <dgm:spPr/>
    </dgm:pt>
    <dgm:pt modelId="{CA58DC4A-6A1E-4DA3-A061-1036F728B9D2}" type="pres">
      <dgm:prSet presAssocID="{A4B4D333-65AE-4517-83CE-67390602787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13DADAF-0B5E-47E3-B65F-759D51EB2032}" type="presOf" srcId="{5D92A74C-7A47-41F6-BC90-6C862C2A9204}" destId="{FF7532B0-4D7F-419E-BF36-CD264B623240}" srcOrd="0" destOrd="0" presId="urn:microsoft.com/office/officeart/2018/2/layout/IconLabelList"/>
    <dgm:cxn modelId="{73FE04B7-87F3-4EE7-B559-F8D3BBAA8085}" srcId="{1D3039EB-B927-42E1-8538-3D4D46929670}" destId="{5D92A74C-7A47-41F6-BC90-6C862C2A9204}" srcOrd="0" destOrd="0" parTransId="{DC4F885C-3131-447B-9137-A0E08EE856EA}" sibTransId="{480889F0-52AD-4F8A-B5AC-786F6759888C}"/>
    <dgm:cxn modelId="{05EDCFBD-37DA-4DF3-BE84-66988DD2C16E}" srcId="{1D3039EB-B927-42E1-8538-3D4D46929670}" destId="{A4B4D333-65AE-4517-83CE-673906027874}" srcOrd="2" destOrd="0" parTransId="{B4500CA8-84AB-4CFD-A948-27F80C983BEC}" sibTransId="{8BAF9DEB-FCAE-4D14-BA90-B56BE49E6A98}"/>
    <dgm:cxn modelId="{6654A7DE-2011-487E-8172-F7A1BDD5B6A4}" type="presOf" srcId="{22073A6E-096C-4BDB-8E30-0FA829879539}" destId="{24F986F7-55FD-4F12-B6BA-20F7A4BDF910}" srcOrd="0" destOrd="0" presId="urn:microsoft.com/office/officeart/2018/2/layout/IconLabelList"/>
    <dgm:cxn modelId="{14F79AE0-32C8-42DC-95D3-A060AEBB392B}" type="presOf" srcId="{A4B4D333-65AE-4517-83CE-673906027874}" destId="{CA58DC4A-6A1E-4DA3-A061-1036F728B9D2}" srcOrd="0" destOrd="0" presId="urn:microsoft.com/office/officeart/2018/2/layout/IconLabelList"/>
    <dgm:cxn modelId="{FDDC36E7-E243-42F0-8A7A-0FB15E4EED15}" type="presOf" srcId="{1D3039EB-B927-42E1-8538-3D4D46929670}" destId="{E0B5CAC0-1014-4A7C-94FB-4DA8709D6FBD}" srcOrd="0" destOrd="0" presId="urn:microsoft.com/office/officeart/2018/2/layout/IconLabelList"/>
    <dgm:cxn modelId="{0766BDEE-C06A-41BD-9902-4AA74A1D3108}" srcId="{1D3039EB-B927-42E1-8538-3D4D46929670}" destId="{22073A6E-096C-4BDB-8E30-0FA829879539}" srcOrd="1" destOrd="0" parTransId="{D385B6CB-BB3B-4371-8E8D-C6C39EBE36A8}" sibTransId="{CF6F4B54-3CB5-4095-B7FB-5F07FA97ADFE}"/>
    <dgm:cxn modelId="{43BE10DC-7C2F-489A-97FB-7B9C2D29288D}" type="presParOf" srcId="{E0B5CAC0-1014-4A7C-94FB-4DA8709D6FBD}" destId="{70C4532A-A9EC-41FD-B001-1161B2C95837}" srcOrd="0" destOrd="0" presId="urn:microsoft.com/office/officeart/2018/2/layout/IconLabelList"/>
    <dgm:cxn modelId="{F4094F66-725E-490B-ACF8-076CC2F4707E}" type="presParOf" srcId="{70C4532A-A9EC-41FD-B001-1161B2C95837}" destId="{E4D726CF-A9AB-480C-9094-1CA2758D8030}" srcOrd="0" destOrd="0" presId="urn:microsoft.com/office/officeart/2018/2/layout/IconLabelList"/>
    <dgm:cxn modelId="{D3C4CBCD-4505-4B6D-8392-3CC10BD19950}" type="presParOf" srcId="{70C4532A-A9EC-41FD-B001-1161B2C95837}" destId="{752ED49F-43E0-4F3F-BE51-828717BB65EF}" srcOrd="1" destOrd="0" presId="urn:microsoft.com/office/officeart/2018/2/layout/IconLabelList"/>
    <dgm:cxn modelId="{14DE2C88-BC2E-452A-86BF-B28E1254A8FF}" type="presParOf" srcId="{70C4532A-A9EC-41FD-B001-1161B2C95837}" destId="{FF7532B0-4D7F-419E-BF36-CD264B623240}" srcOrd="2" destOrd="0" presId="urn:microsoft.com/office/officeart/2018/2/layout/IconLabelList"/>
    <dgm:cxn modelId="{BB2911DB-CA0D-4B44-8DAA-7358385ED6E1}" type="presParOf" srcId="{E0B5CAC0-1014-4A7C-94FB-4DA8709D6FBD}" destId="{1F1D4138-5647-4A7C-8F18-8A421ED7FDEC}" srcOrd="1" destOrd="0" presId="urn:microsoft.com/office/officeart/2018/2/layout/IconLabelList"/>
    <dgm:cxn modelId="{7FBAE53D-EFE8-4A54-9104-DFA63B65F773}" type="presParOf" srcId="{E0B5CAC0-1014-4A7C-94FB-4DA8709D6FBD}" destId="{631C1320-67AB-4EBB-BF9D-22D4EE8658C7}" srcOrd="2" destOrd="0" presId="urn:microsoft.com/office/officeart/2018/2/layout/IconLabelList"/>
    <dgm:cxn modelId="{4AA6631F-2FA6-4320-8973-CA371809805C}" type="presParOf" srcId="{631C1320-67AB-4EBB-BF9D-22D4EE8658C7}" destId="{503DC6CA-D646-4DD4-BC04-D11ECBC043DA}" srcOrd="0" destOrd="0" presId="urn:microsoft.com/office/officeart/2018/2/layout/IconLabelList"/>
    <dgm:cxn modelId="{D40824AF-E783-401B-99FC-28F70C726353}" type="presParOf" srcId="{631C1320-67AB-4EBB-BF9D-22D4EE8658C7}" destId="{9EC100FD-2AFE-42DC-8E08-4B9342308F18}" srcOrd="1" destOrd="0" presId="urn:microsoft.com/office/officeart/2018/2/layout/IconLabelList"/>
    <dgm:cxn modelId="{EB563301-A812-4483-8ADE-732E081B268D}" type="presParOf" srcId="{631C1320-67AB-4EBB-BF9D-22D4EE8658C7}" destId="{24F986F7-55FD-4F12-B6BA-20F7A4BDF910}" srcOrd="2" destOrd="0" presId="urn:microsoft.com/office/officeart/2018/2/layout/IconLabelList"/>
    <dgm:cxn modelId="{97778796-6362-44B9-AC19-187121D1A1B7}" type="presParOf" srcId="{E0B5CAC0-1014-4A7C-94FB-4DA8709D6FBD}" destId="{0132AE8B-FF86-42B6-8411-BA5D4959F599}" srcOrd="3" destOrd="0" presId="urn:microsoft.com/office/officeart/2018/2/layout/IconLabelList"/>
    <dgm:cxn modelId="{430B7C9A-1E48-4B1A-A4C8-21D4B4E5367C}" type="presParOf" srcId="{E0B5CAC0-1014-4A7C-94FB-4DA8709D6FBD}" destId="{61AF4DA7-7699-4E40-96B4-9E484029E8F4}" srcOrd="4" destOrd="0" presId="urn:microsoft.com/office/officeart/2018/2/layout/IconLabelList"/>
    <dgm:cxn modelId="{4B07FA4E-481B-4D1C-92A7-78AEA75ED714}" type="presParOf" srcId="{61AF4DA7-7699-4E40-96B4-9E484029E8F4}" destId="{17A14C54-D21D-45B7-9281-F937601FC743}" srcOrd="0" destOrd="0" presId="urn:microsoft.com/office/officeart/2018/2/layout/IconLabelList"/>
    <dgm:cxn modelId="{798A7C5F-EAD3-4391-9427-86619C0FEB41}" type="presParOf" srcId="{61AF4DA7-7699-4E40-96B4-9E484029E8F4}" destId="{A4404CCF-6C65-41D8-B6D2-5694AAC03EE4}" srcOrd="1" destOrd="0" presId="urn:microsoft.com/office/officeart/2018/2/layout/IconLabelList"/>
    <dgm:cxn modelId="{0B48F3F4-99B5-4E00-B3B8-40BF30255636}" type="presParOf" srcId="{61AF4DA7-7699-4E40-96B4-9E484029E8F4}" destId="{CA58DC4A-6A1E-4DA3-A061-1036F728B9D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8C5E9-DF63-41BB-8DB7-DD4209ABDE5E}">
      <dsp:nvSpPr>
        <dsp:cNvPr id="0" name=""/>
        <dsp:cNvSpPr/>
      </dsp:nvSpPr>
      <dsp:spPr>
        <a:xfrm>
          <a:off x="0" y="234094"/>
          <a:ext cx="4837176" cy="7585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 take “bad” advice as inspiration!</a:t>
          </a:r>
          <a:endParaRPr lang="en-US" sz="1900" kern="1200" dirty="0"/>
        </a:p>
      </dsp:txBody>
      <dsp:txXfrm>
        <a:off x="37032" y="271126"/>
        <a:ext cx="4763112" cy="684534"/>
      </dsp:txXfrm>
    </dsp:sp>
    <dsp:sp modelId="{A45641A1-1030-4057-934C-EBA64803DF9C}">
      <dsp:nvSpPr>
        <dsp:cNvPr id="0" name=""/>
        <dsp:cNvSpPr/>
      </dsp:nvSpPr>
      <dsp:spPr>
        <a:xfrm>
          <a:off x="0" y="1047413"/>
          <a:ext cx="4837176" cy="758598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 mobilise knowledge and creativity.</a:t>
          </a:r>
          <a:endParaRPr lang="en-US" sz="1900" kern="1200" dirty="0"/>
        </a:p>
      </dsp:txBody>
      <dsp:txXfrm>
        <a:off x="37032" y="1084445"/>
        <a:ext cx="4763112" cy="684534"/>
      </dsp:txXfrm>
    </dsp:sp>
    <dsp:sp modelId="{4665D5C5-6C75-46C5-8148-4BEED0ADE26E}">
      <dsp:nvSpPr>
        <dsp:cNvPr id="0" name=""/>
        <dsp:cNvSpPr/>
      </dsp:nvSpPr>
      <dsp:spPr>
        <a:xfrm>
          <a:off x="0" y="1860732"/>
          <a:ext cx="4837176" cy="758598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 advocate for paradigm and practice shifts.</a:t>
          </a:r>
        </a:p>
      </dsp:txBody>
      <dsp:txXfrm>
        <a:off x="37032" y="1897764"/>
        <a:ext cx="4763112" cy="684534"/>
      </dsp:txXfrm>
    </dsp:sp>
    <dsp:sp modelId="{F14CB88F-F1EF-4772-9A57-A48BE464BD4D}">
      <dsp:nvSpPr>
        <dsp:cNvPr id="0" name=""/>
        <dsp:cNvSpPr/>
      </dsp:nvSpPr>
      <dsp:spPr>
        <a:xfrm>
          <a:off x="0" y="2674050"/>
          <a:ext cx="4837176" cy="758598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 cede power and space, foregrounding respect  and self-determination in research.</a:t>
          </a:r>
          <a:endParaRPr lang="en-US" sz="1900" kern="1200" dirty="0"/>
        </a:p>
      </dsp:txBody>
      <dsp:txXfrm>
        <a:off x="37032" y="2711082"/>
        <a:ext cx="4763112" cy="684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726CF-A9AB-480C-9094-1CA2758D8030}">
      <dsp:nvSpPr>
        <dsp:cNvPr id="0" name=""/>
        <dsp:cNvSpPr/>
      </dsp:nvSpPr>
      <dsp:spPr>
        <a:xfrm>
          <a:off x="1212569" y="786033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532B0-4D7F-419E-BF36-CD264B623240}">
      <dsp:nvSpPr>
        <dsp:cNvPr id="0" name=""/>
        <dsp:cNvSpPr/>
      </dsp:nvSpPr>
      <dsp:spPr>
        <a:xfrm>
          <a:off x="417971" y="2442842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Lend your voice, influence and privilege (we can’t wait for governments to lead!)</a:t>
          </a:r>
          <a:endParaRPr lang="en-US" sz="1700" kern="1200" dirty="0"/>
        </a:p>
      </dsp:txBody>
      <dsp:txXfrm>
        <a:off x="417971" y="2442842"/>
        <a:ext cx="2889450" cy="720000"/>
      </dsp:txXfrm>
    </dsp:sp>
    <dsp:sp modelId="{503DC6CA-D646-4DD4-BC04-D11ECBC043DA}">
      <dsp:nvSpPr>
        <dsp:cNvPr id="0" name=""/>
        <dsp:cNvSpPr/>
      </dsp:nvSpPr>
      <dsp:spPr>
        <a:xfrm>
          <a:off x="4607673" y="786033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6F7-55FD-4F12-B6BA-20F7A4BDF910}">
      <dsp:nvSpPr>
        <dsp:cNvPr id="0" name=""/>
        <dsp:cNvSpPr/>
      </dsp:nvSpPr>
      <dsp:spPr>
        <a:xfrm>
          <a:off x="3813075" y="2442842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Get comfortable with discomfort</a:t>
          </a:r>
          <a:endParaRPr lang="en-US" sz="1700" kern="1200"/>
        </a:p>
      </dsp:txBody>
      <dsp:txXfrm>
        <a:off x="3813075" y="2442842"/>
        <a:ext cx="2889450" cy="720000"/>
      </dsp:txXfrm>
    </dsp:sp>
    <dsp:sp modelId="{17A14C54-D21D-45B7-9281-F937601FC743}">
      <dsp:nvSpPr>
        <dsp:cNvPr id="0" name=""/>
        <dsp:cNvSpPr/>
      </dsp:nvSpPr>
      <dsp:spPr>
        <a:xfrm>
          <a:off x="8002777" y="786033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8DC4A-6A1E-4DA3-A061-1036F728B9D2}">
      <dsp:nvSpPr>
        <dsp:cNvPr id="0" name=""/>
        <dsp:cNvSpPr/>
      </dsp:nvSpPr>
      <dsp:spPr>
        <a:xfrm>
          <a:off x="7208178" y="2442842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Find hope (however you can!)</a:t>
          </a:r>
          <a:endParaRPr lang="en-US" sz="1700" kern="1200"/>
        </a:p>
      </dsp:txBody>
      <dsp:txXfrm>
        <a:off x="7208178" y="2442842"/>
        <a:ext cx="28894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222AE-1633-4B56-A1AA-97A6EA6E1F63}" type="datetimeFigureOut">
              <a:t>2/25/2026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0FA3D-17B4-46DD-B57D-71D5AA9E4C0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17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02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879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37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7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8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38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824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6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08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65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5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4FA06-191B-4066-9D23-7ADD9C03197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90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25/02/2026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1BE77-6733-8438-6C2C-7C7BBF9F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28595-5883-F3F2-9469-76AD87133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3600" dirty="0"/>
              <a:t>Indigenous-Led Co-Creation: Reimagining Equitable Partnerships in Global Research</a:t>
            </a:r>
            <a:endParaRPr lang="en-GB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04B65-7132-23C7-B05C-168167660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endParaRPr lang="en-GB" sz="2000" dirty="0"/>
          </a:p>
          <a:p>
            <a:pPr algn="l"/>
            <a:r>
              <a:rPr lang="en-GB" sz="2000" dirty="0"/>
              <a:t>Dr Pamela Giselle Katic</a:t>
            </a:r>
            <a:endParaRPr lang="en-GB" sz="2000"/>
          </a:p>
          <a:p>
            <a:pPr algn="l"/>
            <a:r>
              <a:rPr lang="en-GB" sz="2000" dirty="0"/>
              <a:t>Natural Resources Institute, University of Greenwich, UK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98487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CC88-02CF-0158-6246-1535D363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/>
              <a:t>What does equitable partnerships look like in research with and by Indigenous Peoples?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9226B-80A1-77A2-2CF3-5861854B0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0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Celebrate plural worldviews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8E213-7156-A575-B6F8-7616AEB85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4" y="1826971"/>
            <a:ext cx="3419094" cy="4349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Research Is Ceremony: Indigenous Research Methods : Wilson, Shawn:  Amazon.co.uk: Books">
            <a:extLst>
              <a:ext uri="{FF2B5EF4-FFF2-40B4-BE49-F238E27FC236}">
                <a16:creationId xmlns:a16="http://schemas.microsoft.com/office/drawing/2014/main" id="{60E959BC-71A5-219F-59DE-C6B95512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86" y="1690688"/>
            <a:ext cx="3073407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1D25D1-1440-522A-598E-C9EFB4425EE3}"/>
              </a:ext>
            </a:extLst>
          </p:cNvPr>
          <p:cNvSpPr txBox="1"/>
          <p:nvPr/>
        </p:nvSpPr>
        <p:spPr>
          <a:xfrm>
            <a:off x="4162815" y="4561305"/>
            <a:ext cx="3225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“Only when we can hear the languages of other beings will we be capable of understanding the generosity of the earth and learn to give our own gifts in return.”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AB81F-5C7E-6BF5-76CF-66C4DD56EE1E}"/>
              </a:ext>
            </a:extLst>
          </p:cNvPr>
          <p:cNvSpPr txBox="1"/>
          <p:nvPr/>
        </p:nvSpPr>
        <p:spPr>
          <a:xfrm>
            <a:off x="5206999" y="2528094"/>
            <a:ext cx="322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“Relationships don't just shape Indigenous reality, they are our reality.”</a:t>
            </a:r>
          </a:p>
        </p:txBody>
      </p:sp>
      <p:sp>
        <p:nvSpPr>
          <p:cNvPr id="19" name="Arrow: Bent-Up 18">
            <a:extLst>
              <a:ext uri="{FF2B5EF4-FFF2-40B4-BE49-F238E27FC236}">
                <a16:creationId xmlns:a16="http://schemas.microsoft.com/office/drawing/2014/main" id="{9D969A50-64BA-3902-4549-3CA31CB2EE17}"/>
              </a:ext>
            </a:extLst>
          </p:cNvPr>
          <p:cNvSpPr/>
          <p:nvPr/>
        </p:nvSpPr>
        <p:spPr>
          <a:xfrm rot="5400000">
            <a:off x="7498579" y="2829365"/>
            <a:ext cx="695656" cy="157041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Bent-Up 19">
            <a:extLst>
              <a:ext uri="{FF2B5EF4-FFF2-40B4-BE49-F238E27FC236}">
                <a16:creationId xmlns:a16="http://schemas.microsoft.com/office/drawing/2014/main" id="{E47724C5-9621-15C9-CEE2-DB347FCA17F3}"/>
              </a:ext>
            </a:extLst>
          </p:cNvPr>
          <p:cNvSpPr/>
          <p:nvPr/>
        </p:nvSpPr>
        <p:spPr>
          <a:xfrm rot="16200000">
            <a:off x="4642680" y="3428270"/>
            <a:ext cx="695656" cy="1570414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ACBA-18AE-8540-81CA-3AEAA6DA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3600" b="1" dirty="0"/>
              <a:t>What does equitable partnerships look like in research with and by Indigenous Peoples?</a:t>
            </a:r>
            <a:endParaRPr lang="en-US" sz="36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2958A3D-5538-FB29-D174-4E9AD0A6F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679" y="2619784"/>
            <a:ext cx="3600041" cy="3600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D9899-C9D4-2059-9161-0B7FB9F0E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25" y="2619784"/>
            <a:ext cx="3692350" cy="3600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C5FD1-4830-7824-70DE-067B6BFD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994" y="2619784"/>
            <a:ext cx="3730612" cy="3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8413F-FFF9-F9DE-4A97-3158F7507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02" y="-195506"/>
            <a:ext cx="7085397" cy="1616203"/>
          </a:xfrm>
        </p:spPr>
        <p:txBody>
          <a:bodyPr anchor="b">
            <a:noAutofit/>
          </a:bodyPr>
          <a:lstStyle/>
          <a:p>
            <a:pPr algn="ctr"/>
            <a:r>
              <a:rPr lang="en-GB" sz="2800" b="1" dirty="0"/>
              <a:t>What does equitable partnerships look like in research with and by Indigenous Peoples?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3130C-D85C-4628-F484-A76469A3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66" y="2158267"/>
            <a:ext cx="2912352" cy="3645431"/>
          </a:xfrm>
        </p:spPr>
        <p:txBody>
          <a:bodyPr anchor="t">
            <a:normAutofit fontScale="92500" lnSpcReduction="10000"/>
          </a:bodyPr>
          <a:lstStyle/>
          <a:p>
            <a:pPr algn="just"/>
            <a:r>
              <a:rPr lang="en-GB" sz="2400" dirty="0"/>
              <a:t>Cede </a:t>
            </a:r>
            <a:r>
              <a:rPr lang="en-GB" sz="2400" b="1" dirty="0"/>
              <a:t>power</a:t>
            </a:r>
            <a:r>
              <a:rPr lang="en-GB" sz="2400" dirty="0"/>
              <a:t> and promote </a:t>
            </a:r>
            <a:r>
              <a:rPr lang="en-GB" sz="2400" b="1" dirty="0"/>
              <a:t>voice</a:t>
            </a:r>
            <a:r>
              <a:rPr lang="en-GB" sz="2400" dirty="0"/>
              <a:t> and </a:t>
            </a:r>
            <a:r>
              <a:rPr lang="en-GB" sz="2400" b="1" dirty="0"/>
              <a:t>truth-telling.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Build </a:t>
            </a:r>
            <a:r>
              <a:rPr lang="en-GB" sz="2400" b="1" dirty="0"/>
              <a:t>allyship</a:t>
            </a:r>
            <a:r>
              <a:rPr lang="en-GB" sz="2400" dirty="0"/>
              <a:t> skills.</a:t>
            </a:r>
          </a:p>
          <a:p>
            <a:pPr marL="0" indent="0" algn="just">
              <a:buNone/>
            </a:pPr>
            <a:endParaRPr lang="en-GB" sz="2400" dirty="0"/>
          </a:p>
          <a:p>
            <a:pPr lvl="0" algn="just"/>
            <a:r>
              <a:rPr lang="en-GB" sz="2400" dirty="0"/>
              <a:t>Shape, embed and progressively hone the practice of nurturing </a:t>
            </a:r>
            <a:r>
              <a:rPr lang="en-GB" sz="2400" b="1" dirty="0"/>
              <a:t>epistemic diversity</a:t>
            </a:r>
            <a:r>
              <a:rPr lang="en-GB" sz="2400" dirty="0"/>
              <a:t>.</a:t>
            </a:r>
          </a:p>
        </p:txBody>
      </p:sp>
      <p:pic>
        <p:nvPicPr>
          <p:cNvPr id="2058" name="Picture 10" descr="Ally Is a Verb: Lemay, Rose ...">
            <a:extLst>
              <a:ext uri="{FF2B5EF4-FFF2-40B4-BE49-F238E27FC236}">
                <a16:creationId xmlns:a16="http://schemas.microsoft.com/office/drawing/2014/main" id="{034E1385-4B65-9C24-8EB8-186C8F95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5242" y="1742614"/>
            <a:ext cx="2912352" cy="46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sh Banana Leaves: Healing Indigenous Landscapes through Indigenous  Science : Hernandez, Jessica: Amazon.co.uk: Books">
            <a:extLst>
              <a:ext uri="{FF2B5EF4-FFF2-40B4-BE49-F238E27FC236}">
                <a16:creationId xmlns:a16="http://schemas.microsoft.com/office/drawing/2014/main" id="{4F87C8E5-B78D-E721-5098-8EDCE5F7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156" y="197011"/>
            <a:ext cx="3119178" cy="467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79C59-2476-56D0-3DE5-9EE1CDA263C9}"/>
              </a:ext>
            </a:extLst>
          </p:cNvPr>
          <p:cNvSpPr txBox="1"/>
          <p:nvPr/>
        </p:nvSpPr>
        <p:spPr>
          <a:xfrm>
            <a:off x="7647872" y="5009638"/>
            <a:ext cx="43737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/>
              <a:t>“Too often we are the frontline communities of the environmental, climate, food, and energy justice movements, yet when it comes to being granted a seat at the table, the table never has a reservation for us. On the contrary, we continue to have to create our own tables, but that is not where the political power sits”.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610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B4D0-6533-6CBC-81C7-840916B0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8" y="666351"/>
            <a:ext cx="10558405" cy="30443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have I learnt so far working in partnerships with Indigenous Peoples? </a:t>
            </a:r>
          </a:p>
        </p:txBody>
      </p:sp>
    </p:spTree>
    <p:extLst>
      <p:ext uri="{BB962C8B-B14F-4D97-AF65-F5344CB8AC3E}">
        <p14:creationId xmlns:p14="http://schemas.microsoft.com/office/powerpoint/2010/main" val="3663079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-20250710-WA0025.jpg">
            <a:extLst>
              <a:ext uri="{FF2B5EF4-FFF2-40B4-BE49-F238E27FC236}">
                <a16:creationId xmlns:a16="http://schemas.microsoft.com/office/drawing/2014/main" id="{3C8A0356-97E9-55D7-8E0B-39C7F9B5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0096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IMG-20250810-WA0025.jpg">
            <a:extLst>
              <a:ext uri="{FF2B5EF4-FFF2-40B4-BE49-F238E27FC236}">
                <a16:creationId xmlns:a16="http://schemas.microsoft.com/office/drawing/2014/main" id="{284674D1-DE59-DB76-19A0-F4B26AF76D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2322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F19BDF-B6FD-810F-64BA-1CFB1908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GB" b="1" dirty="0"/>
              <a:t>Awajun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D4E93-634E-222C-1272-DBEA21A31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pPr algn="just"/>
            <a:r>
              <a:rPr lang="en-GB" sz="2400" dirty="0"/>
              <a:t>Be prepared to re-define your concepts</a:t>
            </a:r>
          </a:p>
          <a:p>
            <a:pPr algn="just"/>
            <a:r>
              <a:rPr lang="en-GB" sz="2400" dirty="0"/>
              <a:t>Mutual benefits are co-defined.</a:t>
            </a:r>
          </a:p>
          <a:p>
            <a:pPr algn="just"/>
            <a:r>
              <a:rPr lang="en-GB" sz="2400" dirty="0"/>
              <a:t>Participants become co-researchers when you (really) step back.</a:t>
            </a:r>
          </a:p>
        </p:txBody>
      </p:sp>
    </p:spTree>
    <p:extLst>
      <p:ext uri="{BB962C8B-B14F-4D97-AF65-F5344CB8AC3E}">
        <p14:creationId xmlns:p14="http://schemas.microsoft.com/office/powerpoint/2010/main" val="316314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9FD64-EAFB-B810-9030-1D4A44A5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>
            <a:normAutofit/>
          </a:bodyPr>
          <a:lstStyle/>
          <a:p>
            <a:r>
              <a:rPr lang="en-GB" sz="3600" b="1" dirty="0"/>
              <a:t>Jakun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7C5F1-68CC-22B7-4FB3-0218189D9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9" y="730270"/>
            <a:ext cx="3243262" cy="2101850"/>
          </a:xfrm>
        </p:spPr>
        <p:txBody>
          <a:bodyPr anchor="ctr">
            <a:normAutofit fontScale="92500"/>
          </a:bodyPr>
          <a:lstStyle/>
          <a:p>
            <a:r>
              <a:rPr lang="en-GB" sz="2400" dirty="0"/>
              <a:t>Understand the impact of past research collaborations.</a:t>
            </a:r>
          </a:p>
          <a:p>
            <a:r>
              <a:rPr lang="en-GB" sz="2400" dirty="0"/>
              <a:t>Hypocrisy and double standards in research can be really harmful.</a:t>
            </a:r>
          </a:p>
          <a:p>
            <a:endParaRPr lang="en-GB" sz="1700" dirty="0"/>
          </a:p>
          <a:p>
            <a:endParaRPr lang="en-GB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6F7BC-A69D-14FA-6CDA-191806AD6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b="32020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DD5AAB-A363-0C80-E01A-95C99AE62A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16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2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2C32-0BD1-1372-8A05-709E47CC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err="1"/>
              <a:t>Q’eqchi</a:t>
            </a:r>
            <a:endParaRPr lang="en-GB" sz="4800" b="1" dirty="0"/>
          </a:p>
        </p:txBody>
      </p:sp>
      <p:pic>
        <p:nvPicPr>
          <p:cNvPr id="3074" name="Picture 2" descr="No alternative text description for this image">
            <a:extLst>
              <a:ext uri="{FF2B5EF4-FFF2-40B4-BE49-F238E27FC236}">
                <a16:creationId xmlns:a16="http://schemas.microsoft.com/office/drawing/2014/main" id="{D7AB71F5-4906-78AB-0A8A-B0C8E115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5" b="15050"/>
          <a:stretch>
            <a:fillRect/>
          </a:stretch>
        </p:blipFill>
        <p:spPr bwMode="auto">
          <a:xfrm>
            <a:off x="4555236" y="6"/>
            <a:ext cx="7636763" cy="27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A1FB9-CC37-677E-5C77-DE5482FE39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9" r="5789" b="3"/>
          <a:stretch>
            <a:fillRect/>
          </a:stretch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0E355-2F20-212E-31F3-12FE2FE81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pPr algn="just"/>
            <a:r>
              <a:rPr lang="en-GB" dirty="0"/>
              <a:t>Research and data sovereignty are critical.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Push back on gate-keeping and “knowledge colonialism”.</a:t>
            </a:r>
          </a:p>
        </p:txBody>
      </p:sp>
    </p:spTree>
    <p:extLst>
      <p:ext uri="{BB962C8B-B14F-4D97-AF65-F5344CB8AC3E}">
        <p14:creationId xmlns:p14="http://schemas.microsoft.com/office/powerpoint/2010/main" val="4221664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A044-49BA-1483-4AE2-0F6DACD9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4" y="501651"/>
            <a:ext cx="4434720" cy="1716255"/>
          </a:xfrm>
        </p:spPr>
        <p:txBody>
          <a:bodyPr anchor="b">
            <a:normAutofit/>
          </a:bodyPr>
          <a:lstStyle/>
          <a:p>
            <a:pPr algn="ctr"/>
            <a:r>
              <a:rPr lang="en-GB" sz="5600" b="1" dirty="0"/>
              <a:t>Sami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5B258-35F5-C624-B260-8DA4EE15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99" y="539762"/>
            <a:ext cx="3698236" cy="24685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74536-C366-797D-7D48-D0DE086CB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pPr algn="just"/>
            <a:r>
              <a:rPr lang="en-GB" dirty="0"/>
              <a:t>Personal engagement and Professional engagement.</a:t>
            </a:r>
          </a:p>
          <a:p>
            <a:pPr algn="just"/>
            <a:r>
              <a:rPr lang="en-GB" dirty="0"/>
              <a:t>Commitment vs. necessity.</a:t>
            </a:r>
          </a:p>
          <a:p>
            <a:pPr algn="just"/>
            <a:r>
              <a:rPr lang="en-GB" dirty="0"/>
              <a:t>What qualities can we cultivate as researchers? Conduct, positionality, humility, bravery?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7C0C8-5CFE-044F-47CE-57C447CAF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51" y="3865140"/>
            <a:ext cx="4281815" cy="240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5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CD600-34B1-6288-728E-EEBD553F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Mohawk Nation at </a:t>
            </a:r>
            <a:r>
              <a:rPr lang="en-GB" sz="3600" b="1" dirty="0" err="1"/>
              <a:t>Akwesasne</a:t>
            </a:r>
            <a:endParaRPr lang="en-GB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921D5-8825-03FC-8131-145FCAB9A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67" b="51147"/>
          <a:stretch>
            <a:fillRect/>
          </a:stretch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3480B-75E0-BDB9-D176-68448F7420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" b="11704"/>
          <a:stretch>
            <a:fillRect/>
          </a:stretch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B87C-1684-5DD9-D568-31AEFDFC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455208"/>
            <a:ext cx="5742432" cy="2344708"/>
          </a:xfrm>
        </p:spPr>
        <p:txBody>
          <a:bodyPr anchor="ctr">
            <a:normAutofit/>
          </a:bodyPr>
          <a:lstStyle/>
          <a:p>
            <a:pPr algn="just"/>
            <a:r>
              <a:rPr lang="en-GB" sz="2000" dirty="0"/>
              <a:t>Rejection of established concepts and their foundations (e.g. “environmental management”).</a:t>
            </a:r>
          </a:p>
          <a:p>
            <a:pPr marL="0" indent="0" algn="just">
              <a:buNone/>
            </a:pPr>
            <a:endParaRPr lang="en-GB" sz="2000" dirty="0"/>
          </a:p>
          <a:p>
            <a:pPr algn="just"/>
            <a:r>
              <a:rPr lang="en-GB" sz="2000" dirty="0"/>
              <a:t>Ceremonies, </a:t>
            </a:r>
            <a:r>
              <a:rPr lang="en-GB" sz="2000" dirty="0" err="1"/>
              <a:t>tranksgiving</a:t>
            </a:r>
            <a:r>
              <a:rPr lang="en-GB" sz="2000" dirty="0"/>
              <a:t> addresses and acknowledgements of country are KEY.</a:t>
            </a:r>
          </a:p>
        </p:txBody>
      </p:sp>
    </p:spTree>
    <p:extLst>
      <p:ext uri="{BB962C8B-B14F-4D97-AF65-F5344CB8AC3E}">
        <p14:creationId xmlns:p14="http://schemas.microsoft.com/office/powerpoint/2010/main" val="2385948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E9D-43D4-374C-1D83-6E917C12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Cross-cultural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D8EEC-E20D-DB52-5E8F-8230F2E5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507" y="454645"/>
            <a:ext cx="6803065" cy="184867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Indigenous Peoples Food Systems’ statistics: nurturing epistemic diversity in the configuration of quantitative data for the right to foods (</a:t>
            </a:r>
            <a:r>
              <a:rPr lang="en-GB" b="1" dirty="0"/>
              <a:t>IP-STATS)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E1984-032F-DA3A-BA85-C28CE4FD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70" y="2270561"/>
            <a:ext cx="9229060" cy="45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24DC-3272-A575-E57F-5A189920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930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Who am I?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212880-FF5E-F471-8567-8B6910D65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430" y="1469562"/>
            <a:ext cx="7941807" cy="5294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FE6CB-5F4B-11B2-9240-FA145C627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666" y="435003"/>
            <a:ext cx="1699976" cy="581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68D4D-790E-FFF9-420E-F67F09B95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05" y="3268947"/>
            <a:ext cx="6026453" cy="357067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F85A70-7DF0-4744-1ED2-F8776D7BB6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0974" y="1850448"/>
            <a:ext cx="5493803" cy="412035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E24BE-F96C-6D6B-5661-9D582BB2D6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25" y="1470804"/>
            <a:ext cx="3623725" cy="4831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BF1CBB-9A63-C3D6-BB81-637BF18B2A89}"/>
              </a:ext>
            </a:extLst>
          </p:cNvPr>
          <p:cNvSpPr txBox="1"/>
          <p:nvPr/>
        </p:nvSpPr>
        <p:spPr>
          <a:xfrm>
            <a:off x="7514969" y="6302436"/>
            <a:ext cx="29712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Patagonia Argentina</a:t>
            </a:r>
          </a:p>
        </p:txBody>
      </p:sp>
      <p:pic>
        <p:nvPicPr>
          <p:cNvPr id="4102" name="Picture 6" descr="Sarmiento y la inmigración de los bóers · Argentear">
            <a:extLst>
              <a:ext uri="{FF2B5EF4-FFF2-40B4-BE49-F238E27FC236}">
                <a16:creationId xmlns:a16="http://schemas.microsoft.com/office/drawing/2014/main" id="{ED03CE7C-6D22-FF56-07B6-BF2B60C02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22" y="64733"/>
            <a:ext cx="5946620" cy="31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CAD23-ECFA-A861-D6B4-CD89AAB51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4E38-A21F-F0AE-2AF0-520DC8DD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Cross-cultural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99ECE-1225-898F-53DC-EAFD45995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920" y="365125"/>
            <a:ext cx="6356498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Indigenous Peoples Food Systems’ statistics: nurturing epistemic diversity in the configuration of quantitative data for the right to foods (</a:t>
            </a:r>
            <a:r>
              <a:rPr lang="en-GB" b="1" dirty="0"/>
              <a:t>IP-STATS)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236F09-80E8-C38D-ED2C-6B8BED99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4272"/>
            <a:ext cx="10674218" cy="45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3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FC3B0-EE65-886A-FEBC-472B5CC4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Final recommendations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117245-CA4C-66C0-9B47-36433AA19C4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433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4974F-F8A0-390C-AD63-BB802540B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75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Who am I?</a:t>
            </a:r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D114B688-AA6F-ACBC-BF56-E415050E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04" y="1151105"/>
            <a:ext cx="3923596" cy="29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00927-BF0F-D296-9449-417AC3AE0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80" y="3810001"/>
            <a:ext cx="4124117" cy="3093088"/>
          </a:xfrm>
          <a:prstGeom prst="rect">
            <a:avLst/>
          </a:prstGeom>
        </p:spPr>
      </p:pic>
      <p:pic>
        <p:nvPicPr>
          <p:cNvPr id="5124" name="Picture 4" descr="IWMI - YouTube">
            <a:extLst>
              <a:ext uri="{FF2B5EF4-FFF2-40B4-BE49-F238E27FC236}">
                <a16:creationId xmlns:a16="http://schemas.microsoft.com/office/drawing/2014/main" id="{D72F9489-8506-5CD0-09E5-33AC797B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94" y="5400955"/>
            <a:ext cx="1396306" cy="1396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B8C5A-8CB8-2DBD-EF30-DA3BF945F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716" y="4235546"/>
            <a:ext cx="4293356" cy="2561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EE6FAC-C68B-A0A9-865C-0BBC516D9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592" y="1457045"/>
            <a:ext cx="4773324" cy="2143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35F7ED-B691-0BEC-8442-1B07C36F1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0204" y="1119000"/>
            <a:ext cx="1663786" cy="6540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A4D19-DB1F-C69E-FFCA-591EB178EF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1716" y="4235546"/>
            <a:ext cx="1944331" cy="6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A0AD-8AA2-EDFC-1D1C-DBFA3D26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Why is this important?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38F25F-09AB-6B98-9486-B9BB15969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669" y="1825623"/>
            <a:ext cx="2901958" cy="4351338"/>
          </a:xfrm>
          <a:prstGeom prst="rect">
            <a:avLst/>
          </a:prstGeom>
        </p:spPr>
      </p:pic>
      <p:pic>
        <p:nvPicPr>
          <p:cNvPr id="6146" name="Picture 2" descr="Whose Science? Whose Knowledge?: Thinking from Women's Lives ...">
            <a:extLst>
              <a:ext uri="{FF2B5EF4-FFF2-40B4-BE49-F238E27FC236}">
                <a16:creationId xmlns:a16="http://schemas.microsoft.com/office/drawing/2014/main" id="{72ADE6B1-4A1A-1B2F-E346-F5E3817F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37" y="1614283"/>
            <a:ext cx="3183784" cy="47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39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2B1D1-D326-BA3C-4BFF-A6D885B8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pPr algn="ctr"/>
            <a:r>
              <a:rPr lang="en-GB" sz="4100" b="1" dirty="0"/>
              <a:t>What do I do?</a:t>
            </a:r>
            <a:br>
              <a:rPr lang="en-GB" sz="4100" b="1" dirty="0"/>
            </a:br>
            <a:endParaRPr lang="en-GB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A134D-426E-270E-2831-9108A3B4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37" y="2453285"/>
            <a:ext cx="5150277" cy="4222019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n-GB" sz="1900" b="1" dirty="0"/>
              <a:t>I lead by empowering NETWORKS </a:t>
            </a:r>
            <a:r>
              <a:rPr lang="en-GB" sz="1900" dirty="0"/>
              <a:t>in very exciting research projects and platforms!</a:t>
            </a:r>
          </a:p>
          <a:p>
            <a:pPr marL="0" indent="0" algn="just">
              <a:buNone/>
            </a:pPr>
            <a:r>
              <a:rPr lang="en-GB" sz="1900" dirty="0"/>
              <a:t>-&gt; In relation to biocultural conservation, water justice, food systems, climate change adaptation, …</a:t>
            </a:r>
          </a:p>
          <a:p>
            <a:pPr marL="0" indent="0" algn="just">
              <a:buNone/>
            </a:pPr>
            <a:r>
              <a:rPr lang="en-GB" sz="1900" dirty="0"/>
              <a:t>-&gt; in partnership with Indigenous and non-Indigenous communities and organisations, civil society organisations and Universities all over the world.</a:t>
            </a:r>
          </a:p>
          <a:p>
            <a:pPr marL="0" indent="0" algn="just">
              <a:buNone/>
            </a:pPr>
            <a:endParaRPr lang="en-GB" sz="1900" dirty="0"/>
          </a:p>
          <a:p>
            <a:pPr algn="just"/>
            <a:r>
              <a:rPr lang="en-GB" sz="1900" b="1" dirty="0"/>
              <a:t>I teach and I learn </a:t>
            </a:r>
            <a:r>
              <a:rPr lang="en-GB" sz="1900" dirty="0"/>
              <a:t>in and outside the classroom.</a:t>
            </a:r>
          </a:p>
          <a:p>
            <a:pPr algn="just"/>
            <a:endParaRPr lang="en-GB" sz="1900" dirty="0"/>
          </a:p>
          <a:p>
            <a:pPr algn="just"/>
            <a:r>
              <a:rPr lang="en-GB" sz="1900" b="1" dirty="0"/>
              <a:t>I reflect, I change, and I grow </a:t>
            </a:r>
            <a:r>
              <a:rPr lang="en-GB" sz="1900" dirty="0"/>
              <a:t>in the process</a:t>
            </a:r>
            <a:r>
              <a:rPr lang="en-GB" sz="1800" dirty="0"/>
              <a:t>.</a:t>
            </a:r>
          </a:p>
          <a:p>
            <a:pPr marL="0" indent="0">
              <a:buNone/>
            </a:pP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02E2A-43E2-9B4D-9A7F-E58E0D5532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43"/>
          <a:stretch>
            <a:fillRect/>
          </a:stretch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9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429E-D01A-A9CC-DB3A-88C08163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170432"/>
          </a:xfrm>
        </p:spPr>
        <p:txBody>
          <a:bodyPr anchor="b">
            <a:normAutofit/>
          </a:bodyPr>
          <a:lstStyle/>
          <a:p>
            <a:r>
              <a:rPr lang="en-GB" sz="3400" b="1" dirty="0"/>
              <a:t>How do I do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9C4E51-FCDE-84EA-191D-5FDBA6895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4" y="585216"/>
            <a:ext cx="2206263" cy="2340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9EAC7-5BF2-2C3C-3644-0469C7503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429" y="831761"/>
            <a:ext cx="2505456" cy="1847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2E6EA8-6F2D-0145-CC39-CA2C5A182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1091" y="3125469"/>
            <a:ext cx="5074096" cy="3057143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1C0AD8-60B9-8ECC-D9F2-275571EC6B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912" y="2514600"/>
          <a:ext cx="4837176" cy="366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1812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BD8E-EAF8-93E0-0DE7-81F4DDA8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3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How do I understand equity in international research partnerships?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5ACCE-0220-725E-2ACB-51942B94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0872"/>
            <a:ext cx="50360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A more </a:t>
            </a:r>
            <a:r>
              <a:rPr lang="en-GB" sz="2400" b="1" dirty="0"/>
              <a:t>fundamental rebalancing </a:t>
            </a:r>
            <a:r>
              <a:rPr lang="en-GB" sz="2400" dirty="0"/>
              <a:t>is needed.</a:t>
            </a:r>
          </a:p>
          <a:p>
            <a:pPr marL="0" indent="0" algn="just">
              <a:buNone/>
            </a:pPr>
            <a:r>
              <a:rPr lang="en-GB" sz="2400" b="1" dirty="0"/>
              <a:t>Present positionings are neither accidental nor benign. </a:t>
            </a:r>
            <a:r>
              <a:rPr lang="en-GB" sz="2400" dirty="0"/>
              <a:t>Rather than be taken as face value, our role is to problematise them.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892C0-4064-0898-EBE7-73EA572DE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583" y="1382801"/>
            <a:ext cx="5775548" cy="3545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3EF0BD-1A0D-AE52-F7B6-B88FC12E0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3971402"/>
            <a:ext cx="4979809" cy="2711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DAEDDC-BC32-5D9E-BE22-956DC8D769C2}"/>
              </a:ext>
            </a:extLst>
          </p:cNvPr>
          <p:cNvSpPr txBox="1"/>
          <p:nvPr/>
        </p:nvSpPr>
        <p:spPr>
          <a:xfrm>
            <a:off x="6131583" y="4928102"/>
            <a:ext cx="5775548" cy="19082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Layers of power imbalances in global North - Africa scientific knowledge production </a:t>
            </a:r>
          </a:p>
          <a:p>
            <a:pPr algn="ctr"/>
            <a:endParaRPr lang="en-GB" b="1" dirty="0"/>
          </a:p>
          <a:p>
            <a:pPr algn="ctr"/>
            <a:r>
              <a:rPr lang="en-GB" sz="1600" dirty="0"/>
              <a:t>(Source: Aboderin, I., Fuh, D., Balcha Gebremariam, E., &amp; </a:t>
            </a:r>
            <a:r>
              <a:rPr lang="en-GB" sz="1600" dirty="0" err="1"/>
              <a:t>Segalo</a:t>
            </a:r>
            <a:r>
              <a:rPr lang="en-GB" sz="1600" dirty="0"/>
              <a:t>, P. (2023). Beyond ‘equitable partnerships’: the imperative of transformative research collaborations with Africa. </a:t>
            </a:r>
            <a:r>
              <a:rPr lang="en-GB" sz="1600" i="1" dirty="0"/>
              <a:t>Global Social Challenges Journal</a:t>
            </a:r>
            <a:r>
              <a:rPr lang="en-GB" sz="1600" dirty="0"/>
              <a:t>, </a:t>
            </a:r>
            <a:r>
              <a:rPr lang="en-GB" sz="1600" i="1" dirty="0"/>
              <a:t>2</a:t>
            </a:r>
            <a:r>
              <a:rPr lang="en-GB" sz="1600" dirty="0"/>
              <a:t>(2), 212-228.)</a:t>
            </a:r>
          </a:p>
        </p:txBody>
      </p:sp>
    </p:spTree>
    <p:extLst>
      <p:ext uri="{BB962C8B-B14F-4D97-AF65-F5344CB8AC3E}">
        <p14:creationId xmlns:p14="http://schemas.microsoft.com/office/powerpoint/2010/main" val="1665468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76FF08-D34E-D662-3AE1-9B1B7766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2E763-3A3B-5E2D-88D0-92F9FA14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en-GB" sz="2800" b="1" dirty="0"/>
              <a:t>From equity to justice in international research partnerships?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A54F9-9BEF-689E-5ABF-1E40E40D0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97" b="35674"/>
          <a:stretch>
            <a:fillRect/>
          </a:stretch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B5119-4C9A-3AAB-C61E-3CD06FDB0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574" y="3968750"/>
            <a:ext cx="7485413" cy="2452687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en-GB" sz="2000" b="1" dirty="0"/>
              <a:t>Equality </a:t>
            </a:r>
            <a:r>
              <a:rPr lang="en-GB" sz="2000" dirty="0"/>
              <a:t>means everyone gets the same resources, but not everyone starts in the same place.</a:t>
            </a:r>
            <a:endParaRPr lang="en-GB" sz="1400" dirty="0"/>
          </a:p>
          <a:p>
            <a:pPr algn="just"/>
            <a:r>
              <a:rPr lang="en-GB" sz="2000" b="1" dirty="0"/>
              <a:t>Equity</a:t>
            </a:r>
            <a:r>
              <a:rPr lang="en-GB" sz="2000" dirty="0"/>
              <a:t> means giving people what they need to reach an equal outcome. It’s about recognising that some people need more support to reach fairness.</a:t>
            </a:r>
            <a:endParaRPr lang="en-GB" sz="1400" dirty="0"/>
          </a:p>
          <a:p>
            <a:pPr algn="just"/>
            <a:r>
              <a:rPr lang="en-GB" sz="2000" b="1" dirty="0"/>
              <a:t>Justice</a:t>
            </a:r>
            <a:r>
              <a:rPr lang="en-GB" sz="2000" dirty="0"/>
              <a:t> goes a step further: it’s about addressing the root causes of inequality and creating systemic change so that everyone can thrive.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4749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5130-24F3-5E8E-08C5-85A56349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GB" sz="3000" b="1" dirty="0"/>
              <a:t>What does equitable partnerships look like in research with and by Indigenous Peoples?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385E8-E150-EDDB-788B-B855060B5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456" y="692658"/>
            <a:ext cx="6007608" cy="1929384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GB" sz="2200" b="1" dirty="0"/>
              <a:t>Starting point</a:t>
            </a:r>
            <a:r>
              <a:rPr lang="en-GB" sz="2200" dirty="0"/>
              <a:t>: reject the concept of the “imagined Indian”, confront mischaracterisation  and misrepresentation.</a:t>
            </a:r>
          </a:p>
          <a:p>
            <a:endParaRPr lang="en-GB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3122B-FC5B-88E9-4AE0-0038D20E0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" y="3031236"/>
            <a:ext cx="5468112" cy="3417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2C998-C6CE-CFC3-597C-673BA0CEB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3771996"/>
            <a:ext cx="5468112" cy="2221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0861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1133FAA646447B1F506C0CC1AD96D" ma:contentTypeVersion="20" ma:contentTypeDescription="Create a new document." ma:contentTypeScope="" ma:versionID="f81d3a7a7ecc1b311bdea8db72cd5713">
  <xsd:schema xmlns:xsd="http://www.w3.org/2001/XMLSchema" xmlns:xs="http://www.w3.org/2001/XMLSchema" xmlns:p="http://schemas.microsoft.com/office/2006/metadata/properties" xmlns:ns2="5542781d-72a5-46d9-8093-0fa1f196d6ef" xmlns:ns3="50a1e848-e179-4a22-99c5-517bb1bb7459" targetNamespace="http://schemas.microsoft.com/office/2006/metadata/properties" ma:root="true" ma:fieldsID="6b87ab62bd66e07ec5ecdee244af8e4c" ns2:_="" ns3:_="">
    <xsd:import namespace="5542781d-72a5-46d9-8093-0fa1f196d6ef"/>
    <xsd:import namespace="50a1e848-e179-4a22-99c5-517bb1bb7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2781d-72a5-46d9-8093-0fa1f196d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b5b39e-099d-40c3-b251-37436ed6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848-e179-4a22-99c5-517bb1bb7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7f5f95-d141-4bc4-a91a-84dc09fea444}" ma:internalName="TaxCatchAll" ma:showField="CatchAllData" ma:web="50a1e848-e179-4a22-99c5-517bb1bb7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848-e179-4a22-99c5-517bb1bb7459" xsi:nil="true"/>
    <lcf76f155ced4ddcb4097134ff3c332f xmlns="5542781d-72a5-46d9-8093-0fa1f196d6ef">
      <Terms xmlns="http://schemas.microsoft.com/office/infopath/2007/PartnerControls"/>
    </lcf76f155ced4ddcb4097134ff3c332f>
    <_Flow_SignoffStatus xmlns="5542781d-72a5-46d9-8093-0fa1f196d6ef" xsi:nil="true"/>
  </documentManagement>
</p:properties>
</file>

<file path=customXml/itemProps1.xml><?xml version="1.0" encoding="utf-8"?>
<ds:datastoreItem xmlns:ds="http://schemas.openxmlformats.org/officeDocument/2006/customXml" ds:itemID="{9BA3E4C6-FDE7-43DC-A809-6B9579BC7A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2781d-72a5-46d9-8093-0fa1f196d6ef"/>
    <ds:schemaRef ds:uri="50a1e848-e179-4a22-99c5-517bb1bb74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34DF61-5435-4389-9263-93B2B2F3C5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BA9C6F-E115-41BB-BDB7-5FFD98C326BF}">
  <ds:schemaRefs>
    <ds:schemaRef ds:uri="http://schemas.microsoft.com/office/2006/metadata/properties"/>
    <ds:schemaRef ds:uri="http://schemas.microsoft.com/office/infopath/2007/PartnerControls"/>
    <ds:schemaRef ds:uri="50a1e848-e179-4a22-99c5-517bb1bb7459"/>
    <ds:schemaRef ds:uri="5542781d-72a5-46d9-8093-0fa1f196d6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Indigenous-Led Co-Creation: Reimagining Equitable Partnerships in Global Research</vt:lpstr>
      <vt:lpstr>Who am I? </vt:lpstr>
      <vt:lpstr>Who am I?</vt:lpstr>
      <vt:lpstr>Why is this important?</vt:lpstr>
      <vt:lpstr>What do I do? </vt:lpstr>
      <vt:lpstr>How do I do it?</vt:lpstr>
      <vt:lpstr>How do I understand equity in international research partnerships?</vt:lpstr>
      <vt:lpstr>From equity to justice in international research partnerships?</vt:lpstr>
      <vt:lpstr>What does equitable partnerships look like in research with and by Indigenous Peoples?</vt:lpstr>
      <vt:lpstr>What does equitable partnerships look like in research with and by Indigenous Peoples?</vt:lpstr>
      <vt:lpstr>What does equitable partnerships look like in research with and by Indigenous Peoples?</vt:lpstr>
      <vt:lpstr>What does equitable partnerships look like in research with and by Indigenous Peoples?</vt:lpstr>
      <vt:lpstr>What have I learnt so far working in partnerships with Indigenous Peoples? </vt:lpstr>
      <vt:lpstr>Awajun</vt:lpstr>
      <vt:lpstr>Jakun</vt:lpstr>
      <vt:lpstr>Q’eqchi</vt:lpstr>
      <vt:lpstr>Sami</vt:lpstr>
      <vt:lpstr>Mohawk Nation at Akwesasne</vt:lpstr>
      <vt:lpstr>Cross-cultural</vt:lpstr>
      <vt:lpstr>Cross-cultural</vt:lpstr>
      <vt:lpstr>Final 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</cp:revision>
  <dcterms:created xsi:type="dcterms:W3CDTF">2026-02-25T09:12:44Z</dcterms:created>
  <dcterms:modified xsi:type="dcterms:W3CDTF">2026-02-25T18:55:13Z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0x0101009FD1133FAA646447B1F506C0CC1AD96D</vt:lpwstr>
  </property>
  <property fmtid="{D5CDD505-2E9C-101B-9397-08002B2CF9AE}" pid="3" name="MediaServiceImageTags">
    <vt:lpwstr/>
  </property>
</Properties>
</file>