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8"/>
  </p:notesMasterIdLst>
  <p:sldIdLst>
    <p:sldId id="256" r:id="rId5"/>
    <p:sldId id="265" r:id="rId6"/>
    <p:sldId id="267" r:id="rId7"/>
    <p:sldId id="268" r:id="rId8"/>
    <p:sldId id="269" r:id="rId9"/>
    <p:sldId id="270" r:id="rId10"/>
    <p:sldId id="271" r:id="rId11"/>
    <p:sldId id="272" r:id="rId12"/>
    <p:sldId id="277" r:id="rId13"/>
    <p:sldId id="283" r:id="rId14"/>
    <p:sldId id="282" r:id="rId15"/>
    <p:sldId id="281" r:id="rId16"/>
    <p:sldId id="264" r:id="rId17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A6F0B52-554E-4BDC-83E5-94242C7CD628}" v="78" dt="2026-01-20T20:55:52.78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749" autoAdjust="0"/>
    <p:restoredTop sz="89750"/>
  </p:normalViewPr>
  <p:slideViewPr>
    <p:cSldViewPr snapToGrid="0">
      <p:cViewPr varScale="1">
        <p:scale>
          <a:sx n="98" d="100"/>
          <a:sy n="98" d="100"/>
        </p:scale>
        <p:origin x="528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3C8A49-E1D2-334E-BE73-BB17D70996E3}" type="datetimeFigureOut">
              <a:rPr lang="pt-BR" smtClean="0"/>
              <a:t>25/02/2026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7069D9-ACBF-F04F-9F25-5F8289BD8AA6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957163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7069D9-ACBF-F04F-9F25-5F8289BD8AA6}" type="slidenum">
              <a:rPr lang="pt-BR" smtClean="0"/>
              <a:t>12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0267021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67BAEFB-79DE-3336-5FB0-023F72934E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19D6F4B2-BDD0-B61E-8B39-3A51D7A6DF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960AB14-3831-B7A0-FC16-904144A6A8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96FC4-848E-4057-8B93-D2FE864B0DD0}" type="datetimeFigureOut">
              <a:rPr lang="pt-BR" smtClean="0"/>
              <a:t>25/02/2026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86EDA1B-A145-27E9-1528-9CAD013296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B4FDEC6-4516-5327-A573-75E726483B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FC5AE-B060-4E99-845E-BCAE8ED92D38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140387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E011120-C97D-B709-A730-AA5755F5C0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5CF5B77E-365E-B1D4-4690-38073F09ED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0318638-CEE7-672F-F490-842EB40801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96FC4-848E-4057-8B93-D2FE864B0DD0}" type="datetimeFigureOut">
              <a:rPr lang="pt-BR" smtClean="0"/>
              <a:t>25/02/2026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79382B3-3A81-B43F-09A2-2E4B0E742A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C872913-F53D-945A-693A-110DA7E403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FC5AE-B060-4E99-845E-BCAE8ED92D38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14681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99361217-6CB0-C713-3C04-E49C35DF9AE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CF5050CC-2E01-2FAC-7F7B-F06034088A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B5A2286-2362-AEBE-690D-E9BA81613E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96FC4-848E-4057-8B93-D2FE864B0DD0}" type="datetimeFigureOut">
              <a:rPr lang="pt-BR" smtClean="0"/>
              <a:t>25/02/2026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A89E5C6-8009-0155-8BB9-EA0BCBFCF1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49D25C4-D983-9A75-B6AA-A5BA1776CA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FC5AE-B060-4E99-845E-BCAE8ED92D38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69134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88AC95D-A34E-5FCB-A2EF-FC4E7B1FE7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DCE410D-86E6-265E-E692-6F3550CBFC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D82E859-02DA-4D8F-692A-521189BBF8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96FC4-848E-4057-8B93-D2FE864B0DD0}" type="datetimeFigureOut">
              <a:rPr lang="pt-BR" smtClean="0"/>
              <a:t>25/02/2026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E00E9CC-6904-D3FB-4C31-9DB692B841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A96B269-0C87-5B63-8C52-EEA3D27623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FC5AE-B060-4E99-845E-BCAE8ED92D38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452895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5BE54A5-9183-2180-C581-3091CE9BBB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F8D04AD-75E1-B5FC-21A8-71258EA2A3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CF68147-0F3B-25B4-372B-B2E8A3F552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96FC4-848E-4057-8B93-D2FE864B0DD0}" type="datetimeFigureOut">
              <a:rPr lang="pt-BR" smtClean="0"/>
              <a:t>25/02/2026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2395776-BA65-0284-FB51-A0E73AB3EA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E66699E-CED0-3774-25C3-ECC2CBA6EA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FC5AE-B060-4E99-845E-BCAE8ED92D38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484317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3A17C96-6620-E90A-E9E4-30326848AA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B51CA2D-3A65-9FD7-E82A-1A2C3343025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481B6298-1167-D37B-6641-AC6F5462AD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6D336C0B-47DA-FA90-04EE-E1EF732547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96FC4-848E-4057-8B93-D2FE864B0DD0}" type="datetimeFigureOut">
              <a:rPr lang="pt-BR" smtClean="0"/>
              <a:t>25/02/2026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820896E1-5E98-62EC-62F3-E03613CC7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7E2D94E3-238D-4EE2-45BB-3E4E9150D8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FC5AE-B060-4E99-845E-BCAE8ED92D38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289704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6917F85-275C-1C6C-3A74-45C44AF6C9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DA340FB7-3D53-CCA5-5E3E-53489CD153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92A7A9D4-8B32-0895-63C8-33443292C8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27E90F31-313A-98E8-A6DC-003C102F2F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B54C59D9-1502-A96B-5751-4E0F279F922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C1362D43-84F9-9C54-AF0F-6C3F84BCB9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96FC4-848E-4057-8B93-D2FE864B0DD0}" type="datetimeFigureOut">
              <a:rPr lang="pt-BR" smtClean="0"/>
              <a:t>25/02/2026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DEAC7AD9-9F22-B516-D6A6-00CD9C6468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9C16F9E9-289F-E874-E4B2-E5402158E8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FC5AE-B060-4E99-845E-BCAE8ED92D38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414757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77FEA3A-1985-664B-5AC3-0389D94754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DD1EB9F0-6E69-8BBA-5196-27CD0938E4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96FC4-848E-4057-8B93-D2FE864B0DD0}" type="datetimeFigureOut">
              <a:rPr lang="pt-BR" smtClean="0"/>
              <a:t>25/02/2026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F4422088-437A-5187-69C5-00C1A5FE6A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309A108A-3CB9-768F-00E5-F173CBD25E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FC5AE-B060-4E99-845E-BCAE8ED92D38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955486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AE14070C-C6A7-018D-4B8C-19AC3E828F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96FC4-848E-4057-8B93-D2FE864B0DD0}" type="datetimeFigureOut">
              <a:rPr lang="pt-BR" smtClean="0"/>
              <a:t>25/02/2026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14D6021D-1BFF-9454-1817-C22D1B1D23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A5672A49-88B8-5765-A4B5-16C2918B30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FC5AE-B060-4E99-845E-BCAE8ED92D38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117429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1EADCCE-2506-DB0C-74EE-DE507CCF46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B70CF0E-E5E7-438C-AD41-61700F9741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01C55564-CC3C-CA2E-9F2A-52F9FF79A6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256E8983-6B6F-D508-8605-5ADF45F1AB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96FC4-848E-4057-8B93-D2FE864B0DD0}" type="datetimeFigureOut">
              <a:rPr lang="pt-BR" smtClean="0"/>
              <a:t>25/02/2026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2D0C2602-CADB-5B6D-7870-107A47CF43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6BB88E97-E72D-E127-AAE9-4657AE4771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FC5AE-B060-4E99-845E-BCAE8ED92D38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461804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B3A84B6-88FF-0053-AA83-4E404FD061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61DC9659-95E1-09E7-34FD-BCA8CA12232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879D39E9-B582-17A0-7550-9DEFA8B07E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B08019C7-BDAD-9824-8972-7676B26227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96FC4-848E-4057-8B93-D2FE864B0DD0}" type="datetimeFigureOut">
              <a:rPr lang="pt-BR" smtClean="0"/>
              <a:t>25/02/2026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E5E3A781-6221-83CD-00A8-8A76321E5A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B6FA0910-87AF-199B-CB56-E9220C59B5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FC5AE-B060-4E99-845E-BCAE8ED92D38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130832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559D70C4-8BAC-16C9-A289-F37849C26B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692BDB6D-8549-A567-DBA5-AE1BB11311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8E68B3A-6317-0747-F7AD-06B1A6F66D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A96FC4-848E-4057-8B93-D2FE864B0DD0}" type="datetimeFigureOut">
              <a:rPr lang="pt-BR" smtClean="0"/>
              <a:t>25/02/2026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32D886A-809D-B93B-1320-5D543BCF02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7DDCEB8-0626-7017-553A-842458E411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0FC5AE-B060-4E99-845E-BCAE8ED92D38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596566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63F2AD5C-0CD8-43A8-6882-2D446A291B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7B01076A-FB5F-72CE-C535-7F178DE90DAC}"/>
              </a:ext>
            </a:extLst>
          </p:cNvPr>
          <p:cNvSpPr txBox="1"/>
          <p:nvPr/>
        </p:nvSpPr>
        <p:spPr>
          <a:xfrm>
            <a:off x="1057614" y="2953008"/>
            <a:ext cx="10274157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Towards More Equitable International Research Collaboration: Engaging State Funding Agencies in Brazil</a:t>
            </a:r>
          </a:p>
          <a:p>
            <a:pPr algn="ctr"/>
            <a:endParaRPr lang="en-US" sz="800" b="1" noProof="0" dirty="0"/>
          </a:p>
          <a:p>
            <a:pPr algn="r"/>
            <a:r>
              <a:rPr lang="en-US" sz="2000" b="1" noProof="0" dirty="0"/>
              <a:t>February </a:t>
            </a:r>
            <a:r>
              <a:rPr lang="en-US" sz="2000" b="1" dirty="0"/>
              <a:t>05</a:t>
            </a:r>
            <a:r>
              <a:rPr lang="en-US" sz="2000" b="1" baseline="30000" dirty="0"/>
              <a:t>th</a:t>
            </a:r>
            <a:r>
              <a:rPr lang="en-US" sz="2000" b="1" dirty="0"/>
              <a:t>, </a:t>
            </a:r>
            <a:r>
              <a:rPr lang="en-US" sz="2000" b="1" noProof="0" dirty="0"/>
              <a:t>2026</a:t>
            </a:r>
          </a:p>
        </p:txBody>
      </p:sp>
    </p:spTree>
    <p:extLst>
      <p:ext uri="{BB962C8B-B14F-4D97-AF65-F5344CB8AC3E}">
        <p14:creationId xmlns:p14="http://schemas.microsoft.com/office/powerpoint/2010/main" val="27601684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F0FF90-CF52-16E9-204F-5A614E030F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5843C31D-F0D2-AAEC-FDB9-9A63FC892B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D9EEDF28-8BD1-50C8-BF86-4B0C40A07AD6}"/>
              </a:ext>
            </a:extLst>
          </p:cNvPr>
          <p:cNvSpPr txBox="1"/>
          <p:nvPr/>
        </p:nvSpPr>
        <p:spPr>
          <a:xfrm>
            <a:off x="953784" y="126026"/>
            <a:ext cx="102844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chemeClr val="bg1"/>
                </a:solidFill>
              </a:rPr>
              <a:t>WORKSHOPS – KEY OUTCOMES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58F09929-EBBF-17FF-88AF-6BBAA3BBF37A}"/>
              </a:ext>
            </a:extLst>
          </p:cNvPr>
          <p:cNvSpPr txBox="1"/>
          <p:nvPr/>
        </p:nvSpPr>
        <p:spPr>
          <a:xfrm>
            <a:off x="557214" y="1768464"/>
            <a:ext cx="57027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/>
              <a:t>Importance of institutional support structures </a:t>
            </a:r>
            <a:r>
              <a:rPr lang="en-US" sz="2000"/>
              <a:t>as enablers of equitable and sustainable international research partnerships;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/>
              <a:t>Integration of equitable partnership principles </a:t>
            </a:r>
            <a:r>
              <a:rPr lang="en-US" sz="2000"/>
              <a:t>into institutional policy and practice;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/>
              <a:t>Increased policy-level visibility </a:t>
            </a:r>
            <a:r>
              <a:rPr lang="en-US" sz="2000"/>
              <a:t>of Research Development Offices (RDOs);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/>
              <a:t>Strengthened recognition of research managers </a:t>
            </a:r>
            <a:r>
              <a:rPr lang="en-US" sz="2000"/>
              <a:t>as key actors in research governance.</a:t>
            </a:r>
            <a:endParaRPr lang="en-US" sz="2000" noProof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BCFECB11-2F50-DF00-B222-F702D6AB71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21" b="17372"/>
          <a:stretch>
            <a:fillRect/>
          </a:stretch>
        </p:blipFill>
        <p:spPr>
          <a:xfrm>
            <a:off x="7027961" y="1768464"/>
            <a:ext cx="4395992" cy="3476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9535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35B72B-F3BE-B9D7-C7C7-FB9B6E1B56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26483D75-9211-28E0-282A-28D9019386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7DACB65A-BC0F-42AA-5BB9-F910A8A8D749}"/>
              </a:ext>
            </a:extLst>
          </p:cNvPr>
          <p:cNvSpPr txBox="1"/>
          <p:nvPr/>
        </p:nvSpPr>
        <p:spPr>
          <a:xfrm>
            <a:off x="953784" y="10649"/>
            <a:ext cx="102844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</a:rPr>
              <a:t>EXAMPLE OF EQUITABILITY IN INTERNATIONAL COOPERATION: </a:t>
            </a:r>
          </a:p>
          <a:p>
            <a:pPr algn="ctr"/>
            <a:r>
              <a:rPr lang="pt-BR" sz="2400" b="1" dirty="0">
                <a:solidFill>
                  <a:schemeClr val="bg1"/>
                </a:solidFill>
              </a:rPr>
              <a:t>AMAZON + 10 INITIATIVE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28679B58-2FA4-05F1-B23D-62CE34302F2C}"/>
              </a:ext>
            </a:extLst>
          </p:cNvPr>
          <p:cNvSpPr txBox="1"/>
          <p:nvPr/>
        </p:nvSpPr>
        <p:spPr>
          <a:xfrm>
            <a:off x="329252" y="1187555"/>
            <a:ext cx="7649244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sz="2000" b="1" dirty="0"/>
              <a:t>Scope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2000" dirty="0"/>
              <a:t>Initiative coordinated by CONFAP which supports research and technological innovation across the States of the Legal Amazon, fostering nature - society interactions and sustainable, inclusive development.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endParaRPr lang="en-US" sz="2000" b="1" dirty="0"/>
          </a:p>
          <a:p>
            <a:pPr fontAlgn="base"/>
            <a:r>
              <a:rPr lang="en-US" sz="2000" b="1" dirty="0"/>
              <a:t>International participation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2000" dirty="0"/>
              <a:t>Engages international partners including BAYLAT (Germany), SNSF (Switzerland), the British Council (UK) and UK Research and Innovation – UKRI (NERC and AHRC), and remains open to expanded international participation.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endParaRPr lang="en-US" sz="2000" b="1" dirty="0"/>
          </a:p>
          <a:p>
            <a:pPr fontAlgn="base"/>
            <a:r>
              <a:rPr lang="en-US" sz="2000" b="1" dirty="0"/>
              <a:t>Equitability – examples of inclusive cooperation: 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2000" dirty="0"/>
              <a:t>Projects are implemented through research consortia that include holders of traditional territorial knowledge, ensuring the participation of Indigenous Peoples, </a:t>
            </a:r>
            <a:r>
              <a:rPr lang="en-US" sz="2000" i="1" dirty="0"/>
              <a:t>Quilombolas </a:t>
            </a:r>
            <a:r>
              <a:rPr lang="en-US" sz="2000" dirty="0"/>
              <a:t>and other Traditional Communities (PIQCTs).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8A563B55-63A3-AD62-BDCB-2182A975F4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9795" y="2514288"/>
            <a:ext cx="3610906" cy="1937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0508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922A32-6D1F-7AB9-FDC2-0D6C64C749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43F38668-0BFC-52E1-6B17-D0A4702483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12192000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6BB4F830-87C8-44EE-8EAB-2FF52EC5E319}"/>
              </a:ext>
            </a:extLst>
          </p:cNvPr>
          <p:cNvSpPr txBox="1"/>
          <p:nvPr/>
        </p:nvSpPr>
        <p:spPr>
          <a:xfrm>
            <a:off x="953784" y="188186"/>
            <a:ext cx="102844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chemeClr val="bg1"/>
                </a:solidFill>
              </a:rPr>
              <a:t>CONFAP – THE NEW INSTITUTIONAL APPROACH IN BRAZILIAN ST&amp;I SYSTEM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403E7966-C6A9-7168-6F9E-F2A71229AE06}"/>
              </a:ext>
            </a:extLst>
          </p:cNvPr>
          <p:cNvSpPr txBox="1"/>
          <p:nvPr/>
        </p:nvSpPr>
        <p:spPr>
          <a:xfrm>
            <a:off x="1068083" y="1142540"/>
            <a:ext cx="1017013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noProof="0"/>
              <a:t>CONFAP plays a central governance role in articulating and coordinating Brazil’s 27 State Research Funding Agencies:</a:t>
            </a:r>
          </a:p>
          <a:p>
            <a:pPr marL="720000" lvl="0" indent="-342900">
              <a:buFont typeface="Arial" panose="020B0604020202020204" pitchFamily="34" charset="0"/>
              <a:buChar char="•"/>
            </a:pPr>
            <a:endParaRPr lang="en-US" sz="2000" noProof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43;p5">
            <a:extLst>
              <a:ext uri="{FF2B5EF4-FFF2-40B4-BE49-F238E27FC236}">
                <a16:creationId xmlns:a16="http://schemas.microsoft.com/office/drawing/2014/main" id="{D4631793-871A-588C-F582-29F5761029ED}"/>
              </a:ext>
            </a:extLst>
          </p:cNvPr>
          <p:cNvSpPr txBox="1"/>
          <p:nvPr/>
        </p:nvSpPr>
        <p:spPr>
          <a:xfrm>
            <a:off x="723899" y="2095575"/>
            <a:ext cx="11220451" cy="4031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720000" marR="0" lvl="0" indent="-34290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noProof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Building </a:t>
            </a:r>
            <a:r>
              <a:rPr lang="en-US" sz="2000" b="1" noProof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fair and equitable partnerships </a:t>
            </a:r>
            <a:r>
              <a:rPr lang="en-US" sz="2000" noProof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towards common goals</a:t>
            </a:r>
            <a:r>
              <a:rPr lang="en-US" sz="2000" b="1" noProof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;</a:t>
            </a:r>
          </a:p>
          <a:p>
            <a:pPr marL="720000" marR="0" lvl="0" indent="-34290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800" noProof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720000" marR="0" lvl="0" indent="-34290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Co-d</a:t>
            </a:r>
            <a:r>
              <a:rPr lang="en-US" sz="2000" b="1" noProof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esigning programmes </a:t>
            </a:r>
            <a:r>
              <a:rPr lang="en-US" sz="2000" noProof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 effective and intercultural research collaboration;</a:t>
            </a:r>
          </a:p>
          <a:p>
            <a:pPr marL="720000" marR="0" lvl="0" indent="-34290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800" noProof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720000" marR="0" lvl="0" indent="-34290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noProof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Establishing</a:t>
            </a:r>
            <a:r>
              <a:rPr lang="en-US" sz="2000" b="1" noProof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mutual responsibility</a:t>
            </a:r>
            <a:r>
              <a:rPr lang="en-US" sz="2000" noProof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1" noProof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and shared benefits </a:t>
            </a:r>
            <a:r>
              <a:rPr lang="en-US" sz="2000" noProof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 all partners;</a:t>
            </a:r>
          </a:p>
          <a:p>
            <a:pPr marL="720000" marR="0" lvl="0" indent="-34290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800" noProof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720000" marR="0" lvl="0" indent="-34290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noProof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Creating an </a:t>
            </a:r>
            <a:r>
              <a:rPr lang="en-US" sz="2000" b="1" noProof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enabling environment </a:t>
            </a:r>
            <a:r>
              <a:rPr lang="en-US" sz="2000" noProof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 effective research collaboration</a:t>
            </a:r>
            <a:r>
              <a:rPr lang="en-US" sz="2000" b="1" noProof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;</a:t>
            </a:r>
          </a:p>
          <a:p>
            <a:pPr marL="720000" marR="0" lvl="0" indent="-34290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800" noProof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720000" marR="0" lvl="0" indent="-34290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noProof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Contextualising</a:t>
            </a:r>
            <a:r>
              <a:rPr lang="en-US" sz="2000" b="1" noProof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scientific knowledge </a:t>
            </a:r>
            <a:r>
              <a:rPr lang="en-US" sz="2000" noProof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through strategic brokering;</a:t>
            </a:r>
          </a:p>
          <a:p>
            <a:pPr marL="720000" marR="0" lvl="0" indent="-34290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800" noProof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720000" marR="0" lvl="0" indent="-34290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b="1" noProof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Sharing best practices </a:t>
            </a:r>
            <a:r>
              <a:rPr lang="en-US" sz="2000" noProof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 reduce barriers and bureaucracy and improve the use of funding resources;</a:t>
            </a:r>
          </a:p>
          <a:p>
            <a:pPr marL="720000" marR="0" lvl="0" indent="-34290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800" noProof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720000" marR="0" lvl="0" indent="-34290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b="1" noProof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Fostering capacity building in research management</a:t>
            </a:r>
            <a:r>
              <a:rPr lang="en-US" sz="2000" noProof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;</a:t>
            </a:r>
          </a:p>
          <a:p>
            <a:pPr marL="720000" marR="0" lvl="0" indent="-34290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800" noProof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720000" marR="0" lvl="0" indent="-34290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b="1" noProof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Promoting equity in research through </a:t>
            </a:r>
            <a:r>
              <a:rPr lang="en-US" sz="2000" noProof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national and international partnerships and </a:t>
            </a:r>
            <a:r>
              <a:rPr lang="en-US" sz="2000" b="1" noProof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funding mechanisms</a:t>
            </a:r>
            <a:r>
              <a:rPr lang="en-US" sz="2000" noProof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078622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139575B2-2568-E305-8397-81EAB63244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50E88A5B-3BFE-A15E-5584-1B94EF9C5AEA}"/>
              </a:ext>
            </a:extLst>
          </p:cNvPr>
          <p:cNvSpPr txBox="1"/>
          <p:nvPr/>
        </p:nvSpPr>
        <p:spPr>
          <a:xfrm>
            <a:off x="324759" y="2889951"/>
            <a:ext cx="11291299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b="1" noProof="0" dirty="0"/>
              <a:t>Thank you!</a:t>
            </a:r>
          </a:p>
          <a:p>
            <a:pPr algn="ctr"/>
            <a:r>
              <a:rPr lang="en-US" sz="2800" b="1" noProof="0" dirty="0"/>
              <a:t>Maria Zaira </a:t>
            </a:r>
            <a:r>
              <a:rPr lang="en-US" sz="2800" b="1" noProof="0" dirty="0" err="1"/>
              <a:t>Turchi</a:t>
            </a:r>
            <a:r>
              <a:rPr lang="en-US" sz="2800" b="1" noProof="0" dirty="0"/>
              <a:t>, Director for International Cooperation</a:t>
            </a:r>
          </a:p>
          <a:p>
            <a:pPr algn="ctr"/>
            <a:r>
              <a:rPr lang="en-US" sz="2800" b="1" noProof="0" dirty="0" err="1"/>
              <a:t>Flávia</a:t>
            </a:r>
            <a:r>
              <a:rPr lang="en-US" sz="2800" b="1" noProof="0" dirty="0"/>
              <a:t> </a:t>
            </a:r>
            <a:r>
              <a:rPr lang="en-US" sz="2800" b="1" noProof="0" dirty="0" err="1"/>
              <a:t>Cerqueira</a:t>
            </a:r>
            <a:r>
              <a:rPr lang="en-US" sz="2800" b="1" noProof="0" dirty="0"/>
              <a:t>, Advisor </a:t>
            </a:r>
            <a:r>
              <a:rPr lang="en-US" sz="2800" b="1" dirty="0"/>
              <a:t>of</a:t>
            </a:r>
            <a:r>
              <a:rPr lang="en-US" sz="2800" b="1" noProof="0" dirty="0"/>
              <a:t> International Cooperation</a:t>
            </a:r>
          </a:p>
          <a:p>
            <a:pPr algn="ctr"/>
            <a:endParaRPr lang="en-US" sz="3200" b="1" noProof="0" dirty="0"/>
          </a:p>
        </p:txBody>
      </p:sp>
    </p:spTree>
    <p:extLst>
      <p:ext uri="{BB962C8B-B14F-4D97-AF65-F5344CB8AC3E}">
        <p14:creationId xmlns:p14="http://schemas.microsoft.com/office/powerpoint/2010/main" val="35634331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F802A30C-2BEE-D653-64F3-AD980B2058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E26B04AC-D7C1-5C82-4F4B-B21E557B97BD}"/>
              </a:ext>
            </a:extLst>
          </p:cNvPr>
          <p:cNvSpPr txBox="1"/>
          <p:nvPr/>
        </p:nvSpPr>
        <p:spPr>
          <a:xfrm>
            <a:off x="770562" y="164523"/>
            <a:ext cx="105207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>
                <a:solidFill>
                  <a:schemeClr val="bg1"/>
                </a:solidFill>
              </a:rPr>
              <a:t>CONFAP</a:t>
            </a:r>
            <a:endParaRPr lang="pt-BR" sz="2600" b="1" dirty="0">
              <a:solidFill>
                <a:schemeClr val="bg1"/>
              </a:solidFill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84A4515F-62DE-4BF0-43CB-53BDC0AE9E38}"/>
              </a:ext>
            </a:extLst>
          </p:cNvPr>
          <p:cNvSpPr txBox="1"/>
          <p:nvPr/>
        </p:nvSpPr>
        <p:spPr>
          <a:xfrm>
            <a:off x="6724749" y="1513506"/>
            <a:ext cx="4690604" cy="42347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000" kern="100" noProof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The </a:t>
            </a:r>
            <a:r>
              <a:rPr lang="en-US" sz="2000" b="1" kern="100" noProof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Brazilian National Council of State Funding Agencies (CONFAP) </a:t>
            </a:r>
            <a:r>
              <a:rPr lang="en-US" sz="2000" kern="100" noProof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is a non-profit organization that aims to promote better coordination among State Funding Agencies in the areas of scientific research, technology, and innovation in Brazil.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en-US" sz="2000" kern="100" dirty="0">
              <a:solidFill>
                <a:schemeClr val="tx1">
                  <a:lumMod val="95000"/>
                  <a:lumOff val="5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000" kern="100" noProof="0" dirty="0">
                <a:solidFill>
                  <a:schemeClr val="tx1">
                    <a:lumMod val="95000"/>
                    <a:lumOff val="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It was established on April, 28th, 2026, bringing together </a:t>
            </a:r>
            <a:r>
              <a:rPr lang="en-US" sz="2000" b="1" kern="100" noProof="0" dirty="0">
                <a:solidFill>
                  <a:schemeClr val="tx1">
                    <a:lumMod val="95000"/>
                    <a:lumOff val="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27 State Funding Agencies (FAPs)</a:t>
            </a:r>
            <a:r>
              <a:rPr lang="en-US" sz="2000" kern="100" noProof="0" dirty="0">
                <a:solidFill>
                  <a:schemeClr val="tx1">
                    <a:lumMod val="95000"/>
                    <a:lumOff val="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and acts as an active member of the Brazilian System of Science, Technology, and Innovation (SNCTI).</a:t>
            </a:r>
            <a:r>
              <a:rPr lang="en-US" sz="2000" b="1" kern="100" noProof="0" dirty="0">
                <a:solidFill>
                  <a:schemeClr val="tx1">
                    <a:lumMod val="95000"/>
                    <a:lumOff val="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000" b="1" kern="100" noProof="0" dirty="0">
              <a:solidFill>
                <a:schemeClr val="tx1">
                  <a:lumMod val="95000"/>
                  <a:lumOff val="5000"/>
                </a:schemeClr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A0582342-F836-3826-BA55-5DBFCFE8E9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3" t="1923" r="2778" b="2971"/>
          <a:stretch>
            <a:fillRect/>
          </a:stretch>
        </p:blipFill>
        <p:spPr>
          <a:xfrm>
            <a:off x="543763" y="1025692"/>
            <a:ext cx="5577840" cy="55883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848228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2FD93C-D031-9061-B703-F1D5A65AC8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3C40AC26-E2FB-70FA-4593-651300F1E1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A7924B0F-C023-7039-70A6-72E8A0C6A315}"/>
              </a:ext>
            </a:extLst>
          </p:cNvPr>
          <p:cNvSpPr txBox="1"/>
          <p:nvPr/>
        </p:nvSpPr>
        <p:spPr>
          <a:xfrm>
            <a:off x="770562" y="164523"/>
            <a:ext cx="105207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>
                <a:solidFill>
                  <a:schemeClr val="bg1"/>
                </a:solidFill>
              </a:rPr>
              <a:t>STATE FUNDING AGENCIES (</a:t>
            </a:r>
            <a:r>
              <a:rPr lang="pt-BR" sz="3600" b="1" dirty="0" err="1">
                <a:solidFill>
                  <a:schemeClr val="bg1"/>
                </a:solidFill>
              </a:rPr>
              <a:t>FAPs</a:t>
            </a:r>
            <a:r>
              <a:rPr lang="pt-BR" sz="3600" b="1">
                <a:solidFill>
                  <a:schemeClr val="bg1"/>
                </a:solidFill>
              </a:rPr>
              <a:t>)</a:t>
            </a:r>
            <a:endParaRPr lang="pt-BR" sz="2600" b="1">
              <a:solidFill>
                <a:schemeClr val="bg1"/>
              </a:solidFill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F75613E1-000C-EA6E-6723-35C7624084A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29" t="13214" r="24665" b="11204"/>
          <a:stretch/>
        </p:blipFill>
        <p:spPr>
          <a:xfrm>
            <a:off x="151251" y="1456282"/>
            <a:ext cx="5710693" cy="4503919"/>
          </a:xfrm>
          <a:prstGeom prst="rect">
            <a:avLst/>
          </a:prstGeom>
        </p:spPr>
      </p:pic>
      <p:pic>
        <p:nvPicPr>
          <p:cNvPr id="8" name="Espaço Reservado para Conteúdo 11">
            <a:extLst>
              <a:ext uri="{FF2B5EF4-FFF2-40B4-BE49-F238E27FC236}">
                <a16:creationId xmlns:a16="http://schemas.microsoft.com/office/drawing/2014/main" id="{51E9A504-D62E-827D-18A6-E7003512F6E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01" t="-244" r="8652" b="244"/>
          <a:stretch>
            <a:fillRect/>
          </a:stretch>
        </p:blipFill>
        <p:spPr>
          <a:xfrm>
            <a:off x="5908091" y="1456282"/>
            <a:ext cx="6124787" cy="4158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3490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6569B6-2AC1-A761-74DD-8A1522B8C9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BFB2C6AF-3BDC-EC69-97BB-E0AA1692C3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B89A72C6-A20D-F06A-7E9F-E982423066D9}"/>
              </a:ext>
            </a:extLst>
          </p:cNvPr>
          <p:cNvSpPr txBox="1"/>
          <p:nvPr/>
        </p:nvSpPr>
        <p:spPr>
          <a:xfrm>
            <a:off x="770562" y="164523"/>
            <a:ext cx="105207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>
                <a:solidFill>
                  <a:schemeClr val="bg1"/>
                </a:solidFill>
              </a:rPr>
              <a:t>INTERNATIONAL PARTNERS</a:t>
            </a:r>
            <a:endParaRPr lang="pt-BR" sz="2600" b="1">
              <a:solidFill>
                <a:schemeClr val="bg1"/>
              </a:solidFill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AB26C490-A1D6-79DB-235E-BC8D3D2CEF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70" b="12470"/>
          <a:stretch>
            <a:fillRect/>
          </a:stretch>
        </p:blipFill>
        <p:spPr>
          <a:xfrm>
            <a:off x="0" y="1389529"/>
            <a:ext cx="12192000" cy="4324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7660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F16910-51CD-4FC8-F063-F5B0ABF8DB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04A35AFC-3A58-C6E1-FAAD-F071D7E5DC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875"/>
            <a:ext cx="12192000" cy="6858000"/>
          </a:xfrm>
          <a:prstGeom prst="rect">
            <a:avLst/>
          </a:prstGeom>
        </p:spPr>
      </p:pic>
      <p:sp>
        <p:nvSpPr>
          <p:cNvPr id="2" name="Google Shape;43;p5">
            <a:extLst>
              <a:ext uri="{FF2B5EF4-FFF2-40B4-BE49-F238E27FC236}">
                <a16:creationId xmlns:a16="http://schemas.microsoft.com/office/drawing/2014/main" id="{F41CB97C-40AE-D035-4295-66C6451A08F7}"/>
              </a:ext>
            </a:extLst>
          </p:cNvPr>
          <p:cNvSpPr txBox="1"/>
          <p:nvPr/>
        </p:nvSpPr>
        <p:spPr>
          <a:xfrm>
            <a:off x="599377" y="2389870"/>
            <a:ext cx="10865509" cy="3724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Project supported by the British Academy – Equitable Partnerships Workshops Follow-On Call</a:t>
            </a:r>
          </a:p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endParaRPr lang="en-US" sz="8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Coordination: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Fundação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Getúlio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Vargas, Brazil (</a:t>
            </a:r>
            <a:r>
              <a:rPr lang="en-US" sz="20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Goret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Pereira Paulo - Applicant) and CONFAP – Brazilian National Council of State Funding Agencies (Maria Zaira </a:t>
            </a:r>
            <a:r>
              <a:rPr lang="en-US" sz="20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Turchi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- Co-Applicant);</a:t>
            </a: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u="sng" noProof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Other Participants</a:t>
            </a:r>
            <a:r>
              <a:rPr lang="en-US" sz="2000" noProof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BRAMA – Brazilian Association of Research Managers and FINEP.</a:t>
            </a: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r>
              <a:rPr lang="en-US" sz="2000" b="1" dirty="0"/>
              <a:t>Objectives</a:t>
            </a:r>
          </a:p>
          <a:p>
            <a:endParaRPr lang="en-US" sz="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Advance equitable partnerships in international research cooperation by strengthening institutional capacity and fostering strategic alignment among key stakeholders in Brazil;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Contribute to a more inclusive, transparent, and sustainable global research ecosystem, fostering long-term improvements in research collaboration practices.</a:t>
            </a:r>
          </a:p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endParaRPr lang="en-US" sz="2000" noProof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138AF2AB-5772-F1B9-3D6D-1E38107EB9B1}"/>
              </a:ext>
            </a:extLst>
          </p:cNvPr>
          <p:cNvSpPr txBox="1"/>
          <p:nvPr/>
        </p:nvSpPr>
        <p:spPr>
          <a:xfrm>
            <a:off x="953784" y="70396"/>
            <a:ext cx="102844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chemeClr val="bg1"/>
                </a:solidFill>
              </a:rPr>
              <a:t>STRENGTHENING LONG-TERM EQUITABLE PARTNERSHIPS TO ENABLE GREATER INTERNATIONAL COOPERATION IN RESEARCH</a:t>
            </a:r>
          </a:p>
        </p:txBody>
      </p:sp>
      <p:pic>
        <p:nvPicPr>
          <p:cNvPr id="6" name="Imagem 5" descr="Logotipo, nome da empresa&#10;&#10;O conteúdo gerado por IA pode estar incorreto.">
            <a:extLst>
              <a:ext uri="{FF2B5EF4-FFF2-40B4-BE49-F238E27FC236}">
                <a16:creationId xmlns:a16="http://schemas.microsoft.com/office/drawing/2014/main" id="{67EA7B50-ED69-EB4C-5C70-A11ABA255A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0805" y="483828"/>
            <a:ext cx="2347685" cy="2347685"/>
          </a:xfrm>
          <a:prstGeom prst="rect">
            <a:avLst/>
          </a:prstGeom>
        </p:spPr>
      </p:pic>
      <p:pic>
        <p:nvPicPr>
          <p:cNvPr id="8" name="Imagem 7" descr="Logotipo&#10;&#10;O conteúdo gerado por IA pode estar incorreto.">
            <a:extLst>
              <a:ext uri="{FF2B5EF4-FFF2-40B4-BE49-F238E27FC236}">
                <a16:creationId xmlns:a16="http://schemas.microsoft.com/office/drawing/2014/main" id="{9471BF24-C81A-C733-8025-85CA6C00BE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1871" y="1180481"/>
            <a:ext cx="1648562" cy="763103"/>
          </a:xfrm>
          <a:prstGeom prst="rect">
            <a:avLst/>
          </a:prstGeom>
        </p:spPr>
      </p:pic>
      <p:pic>
        <p:nvPicPr>
          <p:cNvPr id="10" name="Imagem 9" descr="Forma&#10;&#10;O conteúdo gerado por IA pode estar incorreto.">
            <a:extLst>
              <a:ext uri="{FF2B5EF4-FFF2-40B4-BE49-F238E27FC236}">
                <a16:creationId xmlns:a16="http://schemas.microsoft.com/office/drawing/2014/main" id="{90F6DEEC-7D50-9D04-5E5A-459A69FFA4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395" y="1347817"/>
            <a:ext cx="2062070" cy="762966"/>
          </a:xfrm>
          <a:prstGeom prst="rect">
            <a:avLst/>
          </a:prstGeom>
        </p:spPr>
      </p:pic>
      <p:pic>
        <p:nvPicPr>
          <p:cNvPr id="12" name="Imagem 11" descr="Logotipo, Ícone&#10;&#10;O conteúdo gerado por IA pode estar incorreto.">
            <a:extLst>
              <a:ext uri="{FF2B5EF4-FFF2-40B4-BE49-F238E27FC236}">
                <a16:creationId xmlns:a16="http://schemas.microsoft.com/office/drawing/2014/main" id="{6D3D2583-1F73-DA4B-B4B6-920AF6A02F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5246" y="1334688"/>
            <a:ext cx="3780401" cy="797750"/>
          </a:xfrm>
          <a:prstGeom prst="rect">
            <a:avLst/>
          </a:prstGeom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24538559-F54B-AADB-B3F9-D509209A0BD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0110" r="2910" b="26296"/>
          <a:stretch/>
        </p:blipFill>
        <p:spPr>
          <a:xfrm>
            <a:off x="2302465" y="1210954"/>
            <a:ext cx="1930233" cy="955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6762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53EEEC-902E-C5C7-9A33-4B3890D5AB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7733AFD6-8F32-8EC1-0FBC-FF94E50BEC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646"/>
            <a:ext cx="12192000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4A9058DE-9EDF-FAE1-A9B6-68CFEF5801D9}"/>
              </a:ext>
            </a:extLst>
          </p:cNvPr>
          <p:cNvSpPr txBox="1"/>
          <p:nvPr/>
        </p:nvSpPr>
        <p:spPr>
          <a:xfrm>
            <a:off x="953784" y="106021"/>
            <a:ext cx="102844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STRENGTHENING LONG-TERM EQUITABLE PARTNERSHIPS TO ENABLE GREATER INTERNATIONAL COOPERATION IN RESEARCH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201A3CDA-809D-91AF-4F04-670A6F2DE67A}"/>
              </a:ext>
            </a:extLst>
          </p:cNvPr>
          <p:cNvSpPr txBox="1"/>
          <p:nvPr/>
        </p:nvSpPr>
        <p:spPr>
          <a:xfrm>
            <a:off x="587819" y="1182523"/>
            <a:ext cx="6062465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noProof="0" dirty="0"/>
              <a:t>Workshop </a:t>
            </a:r>
            <a:r>
              <a:rPr lang="en-US" sz="2000" b="1" dirty="0"/>
              <a:t>Dynamics</a:t>
            </a:r>
            <a:endParaRPr lang="en-US" sz="2000" b="1" noProof="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u="sng" noProof="0" dirty="0"/>
              <a:t>Topics</a:t>
            </a:r>
            <a:r>
              <a:rPr lang="en-US" sz="2000" noProof="0" dirty="0"/>
              <a:t>: Equitable Partnerships </a:t>
            </a:r>
            <a:r>
              <a:rPr lang="en-US" sz="2000" dirty="0"/>
              <a:t>in Research Cooperation </a:t>
            </a:r>
            <a:r>
              <a:rPr lang="en-US" sz="2000" noProof="0" dirty="0"/>
              <a:t>and Research Development Officers (RDO);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noProof="0" dirty="0"/>
              <a:t>Presentations of UK and Brazilian representatives on the key topics (online and in-person);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noProof="0" dirty="0"/>
              <a:t>Group Discussions;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noProof="0" dirty="0"/>
              <a:t>Plenary Session.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lvl="0"/>
            <a:r>
              <a:rPr lang="en-US" sz="2000" b="1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Audience/Representatives</a:t>
            </a:r>
          </a:p>
          <a:p>
            <a:pPr marL="720000" lvl="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Brazilian Federal Agencies of Science and Innovation;</a:t>
            </a:r>
          </a:p>
          <a:p>
            <a:pPr marL="720000" lvl="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Brazilian Academy of Science (ABC);</a:t>
            </a:r>
          </a:p>
          <a:p>
            <a:pPr marL="720000" lvl="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State Funding Agencies;</a:t>
            </a:r>
          </a:p>
          <a:p>
            <a:pPr marL="720000" lvl="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Researchers from State, Federal, and Private Universities;</a:t>
            </a:r>
          </a:p>
          <a:p>
            <a:pPr marL="720000" lvl="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Representatives of International Relations Offices.</a:t>
            </a:r>
            <a:endParaRPr lang="en-US" sz="2000" noProof="0" dirty="0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7F3424B4-E609-10CF-2B07-6473711B108B}"/>
              </a:ext>
            </a:extLst>
          </p:cNvPr>
          <p:cNvSpPr txBox="1"/>
          <p:nvPr/>
        </p:nvSpPr>
        <p:spPr>
          <a:xfrm>
            <a:off x="6956843" y="3876370"/>
            <a:ext cx="4793130" cy="21852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76238" lvl="0" indent="-376238"/>
            <a:r>
              <a:rPr lang="pt-BR" sz="2000" b="1"/>
              <a:t>Speakers – UK</a:t>
            </a:r>
          </a:p>
          <a:p>
            <a:pPr lvl="0"/>
            <a:r>
              <a:rPr lang="pt-BR" sz="2000"/>
              <a:t>British </a:t>
            </a:r>
            <a:r>
              <a:rPr lang="pt-BR" sz="2000" err="1"/>
              <a:t>Academy</a:t>
            </a:r>
            <a:r>
              <a:rPr lang="pt-BR" sz="2000"/>
              <a:t>, UKRI, British </a:t>
            </a:r>
            <a:r>
              <a:rPr lang="pt-BR" sz="2000" err="1"/>
              <a:t>Council</a:t>
            </a:r>
            <a:r>
              <a:rPr lang="pt-BR" sz="2000"/>
              <a:t> </a:t>
            </a:r>
            <a:r>
              <a:rPr lang="pt-BR" sz="2000" err="1"/>
              <a:t>and</a:t>
            </a:r>
            <a:r>
              <a:rPr lang="pt-BR" sz="2000"/>
              <a:t> 4Science.</a:t>
            </a:r>
          </a:p>
          <a:p>
            <a:pPr marL="376238" lvl="0" indent="-376238"/>
            <a:endParaRPr lang="pt-BR" sz="2000"/>
          </a:p>
          <a:p>
            <a:pPr marL="376238" lvl="0" indent="-376238"/>
            <a:r>
              <a:rPr lang="pt-BR" sz="2000" b="1"/>
              <a:t>Speakers – </a:t>
            </a:r>
            <a:r>
              <a:rPr lang="pt-BR" sz="2000" b="1" err="1"/>
              <a:t>Brazil</a:t>
            </a:r>
            <a:endParaRPr lang="pt-BR" sz="2000" b="1"/>
          </a:p>
          <a:p>
            <a:pPr lvl="0"/>
            <a:r>
              <a:rPr lang="pt-BR"/>
              <a:t>CONFAP, FGV, FAPESP, Araucária Foundation, BRAMA, Finep, Capes, ABC, PUC/PR </a:t>
            </a:r>
            <a:r>
              <a:rPr lang="pt-BR" err="1"/>
              <a:t>and</a:t>
            </a:r>
            <a:r>
              <a:rPr lang="pt-BR"/>
              <a:t> Fiocruz.</a:t>
            </a:r>
            <a:endParaRPr lang="pt-BR" sz="2000"/>
          </a:p>
        </p:txBody>
      </p:sp>
      <p:sp>
        <p:nvSpPr>
          <p:cNvPr id="8" name="Google Shape;43;p5">
            <a:extLst>
              <a:ext uri="{FF2B5EF4-FFF2-40B4-BE49-F238E27FC236}">
                <a16:creationId xmlns:a16="http://schemas.microsoft.com/office/drawing/2014/main" id="{38495326-646C-F5FC-FE4D-56706196771B}"/>
              </a:ext>
            </a:extLst>
          </p:cNvPr>
          <p:cNvSpPr txBox="1"/>
          <p:nvPr/>
        </p:nvSpPr>
        <p:spPr>
          <a:xfrm>
            <a:off x="7857803" y="1299703"/>
            <a:ext cx="3516616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br>
              <a:rPr lang="en-US" sz="2000" noProof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noProof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4C47E2FF-2083-BBC4-7AB3-2F79B8B71E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9" b="16073"/>
          <a:stretch>
            <a:fillRect/>
          </a:stretch>
        </p:blipFill>
        <p:spPr>
          <a:xfrm>
            <a:off x="6929358" y="1284896"/>
            <a:ext cx="4793129" cy="230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7587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855CE0-F28E-6C69-CA6B-3ED44EDFA2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6644FCDE-9EC6-12D7-1D6D-7DE4B0A6B8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738ED943-0E5B-1D0B-DE43-BA87ABE568E3}"/>
              </a:ext>
            </a:extLst>
          </p:cNvPr>
          <p:cNvSpPr txBox="1"/>
          <p:nvPr/>
        </p:nvSpPr>
        <p:spPr>
          <a:xfrm>
            <a:off x="953784" y="122451"/>
            <a:ext cx="102844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chemeClr val="bg1"/>
                </a:solidFill>
              </a:rPr>
              <a:t>DATES AND VENUES IN BRAZIL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E97C4EAA-0EED-C508-F923-9BB4462FAFD0}"/>
              </a:ext>
            </a:extLst>
          </p:cNvPr>
          <p:cNvSpPr txBox="1"/>
          <p:nvPr/>
        </p:nvSpPr>
        <p:spPr>
          <a:xfrm>
            <a:off x="5923230" y="891233"/>
            <a:ext cx="4348292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>
              <a:solidFill>
                <a:schemeClr val="dk1"/>
              </a:solidFill>
              <a:ea typeface="Calibri"/>
              <a:cs typeface="Calibri"/>
              <a:sym typeface="Calibri"/>
            </a:endParaRPr>
          </a:p>
          <a:p>
            <a:endParaRPr lang="en-US" sz="2000">
              <a:solidFill>
                <a:schemeClr val="dk1"/>
              </a:solidFill>
              <a:ea typeface="Calibri"/>
              <a:cs typeface="Calibri"/>
              <a:sym typeface="Calibri"/>
            </a:endParaRPr>
          </a:p>
          <a:p>
            <a:r>
              <a:rPr lang="en-US" sz="2000" b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Workshop nº 01:</a:t>
            </a:r>
          </a:p>
          <a:p>
            <a:r>
              <a:rPr lang="en-US" sz="200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FAPESP (State of S</a:t>
            </a:r>
            <a:r>
              <a:rPr lang="pt-BR" sz="200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ão</a:t>
            </a:r>
            <a:r>
              <a:rPr lang="pt-BR" sz="200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Paulo)</a:t>
            </a:r>
            <a:r>
              <a:rPr lang="en-US" sz="200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</a:t>
            </a:r>
          </a:p>
          <a:p>
            <a:r>
              <a:rPr lang="en-US" sz="200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July 1</a:t>
            </a:r>
            <a:r>
              <a:rPr lang="en-US" sz="2000" baseline="3000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st</a:t>
            </a:r>
            <a:r>
              <a:rPr lang="en-US" sz="200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, 2025</a:t>
            </a:r>
          </a:p>
          <a:p>
            <a:endParaRPr lang="en-US" sz="2000">
              <a:solidFill>
                <a:schemeClr val="dk1"/>
              </a:solidFill>
              <a:ea typeface="Calibri"/>
              <a:cs typeface="Calibri"/>
              <a:sym typeface="Calibri"/>
            </a:endParaRPr>
          </a:p>
          <a:p>
            <a:endParaRPr lang="en-US" sz="2000">
              <a:solidFill>
                <a:schemeClr val="dk1"/>
              </a:solidFill>
              <a:ea typeface="Calibri"/>
              <a:cs typeface="Calibri"/>
              <a:sym typeface="Calibri"/>
            </a:endParaRPr>
          </a:p>
          <a:p>
            <a:r>
              <a:rPr lang="en-US" sz="2000" b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Workshop nº 02:</a:t>
            </a:r>
          </a:p>
          <a:p>
            <a:r>
              <a:rPr lang="en-US" sz="200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Fundação</a:t>
            </a:r>
            <a:r>
              <a:rPr lang="en-US" sz="200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US" sz="200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Araucária</a:t>
            </a:r>
            <a:r>
              <a:rPr lang="en-US" sz="200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(State of Paraná</a:t>
            </a:r>
            <a:r>
              <a:rPr lang="pt-BR" sz="200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)</a:t>
            </a:r>
            <a:r>
              <a:rPr lang="en-US" sz="200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</a:t>
            </a:r>
          </a:p>
          <a:p>
            <a:r>
              <a:rPr lang="en-US" sz="200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September 3</a:t>
            </a:r>
            <a:r>
              <a:rPr lang="en-US" sz="2000" baseline="3000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rd</a:t>
            </a:r>
            <a:r>
              <a:rPr lang="en-US" sz="200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, 2025</a:t>
            </a:r>
          </a:p>
          <a:p>
            <a:endParaRPr lang="en-US" sz="2000">
              <a:solidFill>
                <a:schemeClr val="dk1"/>
              </a:solidFill>
              <a:ea typeface="Calibri"/>
              <a:cs typeface="Calibri"/>
              <a:sym typeface="Calibri"/>
            </a:endParaRPr>
          </a:p>
          <a:p>
            <a:endParaRPr lang="en-US" sz="2000">
              <a:solidFill>
                <a:schemeClr val="dk1"/>
              </a:solidFill>
              <a:ea typeface="Calibri"/>
              <a:cs typeface="Calibri"/>
              <a:sym typeface="Calibri"/>
            </a:endParaRPr>
          </a:p>
          <a:p>
            <a:r>
              <a:rPr lang="en-US" sz="2000" b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Workshop nº 03:</a:t>
            </a:r>
          </a:p>
          <a:p>
            <a:r>
              <a:rPr lang="en-US" sz="200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FIOCRUZ (State of Bahia</a:t>
            </a:r>
            <a:r>
              <a:rPr lang="pt-BR" sz="200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)</a:t>
            </a:r>
            <a:endParaRPr lang="en-US" sz="2000">
              <a:solidFill>
                <a:schemeClr val="dk1"/>
              </a:solidFill>
              <a:ea typeface="Calibri"/>
              <a:cs typeface="Calibri"/>
              <a:sym typeface="Calibri"/>
            </a:endParaRPr>
          </a:p>
          <a:p>
            <a:r>
              <a:rPr lang="en-US" sz="200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December 1</a:t>
            </a:r>
            <a:r>
              <a:rPr lang="en-US" sz="2000" baseline="3000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st</a:t>
            </a:r>
            <a:r>
              <a:rPr lang="en-US" sz="200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, 2025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/>
          </a:p>
          <a:p>
            <a:pPr marL="720000" lvl="0" indent="-342900">
              <a:buFont typeface="Arial" panose="020B0604020202020204" pitchFamily="34" charset="0"/>
              <a:buChar char="•"/>
            </a:pPr>
            <a:endParaRPr lang="en-US" sz="2000" noProof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FBCF1645-E9AE-80C6-93D9-54FFCA5A94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1622" y="1671182"/>
            <a:ext cx="2247460" cy="754043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80C3B310-6A5C-8DB2-EC0F-2F7339F005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8294" y="2795331"/>
            <a:ext cx="2140788" cy="1427193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74F05C0A-593C-314F-6205-F8DF22B86E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8294" y="4761166"/>
            <a:ext cx="2352710" cy="682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0049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E75F9C-8220-7D8E-FF15-6A985D23BC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7564122D-E782-500B-842F-EB7D03C1E8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517475CE-31A8-BF79-7BF5-F07CDA5A7B5B}"/>
              </a:ext>
            </a:extLst>
          </p:cNvPr>
          <p:cNvSpPr txBox="1"/>
          <p:nvPr/>
        </p:nvSpPr>
        <p:spPr>
          <a:xfrm>
            <a:off x="953784" y="126026"/>
            <a:ext cx="102844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chemeClr val="bg1"/>
                </a:solidFill>
              </a:rPr>
              <a:t>WORKSHOPS – MAIN APPROACHES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11D0C496-86BE-29DA-393E-5EFD9E5455C2}"/>
              </a:ext>
            </a:extLst>
          </p:cNvPr>
          <p:cNvSpPr txBox="1"/>
          <p:nvPr/>
        </p:nvSpPr>
        <p:spPr>
          <a:xfrm>
            <a:off x="497583" y="1313931"/>
            <a:ext cx="5598417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/>
              <a:t>P</a:t>
            </a:r>
            <a:r>
              <a:rPr lang="en-US" sz="2000" b="1" noProof="0"/>
              <a:t>resenting and discussing principles of equitability </a:t>
            </a:r>
            <a:r>
              <a:rPr lang="en-US" sz="2000" noProof="0"/>
              <a:t>in international research cooperation;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800" noProof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noProof="0"/>
              <a:t>Mapping regional strengths and challenges </a:t>
            </a:r>
            <a:r>
              <a:rPr lang="en-US" sz="2000" noProof="0"/>
              <a:t>in international collaboration in R&amp;D;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800" noProof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noProof="0"/>
              <a:t>Identifying key strategies </a:t>
            </a:r>
            <a:r>
              <a:rPr lang="en-US" sz="2000" noProof="0"/>
              <a:t>to support equitable partnership from the perspective of Funding Agencies;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800" noProof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noProof="0"/>
              <a:t>Mapping the existence and role of RDOs </a:t>
            </a:r>
            <a:r>
              <a:rPr lang="en-US" sz="2000" noProof="0"/>
              <a:t>in Brazilian institutions;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800" noProof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noProof="0"/>
              <a:t>Inclusiveness ensuring regional perspectives</a:t>
            </a:r>
            <a:r>
              <a:rPr lang="en-US" sz="2000" noProof="0"/>
              <a:t>, facilitating dialogue between researchers, funders, and governance bodies for policies towards more equitability in research.</a:t>
            </a:r>
            <a:endParaRPr lang="en-US" sz="2000"/>
          </a:p>
          <a:p>
            <a:pPr marL="720000" lvl="0" indent="-342900">
              <a:buFont typeface="Arial" panose="020B0604020202020204" pitchFamily="34" charset="0"/>
              <a:buChar char="•"/>
            </a:pPr>
            <a:endParaRPr lang="en-US" sz="2000" noProof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76430CB2-9A73-0879-F9A8-7671471C6D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19" t="27495" r="12796" b="27286"/>
          <a:stretch>
            <a:fillRect/>
          </a:stretch>
        </p:blipFill>
        <p:spPr>
          <a:xfrm>
            <a:off x="6453307" y="1132036"/>
            <a:ext cx="5241110" cy="2296963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FB14D9FF-6BA3-4A04-56FA-F7851B79C7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15" r="2" b="7504"/>
          <a:stretch>
            <a:fillRect/>
          </a:stretch>
        </p:blipFill>
        <p:spPr>
          <a:xfrm>
            <a:off x="6450675" y="3510454"/>
            <a:ext cx="5243742" cy="2567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7353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2D66F2-B470-485D-C2D3-51173F4694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A45084A1-BCD7-C8BF-35FF-CCF5B5A44A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52" y="0"/>
            <a:ext cx="12192000" cy="6858000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2C751B9C-A34A-BD46-399C-996C367D39F1}"/>
              </a:ext>
            </a:extLst>
          </p:cNvPr>
          <p:cNvSpPr txBox="1"/>
          <p:nvPr/>
        </p:nvSpPr>
        <p:spPr>
          <a:xfrm>
            <a:off x="953784" y="151746"/>
            <a:ext cx="102844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chemeClr val="bg1"/>
                </a:solidFill>
              </a:rPr>
              <a:t>WORKSHOPS – CHALLENGES &amp; STRENGTHS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3451AE71-E7A6-A176-7434-12A128FA11F4}"/>
              </a:ext>
            </a:extLst>
          </p:cNvPr>
          <p:cNvSpPr txBox="1"/>
          <p:nvPr/>
        </p:nvSpPr>
        <p:spPr>
          <a:xfrm>
            <a:off x="728005" y="1291354"/>
            <a:ext cx="5074483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/>
              <a:t>Challenges</a:t>
            </a:r>
          </a:p>
          <a:p>
            <a:endParaRPr lang="en-US" sz="2000" b="1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/>
              <a:t>Asymmetries</a:t>
            </a:r>
            <a:r>
              <a:rPr lang="en-US" sz="2000"/>
              <a:t> of power in national and international research collaborations;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80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/>
              <a:t>Complexity</a:t>
            </a:r>
            <a:r>
              <a:rPr lang="en-US" sz="2000"/>
              <a:t> of funding arrangements;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80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/>
              <a:t>Gaps in ensuring fair and equitable research partnerships</a:t>
            </a:r>
            <a:r>
              <a:rPr lang="en-US" sz="2000"/>
              <a:t>, including challenges related to mutual accountability and the sharing of benefits;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80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/>
              <a:t>Budgetary difficulties </a:t>
            </a:r>
            <a:r>
              <a:rPr lang="en-US" sz="2000"/>
              <a:t>and discontinuity in funding;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80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/>
              <a:t>Ensuring </a:t>
            </a:r>
            <a:r>
              <a:rPr lang="en-US" sz="2000" b="1"/>
              <a:t>long-term sustainability</a:t>
            </a:r>
            <a:r>
              <a:rPr lang="en-US" sz="2000"/>
              <a:t>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80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/>
              <a:t>Bureaucracy and legal frames </a:t>
            </a:r>
            <a:r>
              <a:rPr lang="en-US" sz="2000"/>
              <a:t>from different parties.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/>
          </a:p>
          <a:p>
            <a:pPr marL="720000" lvl="0" indent="-342900">
              <a:buFont typeface="Arial" panose="020B0604020202020204" pitchFamily="34" charset="0"/>
              <a:buChar char="•"/>
            </a:pPr>
            <a:endParaRPr lang="en-US" sz="2000" noProof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97011A62-BB31-AFDD-1D93-C7808CE80E57}"/>
              </a:ext>
            </a:extLst>
          </p:cNvPr>
          <p:cNvSpPr txBox="1"/>
          <p:nvPr/>
        </p:nvSpPr>
        <p:spPr>
          <a:xfrm>
            <a:off x="6498611" y="1404244"/>
            <a:ext cx="4825332" cy="3293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/>
              <a:t>Strengths</a:t>
            </a:r>
          </a:p>
          <a:p>
            <a:endParaRPr lang="en-US" sz="2000" b="1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/>
              <a:t>Diversity</a:t>
            </a:r>
            <a:r>
              <a:rPr lang="en-US" sz="2000"/>
              <a:t> of Brazilian regions;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80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/>
              <a:t>Active international research networks</a:t>
            </a:r>
            <a:r>
              <a:rPr lang="en-US" sz="2000"/>
              <a:t>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80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/>
              <a:t>International interest </a:t>
            </a:r>
            <a:r>
              <a:rPr lang="en-US" sz="2000"/>
              <a:t>to establish partnerships with Brazilian institutions and researchers;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80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/>
              <a:t>Well-established universities</a:t>
            </a:r>
            <a:r>
              <a:rPr lang="en-US" sz="2000"/>
              <a:t> and research institutions.</a:t>
            </a:r>
          </a:p>
        </p:txBody>
      </p:sp>
      <p:cxnSp>
        <p:nvCxnSpPr>
          <p:cNvPr id="6" name="Conector Reto 5">
            <a:extLst>
              <a:ext uri="{FF2B5EF4-FFF2-40B4-BE49-F238E27FC236}">
                <a16:creationId xmlns:a16="http://schemas.microsoft.com/office/drawing/2014/main" id="{1A1DBFE1-1B67-3E9A-9799-EEFE8C2D5404}"/>
              </a:ext>
            </a:extLst>
          </p:cNvPr>
          <p:cNvCxnSpPr>
            <a:cxnSpLocks/>
          </p:cNvCxnSpPr>
          <p:nvPr/>
        </p:nvCxnSpPr>
        <p:spPr>
          <a:xfrm>
            <a:off x="6088248" y="1800225"/>
            <a:ext cx="0" cy="4363508"/>
          </a:xfrm>
          <a:prstGeom prst="line">
            <a:avLst/>
          </a:prstGeom>
          <a:ln w="31750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353914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FD1133FAA646447B1F506C0CC1AD96D" ma:contentTypeVersion="20" ma:contentTypeDescription="Create a new document." ma:contentTypeScope="" ma:versionID="f81d3a7a7ecc1b311bdea8db72cd5713">
  <xsd:schema xmlns:xsd="http://www.w3.org/2001/XMLSchema" xmlns:xs="http://www.w3.org/2001/XMLSchema" xmlns:p="http://schemas.microsoft.com/office/2006/metadata/properties" xmlns:ns2="5542781d-72a5-46d9-8093-0fa1f196d6ef" xmlns:ns3="50a1e848-e179-4a22-99c5-517bb1bb7459" targetNamespace="http://schemas.microsoft.com/office/2006/metadata/properties" ma:root="true" ma:fieldsID="6b87ab62bd66e07ec5ecdee244af8e4c" ns2:_="" ns3:_="">
    <xsd:import namespace="5542781d-72a5-46d9-8093-0fa1f196d6ef"/>
    <xsd:import namespace="50a1e848-e179-4a22-99c5-517bb1bb74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_Flow_SignoffStatus" minOccurs="0"/>
                <xsd:element ref="ns2:lcf76f155ced4ddcb4097134ff3c332f" minOccurs="0"/>
                <xsd:element ref="ns3:TaxCatchAll" minOccurs="0"/>
                <xsd:element ref="ns2:MediaLengthInSeconds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542781d-72a5-46d9-8093-0fa1f196d6e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_Flow_SignoffStatus" ma:index="20" nillable="true" ma:displayName="Sign-off status" ma:internalName="Sign_x002d_off_x0020_status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85b5b39e-099d-40c3-b251-37436ed69ed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LengthInSeconds" ma:index="2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5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7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0a1e848-e179-4a22-99c5-517bb1bb7459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387f5f95-d141-4bc4-a91a-84dc09fea444}" ma:internalName="TaxCatchAll" ma:showField="CatchAllData" ma:web="50a1e848-e179-4a22-99c5-517bb1bb74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50a1e848-e179-4a22-99c5-517bb1bb7459" xsi:nil="true"/>
    <lcf76f155ced4ddcb4097134ff3c332f xmlns="5542781d-72a5-46d9-8093-0fa1f196d6ef">
      <Terms xmlns="http://schemas.microsoft.com/office/infopath/2007/PartnerControls"/>
    </lcf76f155ced4ddcb4097134ff3c332f>
    <_Flow_SignoffStatus xmlns="5542781d-72a5-46d9-8093-0fa1f196d6ef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E2CACAF-F500-4B40-B8D4-7B795B8404E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542781d-72a5-46d9-8093-0fa1f196d6ef"/>
    <ds:schemaRef ds:uri="50a1e848-e179-4a22-99c5-517bb1bb745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A3BB5F7-C6D9-48B3-8DA8-76525A208AB8}">
  <ds:schemaRefs>
    <ds:schemaRef ds:uri="http://schemas.microsoft.com/office/2006/metadata/properties"/>
    <ds:schemaRef ds:uri="http://schemas.microsoft.com/office/infopath/2007/PartnerControls"/>
    <ds:schemaRef ds:uri="50a1e848-e179-4a22-99c5-517bb1bb7459"/>
    <ds:schemaRef ds:uri="5542781d-72a5-46d9-8093-0fa1f196d6ef"/>
  </ds:schemaRefs>
</ds:datastoreItem>
</file>

<file path=customXml/itemProps3.xml><?xml version="1.0" encoding="utf-8"?>
<ds:datastoreItem xmlns:ds="http://schemas.openxmlformats.org/officeDocument/2006/customXml" ds:itemID="{901918BC-B58F-40F8-8FC8-E67037EE182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204</TotalTime>
  <Words>853</Words>
  <Application>Microsoft Office PowerPoint</Application>
  <PresentationFormat>Widescreen</PresentationFormat>
  <Paragraphs>126</Paragraphs>
  <Slides>13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Tema do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Fernando De Lucena</dc:creator>
  <cp:lastModifiedBy>Maria Zaira Turchi</cp:lastModifiedBy>
  <cp:revision>29</cp:revision>
  <dcterms:created xsi:type="dcterms:W3CDTF">2024-06-28T13:12:59Z</dcterms:created>
  <dcterms:modified xsi:type="dcterms:W3CDTF">2026-02-25T08:49:53Z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0x0101009FD1133FAA646447B1F506C0CC1AD96D</vt:lpwstr>
  </property>
</Properties>
</file>