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488_7FB80F90.xml" ContentType="application/vnd.ms-powerpoint.comments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1160" r:id="rId6"/>
    <p:sldId id="1156" r:id="rId7"/>
    <p:sldId id="265" r:id="rId8"/>
    <p:sldId id="1168" r:id="rId9"/>
    <p:sldId id="1175" r:id="rId10"/>
    <p:sldId id="1170" r:id="rId11"/>
    <p:sldId id="1176" r:id="rId12"/>
    <p:sldId id="260" r:id="rId13"/>
    <p:sldId id="1181" r:id="rId14"/>
    <p:sldId id="1172" r:id="rId15"/>
    <p:sldId id="1171" r:id="rId16"/>
    <p:sldId id="1178" r:id="rId17"/>
    <p:sldId id="1180" r:id="rId18"/>
    <p:sldId id="11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DD8C39-F7E5-B00E-2E99-72113E423C20}" name="Isabel Vogel" initials="IV" userId="783ea9b5e08d7785" providerId="Windows Live"/>
  <p188:author id="{745AC16E-6AD8-589B-CDD2-0766FCDE9099}" name="Leon Tikly" initials="LPT" userId="Leon Tikly" providerId="None"/>
  <p188:author id="{B0273585-9687-9A7E-D039-87071A8BD3C0}" name="Susan Jim" initials="SJ" userId="S::chsj@bristol.ac.uk::4cc0aae2-175d-4f1e-8d21-9bf0fac8b917" providerId="AD"/>
  <p188:author id="{3C92ABFA-2E67-3237-059B-0241874AA42F}" name="Isabella Aboderin" initials="IA" userId="S::usiaga@bristol.ac.uk::786ef08b-6567-48c3-9961-ddd86297c0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8A93"/>
    <a:srgbClr val="B6D8E8"/>
    <a:srgbClr val="CCAEC4"/>
    <a:srgbClr val="701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0" autoAdjust="0"/>
    <p:restoredTop sz="94689"/>
  </p:normalViewPr>
  <p:slideViewPr>
    <p:cSldViewPr snapToGrid="0">
      <p:cViewPr varScale="1">
        <p:scale>
          <a:sx n="142" d="100"/>
          <a:sy n="142" d="100"/>
        </p:scale>
        <p:origin x="18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omments/modernComment_488_7FB80F9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562B078-60E4-40E1-B1BF-8A56ACBFD330}" authorId="{3C92ABFA-2E67-3237-059B-0241874AA42F}" created="2025-12-05T07:48:15.34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142769040" sldId="1160"/>
      <ac:spMk id="2" creationId="{9C3227DD-231B-C9F3-D604-9BD1E637B81E}"/>
      <ac:txMk cp="0" len="4">
        <ac:context len="362" hash="3010858682"/>
      </ac:txMk>
    </ac:txMkLst>
    <p188:replyLst>
      <p188:reply id="{4D7CAB23-8230-4D6C-902B-8E567F39112F}" authorId="{B0273585-9687-9A7E-D039-87071A8BD3C0}" created="2025-12-05T12:08:14.945">
        <p188:txBody>
          <a:bodyPr/>
          <a:lstStyle/>
          <a:p>
            <a:r>
              <a:rPr lang="en-US"/>
              <a:t>Oh I see. Are we expecting that the SG will input into this? I will add "tbc" - is that okay [@Isabella Aboderin] </a:t>
            </a:r>
          </a:p>
        </p188:txBody>
      </p188:reply>
      <p188:reply id="{63AB8CFE-119F-4FE8-8611-40A698556377}" authorId="{B0273585-9687-9A7E-D039-87071A8BD3C0}" created="2025-12-05T12:08:41.914">
        <p188:txBody>
          <a:bodyPr/>
          <a:lstStyle/>
          <a:p>
            <a:r>
              <a:rPr lang="en-US"/>
              <a:t>Actually neater to add "draft"</a:t>
            </a:r>
          </a:p>
        </p188:txBody>
      </p188:reply>
    </p188:replyLst>
    <p188:txBody>
      <a:bodyPr/>
      <a:lstStyle/>
      <a:p>
        <a:r>
          <a:rPr lang="en-US"/>
          <a:t>might we want to include a note here that this is still to be discussed/finalised?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D5612-3F0F-450A-938E-A88672585E15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C1151-23B5-4A80-8C4D-7BC38E583D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65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48AC7-8F32-9108-6A2E-3812B1781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F43420-EE33-E767-0387-802BB73495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FE7731-20BB-47DC-AC30-734A12012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5C303-2E8F-31BA-34BE-DF25AB76C9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C1151-23B5-4A80-8C4D-7BC38E583DA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380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C1151-23B5-4A80-8C4D-7BC38E583DA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662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AA548-FABF-5217-8B02-EAC7AD85E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E82E5-8272-A9D5-9F7A-1A825BCC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4125E-A9BD-0253-7DBB-0D9AEC0EB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7883-0EC5-41A1-8DD3-8B03FBA67B09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97366-601B-0324-07CB-BC76609F5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506A1-9D1C-654E-8005-8D2C0A932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C898-E496-4DAE-B923-E0CB8914B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019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B4877-F529-09C5-A7B4-935850A12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AB17FC-F01F-A98B-FE16-BE54099EA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F612A-8655-29FF-9DB1-2EE72D194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7883-0EC5-41A1-8DD3-8B03FBA67B09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08FB2-D9B2-CC59-B1C3-06FD3EED5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5BC57-0A28-4BF1-CE0E-52221767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C898-E496-4DAE-B923-E0CB8914B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099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0AE50E-A05A-B303-BFF0-A9801871EF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A6166-DD0D-890E-297F-909621559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E7B3B-23D1-67A3-5EF6-9F79CB6D5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7883-0EC5-41A1-8DD3-8B03FBA67B09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43B32-9182-9FBB-702A-8417428FD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24EA3-5409-D79F-ACE1-0A0BEE82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C898-E496-4DAE-B923-E0CB8914B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6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EDB86-2C20-FD49-0B9D-02D4CC44B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87713-C999-2643-A1EF-22C18FE97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88033-5E13-DFAB-6A7E-5EB52B37F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7883-0EC5-41A1-8DD3-8B03FBA67B09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FBEF8-E1C7-D089-605A-27617B79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077AB-57EB-B3AF-6CCB-31A4030A3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C898-E496-4DAE-B923-E0CB8914B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32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61FC8-27CC-1C35-6A62-08B4B5616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43BC7-1E4F-B8DD-D0AC-17E09941B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3A480-4CFE-13CB-0E34-895CF6B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7883-0EC5-41A1-8DD3-8B03FBA67B09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E8CB2-2426-4123-29F7-7A1B14F3B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6D0E0-EBD2-696A-4A29-4590CFBC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C898-E496-4DAE-B923-E0CB8914B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51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BC071-8C6E-F1DC-1C64-D5A3374F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14D25-6146-33C2-7B29-C7C179CCF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12528-96C5-33DD-0128-647DB47DC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D390C-AD09-0E86-A77B-D45BB01DF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7883-0EC5-41A1-8DD3-8B03FBA67B09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E06A1-24DA-7C74-888C-EC594F84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E2FC4-DF55-A32D-D1A4-BF4D98F02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C898-E496-4DAE-B923-E0CB8914B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35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F42F2-CCC7-8214-6803-4C7303489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07718-A659-0776-20E6-D4CBB6D46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94B70-D818-721A-50CA-8FE419B98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80096F-5781-68BE-6482-590FF0AAE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6D42DB-BA2C-AFCC-2CCE-B5A2979E1A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A8699-1045-D26E-4118-3C35B6570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7883-0EC5-41A1-8DD3-8B03FBA67B09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309628-775A-4546-6828-14BDAC61F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6B3918-72A6-2456-0F82-F6855342A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C898-E496-4DAE-B923-E0CB8914B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01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82CB-DEEE-C537-8A34-353E472B9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C549BF-0931-59BA-FA41-9BAA7466F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7883-0EC5-41A1-8DD3-8B03FBA67B09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87184D-59A9-70B8-6A03-E5ECCF866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A3847-3F6A-EE43-968F-39267D4D1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C898-E496-4DAE-B923-E0CB8914B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8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CEC9DF-62B4-F1A1-F9FE-EF8C71621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7883-0EC5-41A1-8DD3-8B03FBA67B09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67C800-D4B9-E93D-510F-33011934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DA960-C17B-E4D2-355C-50F44EBB6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C898-E496-4DAE-B923-E0CB8914B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773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8DC1E-C7B0-9CD0-3C8A-DDE1C75D4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4C717-143A-CFED-4F8B-FC34EAFCA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F203F-26A8-DA1A-4049-79833F1E2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AA5DF-4D9E-C4DB-ACA0-940AC38D4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7883-0EC5-41A1-8DD3-8B03FBA67B09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7204B-6E64-EC21-624A-387FF356B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4D306-651F-BA1B-7BB3-79D3839F3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C898-E496-4DAE-B923-E0CB8914B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84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4A970-E473-B9C6-F512-83F3017B6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23F057-2D19-F680-5450-122F9243D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51364-0892-AA96-6786-36593066B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6759-817B-467F-203D-B311BD101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7883-0EC5-41A1-8DD3-8B03FBA67B09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7476F-AD44-A977-EC81-1708DB3CE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1387D-646C-1F6A-A535-085A84FF8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C898-E496-4DAE-B923-E0CB8914B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42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71B593-D55F-4BE6-3F25-57BFC4EE3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8E9EB-896E-A850-49BD-4CD72C5B6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69FCE-54CB-F853-C6DB-61DCA733A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FC7883-0EC5-41A1-8DD3-8B03FBA67B09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7DDC8-6B32-E9D9-C1D3-CD80382B16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59F9E-290D-802C-9808-7932588FD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00C898-E496-4DAE-B923-E0CB8914B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66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488_7FB80F9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0E10F82-AF35-AD74-DD2F-91FC6E3F22D8}"/>
              </a:ext>
            </a:extLst>
          </p:cNvPr>
          <p:cNvSpPr/>
          <p:nvPr/>
        </p:nvSpPr>
        <p:spPr>
          <a:xfrm>
            <a:off x="0" y="6628266"/>
            <a:ext cx="12192000" cy="229734"/>
          </a:xfrm>
          <a:prstGeom prst="rect">
            <a:avLst/>
          </a:prstGeom>
          <a:solidFill>
            <a:srgbClr val="138A93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9BB515-4BCF-C9F0-BE34-D86CB6E32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297" y="1910638"/>
            <a:ext cx="10644469" cy="2306637"/>
          </a:xfrm>
        </p:spPr>
        <p:txBody>
          <a:bodyPr>
            <a:normAutofit fontScale="90000"/>
          </a:bodyPr>
          <a:lstStyle/>
          <a:p>
            <a:r>
              <a:rPr lang="en-GB" b="1" i="1" dirty="0"/>
              <a:t>Putting Transformative Partnership Working into Practice: A Case Study of a Research-Intensive Northern University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A2A9D5-569F-3BA7-1BEA-C87647066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277" y="4395951"/>
            <a:ext cx="10644469" cy="1655762"/>
          </a:xfrm>
        </p:spPr>
        <p:txBody>
          <a:bodyPr>
            <a:normAutofit/>
          </a:bodyPr>
          <a:lstStyle/>
          <a:p>
            <a:r>
              <a:rPr lang="en-GB" sz="3200" dirty="0"/>
              <a:t>Leon Tikly, Isabella Aboderin and Nina Ockendon-Powell</a:t>
            </a:r>
          </a:p>
        </p:txBody>
      </p:sp>
      <p:pic>
        <p:nvPicPr>
          <p:cNvPr id="9" name="Picture 8" descr="Several rectangular banners with text&#10;&#10;Description automatically generated with medium confidence">
            <a:extLst>
              <a:ext uri="{FF2B5EF4-FFF2-40B4-BE49-F238E27FC236}">
                <a16:creationId xmlns:a16="http://schemas.microsoft.com/office/drawing/2014/main" id="{CA146578-9B0E-AF64-401F-EEE34D997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r="7241" b="57301"/>
          <a:stretch/>
        </p:blipFill>
        <p:spPr>
          <a:xfrm>
            <a:off x="1" y="-22238"/>
            <a:ext cx="4256314" cy="120902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0E7C6D-0F25-59E0-5563-360DC44E4194}"/>
              </a:ext>
            </a:extLst>
          </p:cNvPr>
          <p:cNvSpPr/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138A93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715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E2DEB-7FF3-B353-431E-4E01820A8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C55C607-F000-7181-ABB9-3A625E7B00F3}"/>
              </a:ext>
            </a:extLst>
          </p:cNvPr>
          <p:cNvSpPr/>
          <p:nvPr/>
        </p:nvSpPr>
        <p:spPr>
          <a:xfrm>
            <a:off x="0" y="0"/>
            <a:ext cx="12192000" cy="229734"/>
          </a:xfrm>
          <a:prstGeom prst="rect">
            <a:avLst/>
          </a:prstGeom>
          <a:solidFill>
            <a:srgbClr val="138A93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42E662-E82C-8D05-0FAB-798608C43AD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4" t="2866" r="5436" b="58575"/>
          <a:stretch/>
        </p:blipFill>
        <p:spPr>
          <a:xfrm>
            <a:off x="0" y="6018161"/>
            <a:ext cx="2708342" cy="836519"/>
          </a:xfrm>
          <a:prstGeom prst="rect">
            <a:avLst/>
          </a:prstGeom>
        </p:spPr>
      </p:pic>
      <p:pic>
        <p:nvPicPr>
          <p:cNvPr id="4" name="Picture 3" descr="Several rectangular banners with text&#10;&#10;Description automatically generated with medium confidence">
            <a:extLst>
              <a:ext uri="{FF2B5EF4-FFF2-40B4-BE49-F238E27FC236}">
                <a16:creationId xmlns:a16="http://schemas.microsoft.com/office/drawing/2014/main" id="{9AEA7260-7D6D-3AE9-051C-79EAA2245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r="7241" b="57301"/>
          <a:stretch/>
        </p:blipFill>
        <p:spPr>
          <a:xfrm>
            <a:off x="28291" y="5961052"/>
            <a:ext cx="3145971" cy="8936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30EFF5-4F9C-0049-D1E8-FFA7E3D75E10}"/>
              </a:ext>
            </a:extLst>
          </p:cNvPr>
          <p:cNvSpPr/>
          <p:nvPr/>
        </p:nvSpPr>
        <p:spPr>
          <a:xfrm>
            <a:off x="2009887" y="997114"/>
            <a:ext cx="8218842" cy="1024426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r>
              <a:rPr sz="1600" dirty="0"/>
              <a:t>1. Setting the intention</a:t>
            </a:r>
          </a:p>
          <a:p>
            <a:pPr>
              <a:defRPr sz="1300">
                <a:solidFill>
                  <a:srgbClr val="FFFFFF"/>
                </a:solidFill>
              </a:defRPr>
            </a:pPr>
            <a:r>
              <a:rPr sz="1300" dirty="0"/>
              <a:t>Introduces the Africa Charter</a:t>
            </a:r>
            <a:br>
              <a:rPr sz="1300" dirty="0"/>
            </a:br>
            <a:r>
              <a:rPr sz="1300" dirty="0"/>
              <a:t>Clarifies what ‘equitable and transformative’ means</a:t>
            </a:r>
            <a:br>
              <a:rPr sz="1300" dirty="0"/>
            </a:br>
            <a:r>
              <a:rPr sz="1300" dirty="0"/>
              <a:t>Positions the Charter as a guide for institutional reflection</a:t>
            </a:r>
            <a:endParaRPr lang="en-GB" sz="1300" dirty="0"/>
          </a:p>
          <a:p>
            <a:pPr>
              <a:defRPr sz="1300">
                <a:solidFill>
                  <a:srgbClr val="FFFFFF"/>
                </a:solidFill>
              </a:defRPr>
            </a:pPr>
            <a:r>
              <a:rPr lang="en-GB" sz="1300" dirty="0"/>
              <a:t>The Playbook is intended as a living document that is focused on Bristol in the first instance</a:t>
            </a:r>
            <a:endParaRPr sz="13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E9A67B-A379-115C-DD31-61E5A3133BA5}"/>
              </a:ext>
            </a:extLst>
          </p:cNvPr>
          <p:cNvSpPr/>
          <p:nvPr/>
        </p:nvSpPr>
        <p:spPr>
          <a:xfrm>
            <a:off x="2009887" y="2171928"/>
            <a:ext cx="8208084" cy="855452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r>
              <a:rPr sz="1600"/>
              <a:t>2. Self-evaluation framework</a:t>
            </a:r>
          </a:p>
          <a:p>
            <a:pPr>
              <a:defRPr sz="1300">
                <a:solidFill>
                  <a:srgbClr val="FFFFFF"/>
                </a:solidFill>
              </a:defRPr>
            </a:pPr>
            <a:r>
              <a:rPr sz="1300"/>
              <a:t>Core reflective tool structured across the research lifecycle</a:t>
            </a:r>
            <a:br>
              <a:rPr sz="1300"/>
            </a:br>
            <a:r>
              <a:rPr sz="1300"/>
              <a:t>Surfaces where institutional systems enable or constrain Charter principles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07EE90-6564-30FB-60C3-1E5F54519AD4}"/>
              </a:ext>
            </a:extLst>
          </p:cNvPr>
          <p:cNvSpPr/>
          <p:nvPr/>
        </p:nvSpPr>
        <p:spPr>
          <a:xfrm>
            <a:off x="1999129" y="3177768"/>
            <a:ext cx="8218842" cy="822960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r>
              <a:rPr sz="1600" dirty="0"/>
              <a:t>3. Bristol experiences: case studies</a:t>
            </a:r>
          </a:p>
          <a:p>
            <a:pPr>
              <a:defRPr sz="1300">
                <a:solidFill>
                  <a:srgbClr val="FFFFFF"/>
                </a:solidFill>
              </a:defRPr>
            </a:pPr>
            <a:r>
              <a:rPr sz="1300" dirty="0"/>
              <a:t>Empirical illustrations from CONNECTED, TESF and other projects</a:t>
            </a:r>
            <a:br>
              <a:rPr sz="1300" dirty="0"/>
            </a:br>
            <a:r>
              <a:rPr sz="1300" dirty="0"/>
              <a:t>Highlights real institutional barriers and enablers in practice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E28E14-9847-54F7-A811-5602736F9542}"/>
              </a:ext>
            </a:extLst>
          </p:cNvPr>
          <p:cNvSpPr/>
          <p:nvPr/>
        </p:nvSpPr>
        <p:spPr>
          <a:xfrm>
            <a:off x="2009887" y="4164744"/>
            <a:ext cx="8208084" cy="822960"/>
          </a:xfrm>
          <a:prstGeom prst="rect">
            <a:avLst/>
          </a:prstGeom>
          <a:solidFill>
            <a:srgbClr val="00994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r>
              <a:rPr sz="1600" dirty="0"/>
              <a:t>4. Good practice vignettes</a:t>
            </a:r>
          </a:p>
          <a:p>
            <a:pPr>
              <a:defRPr sz="1300">
                <a:solidFill>
                  <a:srgbClr val="FFFFFF"/>
                </a:solidFill>
              </a:defRPr>
            </a:pPr>
            <a:r>
              <a:rPr sz="1300" dirty="0"/>
              <a:t>Concrete examples of how teams navigated finance, contracts, leadership and language</a:t>
            </a:r>
            <a:br>
              <a:rPr sz="1300" dirty="0"/>
            </a:br>
            <a:r>
              <a:rPr sz="1300" dirty="0"/>
              <a:t>Shows what is possible within and beyond current systems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EFF796-CD12-7ED3-0C4B-66D66C6DBD87}"/>
              </a:ext>
            </a:extLst>
          </p:cNvPr>
          <p:cNvSpPr/>
          <p:nvPr/>
        </p:nvSpPr>
        <p:spPr>
          <a:xfrm>
            <a:off x="2009887" y="5120640"/>
            <a:ext cx="8208084" cy="822960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r>
              <a:rPr sz="1600" dirty="0"/>
              <a:t>5. Roadmap to action</a:t>
            </a:r>
          </a:p>
          <a:p>
            <a:pPr>
              <a:defRPr sz="1300">
                <a:solidFill>
                  <a:srgbClr val="FFFFFF"/>
                </a:solidFill>
              </a:defRPr>
            </a:pPr>
            <a:r>
              <a:rPr sz="1300" dirty="0"/>
              <a:t>Supports translation from reflection to change</a:t>
            </a:r>
            <a:br>
              <a:rPr sz="1300" dirty="0"/>
            </a:br>
            <a:r>
              <a:rPr sz="1300" dirty="0"/>
              <a:t>Encourages intention-setting, action planning and continuous improvement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5D0507-68D1-CD32-6466-D286B5DD96AF}"/>
              </a:ext>
            </a:extLst>
          </p:cNvPr>
          <p:cNvSpPr txBox="1"/>
          <p:nvPr/>
        </p:nvSpPr>
        <p:spPr>
          <a:xfrm>
            <a:off x="1869202" y="443116"/>
            <a:ext cx="8453596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000" b="1"/>
            </a:pPr>
            <a:r>
              <a:rPr sz="3000" dirty="0"/>
              <a:t>Africa Charter Playbook: Structure and Purpose</a:t>
            </a:r>
          </a:p>
        </p:txBody>
      </p:sp>
    </p:spTree>
    <p:extLst>
      <p:ext uri="{BB962C8B-B14F-4D97-AF65-F5344CB8AC3E}">
        <p14:creationId xmlns:p14="http://schemas.microsoft.com/office/powerpoint/2010/main" val="3233296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78D71-F8D1-EAA2-4ACD-D2170BB41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771197-6815-F7B8-A335-7D4EB8DF3969}"/>
              </a:ext>
            </a:extLst>
          </p:cNvPr>
          <p:cNvSpPr/>
          <p:nvPr/>
        </p:nvSpPr>
        <p:spPr>
          <a:xfrm>
            <a:off x="0" y="0"/>
            <a:ext cx="12192000" cy="229734"/>
          </a:xfrm>
          <a:prstGeom prst="rect">
            <a:avLst/>
          </a:prstGeom>
          <a:solidFill>
            <a:srgbClr val="138A93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6542D4-B87F-ADF0-0F1E-95BB3A1D318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4" t="2866" r="5436" b="58575"/>
          <a:stretch/>
        </p:blipFill>
        <p:spPr>
          <a:xfrm>
            <a:off x="0" y="6018161"/>
            <a:ext cx="2708342" cy="836519"/>
          </a:xfrm>
          <a:prstGeom prst="rect">
            <a:avLst/>
          </a:prstGeom>
        </p:spPr>
      </p:pic>
      <p:pic>
        <p:nvPicPr>
          <p:cNvPr id="4" name="Picture 3" descr="Several rectangular banners with text&#10;&#10;Description automatically generated with medium confidence">
            <a:extLst>
              <a:ext uri="{FF2B5EF4-FFF2-40B4-BE49-F238E27FC236}">
                <a16:creationId xmlns:a16="http://schemas.microsoft.com/office/drawing/2014/main" id="{07F0C869-6E54-C469-0C4F-8A0950400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r="7241" b="57301"/>
          <a:stretch/>
        </p:blipFill>
        <p:spPr>
          <a:xfrm>
            <a:off x="28291" y="5961052"/>
            <a:ext cx="3145971" cy="893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9D5E42-F842-BA06-54FF-0AB805E78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Core Tension Addressed by the Playbook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2074D4-927E-7DC6-F73E-EF1D31853F10}"/>
              </a:ext>
            </a:extLst>
          </p:cNvPr>
          <p:cNvSpPr/>
          <p:nvPr/>
        </p:nvSpPr>
        <p:spPr>
          <a:xfrm>
            <a:off x="932329" y="3827928"/>
            <a:ext cx="9995647" cy="2008095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00" b="1">
                <a:solidFill>
                  <a:srgbClr val="FFFFFF"/>
                </a:solidFill>
              </a:defRPr>
            </a:pPr>
            <a:r>
              <a:rPr dirty="0"/>
              <a:t>Key takeaway for institutions</a:t>
            </a:r>
          </a:p>
          <a:p>
            <a:pPr>
              <a:defRPr sz="1400">
                <a:solidFill>
                  <a:srgbClr val="FFFFFF"/>
                </a:solidFill>
              </a:defRPr>
            </a:pPr>
            <a:r>
              <a:rPr sz="1400" dirty="0"/>
              <a:t>The Playbook does not treat implementation failure as a problem of individual </a:t>
            </a:r>
            <a:r>
              <a:rPr sz="1400" dirty="0" err="1"/>
              <a:t>behaviour</a:t>
            </a:r>
            <a:r>
              <a:rPr sz="1400" dirty="0"/>
              <a:t>. It frames it as a symptom of misaligned institutional systems.</a:t>
            </a:r>
            <a:br>
              <a:rPr sz="1400" dirty="0"/>
            </a:br>
            <a:br>
              <a:rPr sz="1400" dirty="0"/>
            </a:br>
            <a:r>
              <a:rPr sz="1400" dirty="0"/>
              <a:t>Its central contribution is to translate the Africa Charter from a normative statement into an institutional diagnostic—making visible where policies, processes, incentives and support structures must change if transformative partnership working is to be sustained.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177158-F310-D0C4-0C1C-AFD8A943CDBD}"/>
              </a:ext>
            </a:extLst>
          </p:cNvPr>
          <p:cNvSpPr/>
          <p:nvPr/>
        </p:nvSpPr>
        <p:spPr>
          <a:xfrm>
            <a:off x="932329" y="1434353"/>
            <a:ext cx="9995647" cy="2166742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00" b="1">
                <a:solidFill>
                  <a:srgbClr val="FFFFFF"/>
                </a:solidFill>
              </a:defRPr>
            </a:pPr>
            <a:r>
              <a:rPr dirty="0"/>
              <a:t>Core tension addressed by the Playbook</a:t>
            </a:r>
          </a:p>
          <a:p>
            <a:pPr>
              <a:defRPr sz="1400">
                <a:solidFill>
                  <a:srgbClr val="FFFFFF"/>
                </a:solidFill>
              </a:defRPr>
            </a:pPr>
            <a:r>
              <a:rPr sz="1400" dirty="0"/>
              <a:t>The Africa Charter calls for transformative change, but universities are structured to reproduce existing hierarchies.</a:t>
            </a:r>
            <a:br>
              <a:rPr sz="1400" dirty="0"/>
            </a:br>
            <a:br>
              <a:rPr sz="1400" dirty="0"/>
            </a:br>
            <a:r>
              <a:rPr sz="1400" dirty="0"/>
              <a:t>Everyday institutional systems—finance, contracts, metrics, timelines, language and evaluation—often quietly undermine Charter principles, even where there is strong intent.</a:t>
            </a:r>
          </a:p>
        </p:txBody>
      </p:sp>
    </p:spTree>
    <p:extLst>
      <p:ext uri="{BB962C8B-B14F-4D97-AF65-F5344CB8AC3E}">
        <p14:creationId xmlns:p14="http://schemas.microsoft.com/office/powerpoint/2010/main" val="922047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3ACCC-4354-459C-4B2D-474998122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DD7D451-2F7E-9C41-A70F-96D59870C98E}"/>
              </a:ext>
            </a:extLst>
          </p:cNvPr>
          <p:cNvSpPr/>
          <p:nvPr/>
        </p:nvSpPr>
        <p:spPr>
          <a:xfrm>
            <a:off x="0" y="0"/>
            <a:ext cx="12192000" cy="229734"/>
          </a:xfrm>
          <a:prstGeom prst="rect">
            <a:avLst/>
          </a:prstGeom>
          <a:solidFill>
            <a:srgbClr val="138A93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9C9283-CB0C-E2A1-B6C8-5E73319ADD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4" t="2866" r="5436" b="58575"/>
          <a:stretch/>
        </p:blipFill>
        <p:spPr>
          <a:xfrm>
            <a:off x="0" y="6018161"/>
            <a:ext cx="2708342" cy="836519"/>
          </a:xfrm>
          <a:prstGeom prst="rect">
            <a:avLst/>
          </a:prstGeom>
        </p:spPr>
      </p:pic>
      <p:pic>
        <p:nvPicPr>
          <p:cNvPr id="4" name="Picture 3" descr="Several rectangular banners with text&#10;&#10;Description automatically generated with medium confidence">
            <a:extLst>
              <a:ext uri="{FF2B5EF4-FFF2-40B4-BE49-F238E27FC236}">
                <a16:creationId xmlns:a16="http://schemas.microsoft.com/office/drawing/2014/main" id="{24DEDD8D-DB2F-8735-CEEB-31BFBC3DF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r="7241" b="57301"/>
          <a:stretch/>
        </p:blipFill>
        <p:spPr>
          <a:xfrm>
            <a:off x="28291" y="5961052"/>
            <a:ext cx="3145971" cy="89362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E228601-7BBD-7F86-9064-5456FB861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616459"/>
              </p:ext>
            </p:extLst>
          </p:nvPr>
        </p:nvGraphicFramePr>
        <p:xfrm>
          <a:off x="1362636" y="815788"/>
          <a:ext cx="9870141" cy="51452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0047">
                  <a:extLst>
                    <a:ext uri="{9D8B030D-6E8A-4147-A177-3AD203B41FA5}">
                      <a16:colId xmlns:a16="http://schemas.microsoft.com/office/drawing/2014/main" val="3015511519"/>
                    </a:ext>
                  </a:extLst>
                </a:gridCol>
                <a:gridCol w="3290047">
                  <a:extLst>
                    <a:ext uri="{9D8B030D-6E8A-4147-A177-3AD203B41FA5}">
                      <a16:colId xmlns:a16="http://schemas.microsoft.com/office/drawing/2014/main" val="798796347"/>
                    </a:ext>
                  </a:extLst>
                </a:gridCol>
                <a:gridCol w="3290047">
                  <a:extLst>
                    <a:ext uri="{9D8B030D-6E8A-4147-A177-3AD203B41FA5}">
                      <a16:colId xmlns:a16="http://schemas.microsoft.com/office/drawing/2014/main" val="2584436323"/>
                    </a:ext>
                  </a:extLst>
                </a:gridCol>
              </a:tblGrid>
              <a:tr h="1973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100" kern="0">
                          <a:effectLst/>
                        </a:rPr>
                        <a:t>Institutional problem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9" marR="8479" marT="8479" marB="8479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100" kern="0">
                          <a:effectLst/>
                        </a:rPr>
                        <a:t>Why this undermines the Africa Charter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9" marR="8479" marT="8479" marB="8479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100" kern="0">
                          <a:effectLst/>
                        </a:rPr>
                        <a:t>How the Playbook responds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9" marR="8479" marT="8479" marB="8479" anchor="ctr"/>
                </a:tc>
                <a:extLst>
                  <a:ext uri="{0D108BD9-81ED-4DB2-BD59-A6C34878D82A}">
                    <a16:rowId xmlns:a16="http://schemas.microsoft.com/office/drawing/2014/main" val="188798666"/>
                  </a:ext>
                </a:extLst>
              </a:tr>
              <a:tr h="9142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kern="0" dirty="0">
                          <a:effectLst/>
                        </a:rPr>
                        <a:t>Misalignment between Charter principles and university policies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9" marR="8479" marT="8479" marB="847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kern="0">
                          <a:effectLst/>
                        </a:rPr>
                        <a:t>Finance, contracts, ethics, due diligence and risk frameworks are designed for Global North contexts and often reproduce distrust and hierarchy when applied to Africa-based partners.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9" marR="8479" marT="8479" marB="847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kern="0">
                          <a:effectLst/>
                        </a:rPr>
                        <a:t>Makes institutional barriers explicit; provides reflective prompts that surface where policies (due diligence, contracting, payments) actively undermine equity and transformation, signalling where institutional reform is required.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9" marR="8479" marT="8479" marB="8479" anchor="ctr"/>
                </a:tc>
                <a:extLst>
                  <a:ext uri="{0D108BD9-81ED-4DB2-BD59-A6C34878D82A}">
                    <a16:rowId xmlns:a16="http://schemas.microsoft.com/office/drawing/2014/main" val="615899766"/>
                  </a:ext>
                </a:extLst>
              </a:tr>
              <a:tr h="7350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kern="0">
                          <a:effectLst/>
                        </a:rPr>
                        <a:t>Rigid due diligence and contracting processes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9" marR="8479" marT="8479" marB="847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kern="0">
                          <a:effectLst/>
                        </a:rPr>
                        <a:t>One-size-fits-all compliance regimes disproportionately burden Africa-based institutions, delaying projects and eroding trust.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9" marR="8479" marT="8479" marB="847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kern="0">
                          <a:effectLst/>
                        </a:rPr>
                        <a:t>Documents these barriers through case studies (e.g. CONNECTED, TESF) and highlights the need for proportionate, risk-sensitive and context-aware processes rather than uniform compliance.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9" marR="8479" marT="8479" marB="8479" anchor="ctr"/>
                </a:tc>
                <a:extLst>
                  <a:ext uri="{0D108BD9-81ED-4DB2-BD59-A6C34878D82A}">
                    <a16:rowId xmlns:a16="http://schemas.microsoft.com/office/drawing/2014/main" val="253602175"/>
                  </a:ext>
                </a:extLst>
              </a:tr>
              <a:tr h="9142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kern="0">
                          <a:effectLst/>
                        </a:rPr>
                        <a:t>Financial systems that disadvantage Africa-based partners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9" marR="8479" marT="8479" marB="847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kern="0">
                          <a:effectLst/>
                        </a:rPr>
                        <a:t>Paying in arrears, slow fund release, exchange-rate losses and narrow cost eligibility limit African partners’ ability to participate and lead.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9" marR="8479" marT="8479" marB="847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kern="0" dirty="0">
                          <a:effectLst/>
                        </a:rPr>
                        <a:t>Explicitly addresses payment schedules, upfront funding, resourcing of administration, and budgeting for hidden costs; provides practical guidance on negotiating flexibility within institutional systems.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9" marR="8479" marT="8479" marB="8479" anchor="ctr"/>
                </a:tc>
                <a:extLst>
                  <a:ext uri="{0D108BD9-81ED-4DB2-BD59-A6C34878D82A}">
                    <a16:rowId xmlns:a16="http://schemas.microsoft.com/office/drawing/2014/main" val="3793290796"/>
                  </a:ext>
                </a:extLst>
              </a:tr>
              <a:tr h="7350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kern="0">
                          <a:effectLst/>
                        </a:rPr>
                        <a:t>Funding architectures that limit co-creation and African leadership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9" marR="8479" marT="8479" marB="847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kern="0">
                          <a:effectLst/>
                        </a:rPr>
                        <a:t>Short proposal timelines, eligibility rules and leadership constraints push agenda-setting and design back to Northern institutions.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9" marR="8479" marT="8479" marB="847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kern="0">
                          <a:effectLst/>
                        </a:rPr>
                        <a:t>Encourages early intention-setting using the Charter; prompts institutions to identify Charter-aligned funding and to advocate with funders for African leadership and longer co-creation phases.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9" marR="8479" marT="8479" marB="8479" anchor="ctr"/>
                </a:tc>
                <a:extLst>
                  <a:ext uri="{0D108BD9-81ED-4DB2-BD59-A6C34878D82A}">
                    <a16:rowId xmlns:a16="http://schemas.microsoft.com/office/drawing/2014/main" val="2585699124"/>
                  </a:ext>
                </a:extLst>
              </a:tr>
              <a:tr h="7350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kern="0">
                          <a:effectLst/>
                        </a:rPr>
                        <a:t>Dominance of Northern epistemic norms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9" marR="8479" marT="8479" marB="847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kern="0">
                          <a:effectLst/>
                        </a:rPr>
                        <a:t>Eurocentric theories, methods, publication hierarchies and impact metrics marginalise African epistemologies and theory-building.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9" marR="8479" marT="8479" marB="847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kern="0">
                          <a:effectLst/>
                        </a:rPr>
                        <a:t>Embeds epistemology, theory and extraversion into the self-evaluation framework, pushing institutions to question default assumptions about rigour, theory and legitimate knowledge.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9" marR="8479" marT="8479" marB="8479" anchor="ctr"/>
                </a:tc>
                <a:extLst>
                  <a:ext uri="{0D108BD9-81ED-4DB2-BD59-A6C34878D82A}">
                    <a16:rowId xmlns:a16="http://schemas.microsoft.com/office/drawing/2014/main" val="643560424"/>
                  </a:ext>
                </a:extLst>
              </a:tr>
              <a:tr h="9142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kern="0">
                          <a:effectLst/>
                        </a:rPr>
                        <a:t>Language exclusion in institutional practice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9" marR="8479" marT="8479" marB="847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kern="0">
                          <a:effectLst/>
                        </a:rPr>
                        <a:t>English-only contracts, reporting and dissemination practices marginalise African languages and constrain epistemic justice.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9" marR="8479" marT="8479" marB="847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kern="0" dirty="0">
                          <a:effectLst/>
                        </a:rPr>
                        <a:t>Treats language as an epistemic and institutional issue, not just dissemination; prompts consideration of multilingual research design, outputs and institutional constraints on language use.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9" marR="8479" marT="8479" marB="8479" anchor="ctr"/>
                </a:tc>
                <a:extLst>
                  <a:ext uri="{0D108BD9-81ED-4DB2-BD59-A6C34878D82A}">
                    <a16:rowId xmlns:a16="http://schemas.microsoft.com/office/drawing/2014/main" val="3350982132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D3C7C6A1-403A-5F12-E1AA-01BBCB4C7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213" y="315386"/>
            <a:ext cx="101469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Problems in institutionally embedding the Africa Charter and the Playbook’s response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628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4B2DF-C3AC-1669-2C01-AFE6E9EBE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FF49C1-DEA4-7CF3-C1DB-688CFA81716A}"/>
              </a:ext>
            </a:extLst>
          </p:cNvPr>
          <p:cNvSpPr/>
          <p:nvPr/>
        </p:nvSpPr>
        <p:spPr>
          <a:xfrm>
            <a:off x="0" y="0"/>
            <a:ext cx="12192000" cy="229734"/>
          </a:xfrm>
          <a:prstGeom prst="rect">
            <a:avLst/>
          </a:prstGeom>
          <a:solidFill>
            <a:srgbClr val="138A93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69C02B-6D38-840F-1902-A8E840BE322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4" t="2866" r="5436" b="58575"/>
          <a:stretch/>
        </p:blipFill>
        <p:spPr>
          <a:xfrm>
            <a:off x="0" y="6018161"/>
            <a:ext cx="2708342" cy="836519"/>
          </a:xfrm>
          <a:prstGeom prst="rect">
            <a:avLst/>
          </a:prstGeom>
        </p:spPr>
      </p:pic>
      <p:pic>
        <p:nvPicPr>
          <p:cNvPr id="4" name="Picture 3" descr="Several rectangular banners with text&#10;&#10;Description automatically generated with medium confidence">
            <a:extLst>
              <a:ext uri="{FF2B5EF4-FFF2-40B4-BE49-F238E27FC236}">
                <a16:creationId xmlns:a16="http://schemas.microsoft.com/office/drawing/2014/main" id="{458ACBB0-6092-E27D-F39E-3DDD011E7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r="7241" b="57301"/>
          <a:stretch/>
        </p:blipFill>
        <p:spPr>
          <a:xfrm>
            <a:off x="28291" y="5961052"/>
            <a:ext cx="3145971" cy="893628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2FE879C1-1ECB-E7BD-61C6-63FF1F5DB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213" y="315386"/>
            <a:ext cx="101469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Problems in institutionally embedding the Africa Charter and the Playbook’s response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0E3900-08DA-1B0D-DA8E-B77C2F3A7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26110"/>
              </p:ext>
            </p:extLst>
          </p:nvPr>
        </p:nvGraphicFramePr>
        <p:xfrm>
          <a:off x="1371600" y="1071184"/>
          <a:ext cx="9879108" cy="3752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3036">
                  <a:extLst>
                    <a:ext uri="{9D8B030D-6E8A-4147-A177-3AD203B41FA5}">
                      <a16:colId xmlns:a16="http://schemas.microsoft.com/office/drawing/2014/main" val="1555297309"/>
                    </a:ext>
                  </a:extLst>
                </a:gridCol>
                <a:gridCol w="3293036">
                  <a:extLst>
                    <a:ext uri="{9D8B030D-6E8A-4147-A177-3AD203B41FA5}">
                      <a16:colId xmlns:a16="http://schemas.microsoft.com/office/drawing/2014/main" val="3339304973"/>
                    </a:ext>
                  </a:extLst>
                </a:gridCol>
                <a:gridCol w="3293036">
                  <a:extLst>
                    <a:ext uri="{9D8B030D-6E8A-4147-A177-3AD203B41FA5}">
                      <a16:colId xmlns:a16="http://schemas.microsoft.com/office/drawing/2014/main" val="17217042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kern="0">
                          <a:effectLst/>
                        </a:rPr>
                        <a:t>Inequitable distribution of leadership, labour and recognition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kern="0">
                          <a:effectLst/>
                        </a:rPr>
                        <a:t>Africa-based partners are often confined to data collection, while leadership, synthesis and authorship accrue to Northern institutions.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kern="0">
                          <a:effectLst/>
                        </a:rPr>
                        <a:t>Requires explicit reflection on leadership, decision-making, authorship and recognition at each project stage, encouraging more equitable allocation and transparency.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73883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kern="0">
                          <a:effectLst/>
                        </a:rPr>
                        <a:t>Deficit framings embedded in ‘capacity building’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kern="0">
                          <a:effectLst/>
                        </a:rPr>
                        <a:t>One-directional capacity narratives devalue existing African expertise and obscure structural causes of inequality.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kern="0">
                          <a:effectLst/>
                        </a:rPr>
                        <a:t>Reframes capacity building as mutual capacity strengthening, explicitly challenging deficit assumptions and encouraging recognition of capacity gaps on all sides.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6761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kern="0">
                          <a:effectLst/>
                        </a:rPr>
                        <a:t>Lack of institutional support roles and infrastructure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kern="0">
                          <a:effectLst/>
                        </a:rPr>
                        <a:t>Transformative partnerships depend on individual academics rather than being supported by professional systems.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kern="0">
                          <a:effectLst/>
                        </a:rPr>
                        <a:t>Highlights the importance of dedicated project management, finance and contracts support, drawing on TESF and CONNECTED as examples of enabling infrastructure.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11405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kern="0">
                          <a:effectLst/>
                        </a:rPr>
                        <a:t>Monitoring, evaluation and metrics misaligned with Charter values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kern="0">
                          <a:effectLst/>
                        </a:rPr>
                        <a:t>Compliance-driven M&amp;E prioritises outputs over learning, relationships and epistemic justice.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kern="0">
                          <a:effectLst/>
                        </a:rPr>
                        <a:t>Promotes values-led, co-designed MLE approaches that emphasise learning, reflexivity and partner-defined indicators alongside funder requirements.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5497032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kern="0">
                          <a:effectLst/>
                        </a:rPr>
                        <a:t>Over-reliance on individual champions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kern="0">
                          <a:effectLst/>
                        </a:rPr>
                        <a:t>Without institutional embedding, Charter-aligned practice is fragile and non-sustainable.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kern="0" dirty="0">
                          <a:effectLst/>
                        </a:rPr>
                        <a:t>Positions the Playbook as an institutional learning tool (self-evaluation framework, case studies) to support organisational reflection, policy change and continuous improvement.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12132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661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E20B8-03EB-3595-FDE0-5F26B4CD6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6DEA6EE-1EBF-C0D7-BB91-C7B8995521A2}"/>
              </a:ext>
            </a:extLst>
          </p:cNvPr>
          <p:cNvSpPr/>
          <p:nvPr/>
        </p:nvSpPr>
        <p:spPr>
          <a:xfrm>
            <a:off x="0" y="0"/>
            <a:ext cx="12192000" cy="229734"/>
          </a:xfrm>
          <a:prstGeom prst="rect">
            <a:avLst/>
          </a:prstGeom>
          <a:solidFill>
            <a:srgbClr val="138A93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BF4150-7869-7CE3-0A47-B11CBF1A7C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4" t="2866" r="5436" b="58575"/>
          <a:stretch/>
        </p:blipFill>
        <p:spPr>
          <a:xfrm>
            <a:off x="0" y="6018161"/>
            <a:ext cx="2708342" cy="836519"/>
          </a:xfrm>
          <a:prstGeom prst="rect">
            <a:avLst/>
          </a:prstGeom>
        </p:spPr>
      </p:pic>
      <p:pic>
        <p:nvPicPr>
          <p:cNvPr id="4" name="Picture 3" descr="Several rectangular banners with text&#10;&#10;Description automatically generated with medium confidence">
            <a:extLst>
              <a:ext uri="{FF2B5EF4-FFF2-40B4-BE49-F238E27FC236}">
                <a16:creationId xmlns:a16="http://schemas.microsoft.com/office/drawing/2014/main" id="{B4F444A6-2996-E509-A04F-7A461C2BA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r="7241" b="57301"/>
          <a:stretch/>
        </p:blipFill>
        <p:spPr>
          <a:xfrm>
            <a:off x="28291" y="5961052"/>
            <a:ext cx="3145971" cy="8936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AF1468-B44F-AFD4-29C5-C32601366BE2}"/>
              </a:ext>
            </a:extLst>
          </p:cNvPr>
          <p:cNvSpPr/>
          <p:nvPr/>
        </p:nvSpPr>
        <p:spPr>
          <a:xfrm>
            <a:off x="2072633" y="1001345"/>
            <a:ext cx="8353313" cy="893629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r>
              <a:rPr sz="1600" dirty="0"/>
              <a:t>Purpose of the briefing</a:t>
            </a:r>
          </a:p>
          <a:p>
            <a:pPr>
              <a:defRPr sz="1300">
                <a:solidFill>
                  <a:srgbClr val="FFFFFF"/>
                </a:solidFill>
              </a:defRPr>
            </a:pPr>
            <a:r>
              <a:rPr sz="1300" dirty="0"/>
              <a:t>Support funding bodies to enable equitable, transformative research partnerships</a:t>
            </a:r>
            <a:br>
              <a:rPr sz="1300" dirty="0"/>
            </a:br>
            <a:r>
              <a:rPr sz="1300" dirty="0"/>
              <a:t>with Africa-based scholars, aligned with the Africa Charter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42686F-D0C6-632D-5A10-1A4FE0C85E8D}"/>
              </a:ext>
            </a:extLst>
          </p:cNvPr>
          <p:cNvSpPr/>
          <p:nvPr/>
        </p:nvSpPr>
        <p:spPr>
          <a:xfrm>
            <a:off x="2072633" y="1969380"/>
            <a:ext cx="8353312" cy="857291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r>
              <a:rPr sz="1600"/>
              <a:t>Why funders matter</a:t>
            </a:r>
          </a:p>
          <a:p>
            <a:pPr>
              <a:defRPr sz="1300">
                <a:solidFill>
                  <a:srgbClr val="FFFFFF"/>
                </a:solidFill>
              </a:defRPr>
            </a:pPr>
            <a:r>
              <a:rPr sz="1300"/>
              <a:t>Funding schemes shape leadership, timelines, costs and incentives</a:t>
            </a:r>
            <a:br>
              <a:rPr sz="1300"/>
            </a:br>
            <a:r>
              <a:rPr sz="1300"/>
              <a:t>Current models can unintentionally reproduce power imbalances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26FFB-A273-C30B-8B8C-8C4C4D2064C2}"/>
              </a:ext>
            </a:extLst>
          </p:cNvPr>
          <p:cNvSpPr/>
          <p:nvPr/>
        </p:nvSpPr>
        <p:spPr>
          <a:xfrm>
            <a:off x="2072633" y="2883780"/>
            <a:ext cx="8353311" cy="1034018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r>
              <a:rPr sz="1600" dirty="0"/>
              <a:t>Key barriers identified</a:t>
            </a:r>
          </a:p>
          <a:p>
            <a:pPr>
              <a:defRPr sz="1300">
                <a:solidFill>
                  <a:srgbClr val="FFFFFF"/>
                </a:solidFill>
              </a:defRPr>
            </a:pPr>
            <a:r>
              <a:rPr sz="1300" dirty="0"/>
              <a:t>• Restrictions on Africa-based leadership and funding eligibility</a:t>
            </a:r>
            <a:br>
              <a:rPr sz="1300" dirty="0"/>
            </a:br>
            <a:r>
              <a:rPr sz="1300" dirty="0"/>
              <a:t>• Short application timeframes that prevent co-creation</a:t>
            </a:r>
            <a:br>
              <a:rPr sz="1300" dirty="0"/>
            </a:br>
            <a:r>
              <a:rPr sz="1300" dirty="0"/>
              <a:t>• Misaligned cost and payment models across countries</a:t>
            </a:r>
            <a:br>
              <a:rPr sz="1300" dirty="0"/>
            </a:br>
            <a:r>
              <a:rPr sz="1300" dirty="0"/>
              <a:t>• Limited support for multilingual dissemination and flexible due diligence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596719-6C55-2E6A-81B4-1CB8CC25D294}"/>
              </a:ext>
            </a:extLst>
          </p:cNvPr>
          <p:cNvSpPr/>
          <p:nvPr/>
        </p:nvSpPr>
        <p:spPr>
          <a:xfrm>
            <a:off x="2072633" y="3974907"/>
            <a:ext cx="8353308" cy="1034018"/>
          </a:xfrm>
          <a:prstGeom prst="rect">
            <a:avLst/>
          </a:prstGeom>
          <a:solidFill>
            <a:srgbClr val="00994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r>
              <a:rPr sz="1600" dirty="0"/>
              <a:t>Key facilitators proposed</a:t>
            </a:r>
          </a:p>
          <a:p>
            <a:pPr>
              <a:defRPr sz="1300">
                <a:solidFill>
                  <a:srgbClr val="FFFFFF"/>
                </a:solidFill>
              </a:defRPr>
            </a:pPr>
            <a:r>
              <a:rPr sz="1300" dirty="0"/>
              <a:t>• </a:t>
            </a:r>
            <a:r>
              <a:rPr sz="1300" dirty="0" err="1"/>
              <a:t>Incentivising</a:t>
            </a:r>
            <a:r>
              <a:rPr sz="1300" dirty="0"/>
              <a:t> African leadership and fair funding shares</a:t>
            </a:r>
            <a:br>
              <a:rPr sz="1300" dirty="0"/>
            </a:br>
            <a:r>
              <a:rPr sz="1300" dirty="0"/>
              <a:t>• Permitting partnership management and travel costs</a:t>
            </a:r>
            <a:br>
              <a:rPr sz="1300" dirty="0"/>
            </a:br>
            <a:r>
              <a:rPr sz="1300" dirty="0"/>
              <a:t>• Investing in Africa-based institutional capacity</a:t>
            </a:r>
            <a:br>
              <a:rPr sz="1300" dirty="0"/>
            </a:br>
            <a:r>
              <a:rPr sz="1300" dirty="0"/>
              <a:t>• Flexible funding models (e.g. Network+ approaches)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88E588-7946-A0E8-5303-A7FBEC4BCB90}"/>
              </a:ext>
            </a:extLst>
          </p:cNvPr>
          <p:cNvSpPr/>
          <p:nvPr/>
        </p:nvSpPr>
        <p:spPr>
          <a:xfrm>
            <a:off x="2072633" y="5067424"/>
            <a:ext cx="8353307" cy="893628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r>
              <a:rPr sz="1600" dirty="0"/>
              <a:t>Next steps for funders</a:t>
            </a:r>
          </a:p>
          <a:p>
            <a:pPr>
              <a:defRPr sz="1300">
                <a:solidFill>
                  <a:srgbClr val="FFFFFF"/>
                </a:solidFill>
              </a:defRPr>
            </a:pPr>
            <a:r>
              <a:rPr sz="1300" dirty="0"/>
              <a:t>Use the briefing as a diagnostic and design tool</a:t>
            </a:r>
            <a:br>
              <a:rPr sz="1300" dirty="0"/>
            </a:br>
            <a:r>
              <a:rPr sz="1300" dirty="0"/>
              <a:t>Engage in dialogue with HEIs and African partners to reform funding practice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729C6A-D59E-7C51-3284-A9B558433872}"/>
              </a:ext>
            </a:extLst>
          </p:cNvPr>
          <p:cNvSpPr txBox="1"/>
          <p:nvPr/>
        </p:nvSpPr>
        <p:spPr>
          <a:xfrm>
            <a:off x="1994648" y="465274"/>
            <a:ext cx="61587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Africa Charter Playbook: Funder Briefing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5418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D9A02-BDA2-3FC1-43C4-3ECD69818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52435FA-6657-12BB-8F78-C8AC3BF36D6A}"/>
              </a:ext>
            </a:extLst>
          </p:cNvPr>
          <p:cNvSpPr/>
          <p:nvPr/>
        </p:nvSpPr>
        <p:spPr>
          <a:xfrm>
            <a:off x="0" y="0"/>
            <a:ext cx="12192000" cy="229734"/>
          </a:xfrm>
          <a:prstGeom prst="rect">
            <a:avLst/>
          </a:prstGeom>
          <a:solidFill>
            <a:srgbClr val="138A93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562E92-72B4-6EB9-C15B-A3F9D339904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4" t="2866" r="5436" b="58575"/>
          <a:stretch/>
        </p:blipFill>
        <p:spPr>
          <a:xfrm>
            <a:off x="0" y="6018161"/>
            <a:ext cx="2708342" cy="836519"/>
          </a:xfrm>
          <a:prstGeom prst="rect">
            <a:avLst/>
          </a:prstGeom>
        </p:spPr>
      </p:pic>
      <p:pic>
        <p:nvPicPr>
          <p:cNvPr id="4" name="Picture 3" descr="Several rectangular banners with text&#10;&#10;Description automatically generated with medium confidence">
            <a:extLst>
              <a:ext uri="{FF2B5EF4-FFF2-40B4-BE49-F238E27FC236}">
                <a16:creationId xmlns:a16="http://schemas.microsoft.com/office/drawing/2014/main" id="{CC0CFA26-F684-EB23-4DDA-8987E460B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r="7241" b="57301"/>
          <a:stretch/>
        </p:blipFill>
        <p:spPr>
          <a:xfrm>
            <a:off x="28291" y="5961052"/>
            <a:ext cx="3145971" cy="893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CEBE01-9D61-378A-55D8-6FF6B5D7D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A5F35-8DF9-F13F-9DA9-560622933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funding to develop a staff development module targeted at academic and Professional services staff.</a:t>
            </a:r>
          </a:p>
          <a:p>
            <a:r>
              <a:rPr lang="en-US" dirty="0"/>
              <a:t>We will aim to continually update the Playbook, i.e. to treat it as a living document.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Thank you for listening and engaging!</a:t>
            </a:r>
          </a:p>
        </p:txBody>
      </p:sp>
    </p:spTree>
    <p:extLst>
      <p:ext uri="{BB962C8B-B14F-4D97-AF65-F5344CB8AC3E}">
        <p14:creationId xmlns:p14="http://schemas.microsoft.com/office/powerpoint/2010/main" val="2891134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304FD-D330-B8EB-F196-B7B40A9E1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BA5C6A-7724-6A36-CC58-8B5B061087D0}"/>
              </a:ext>
            </a:extLst>
          </p:cNvPr>
          <p:cNvSpPr/>
          <p:nvPr/>
        </p:nvSpPr>
        <p:spPr>
          <a:xfrm>
            <a:off x="0" y="0"/>
            <a:ext cx="12192000" cy="229734"/>
          </a:xfrm>
          <a:prstGeom prst="rect">
            <a:avLst/>
          </a:prstGeom>
          <a:solidFill>
            <a:srgbClr val="138A93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53A23C-B43A-58AC-1A31-908227246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171" y="47164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Background to the Africa Charter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7FB49B-3502-F690-3CDB-91FDB03F9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216" y="1545706"/>
            <a:ext cx="10515600" cy="4351338"/>
          </a:xfrm>
        </p:spPr>
        <p:txBody>
          <a:bodyPr>
            <a:normAutofit/>
          </a:bodyPr>
          <a:lstStyle/>
          <a:p>
            <a:pPr fontAlgn="base"/>
            <a:endParaRPr lang="en-GB" dirty="0"/>
          </a:p>
          <a:p>
            <a:pPr lvl="1" fontAlgn="base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7C000-C05B-7A08-6AFB-3D081749A2C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4" t="2866" r="5436" b="58575"/>
          <a:stretch/>
        </p:blipFill>
        <p:spPr>
          <a:xfrm>
            <a:off x="0" y="6018161"/>
            <a:ext cx="2708342" cy="836519"/>
          </a:xfrm>
          <a:prstGeom prst="rect">
            <a:avLst/>
          </a:prstGeom>
        </p:spPr>
      </p:pic>
      <p:pic>
        <p:nvPicPr>
          <p:cNvPr id="4" name="Picture 3" descr="Several rectangular banners with text&#10;&#10;Description automatically generated with medium confidence">
            <a:extLst>
              <a:ext uri="{FF2B5EF4-FFF2-40B4-BE49-F238E27FC236}">
                <a16:creationId xmlns:a16="http://schemas.microsoft.com/office/drawing/2014/main" id="{2E705933-5E23-CE98-5399-F0FD3F3218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r="7241" b="57301"/>
          <a:stretch/>
        </p:blipFill>
        <p:spPr>
          <a:xfrm>
            <a:off x="0" y="6005074"/>
            <a:ext cx="3145971" cy="8936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F3FB517-645D-C9D7-B548-DFDD7835E964}"/>
              </a:ext>
            </a:extLst>
          </p:cNvPr>
          <p:cNvSpPr/>
          <p:nvPr/>
        </p:nvSpPr>
        <p:spPr>
          <a:xfrm>
            <a:off x="1354171" y="2048705"/>
            <a:ext cx="2743200" cy="109728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r>
              <a:rPr sz="1400" dirty="0"/>
              <a:t>2000s–2010s</a:t>
            </a:r>
          </a:p>
          <a:p>
            <a:pPr algn="ctr">
              <a:defRPr sz="1200">
                <a:solidFill>
                  <a:srgbClr val="FFFFFF"/>
                </a:solidFill>
              </a:defRPr>
            </a:pPr>
            <a:r>
              <a:rPr sz="1200" dirty="0"/>
              <a:t>Intellectual foundations</a:t>
            </a:r>
            <a:br>
              <a:rPr sz="1200" dirty="0"/>
            </a:br>
            <a:r>
              <a:rPr sz="1200" dirty="0"/>
              <a:t>African &amp; decolonial scholarship</a:t>
            </a:r>
            <a:br>
              <a:rPr sz="1200" dirty="0"/>
            </a:br>
            <a:endParaRPr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89FD3D-5D55-B49D-22F0-89349B56A001}"/>
              </a:ext>
            </a:extLst>
          </p:cNvPr>
          <p:cNvSpPr/>
          <p:nvPr/>
        </p:nvSpPr>
        <p:spPr>
          <a:xfrm>
            <a:off x="4815840" y="2020124"/>
            <a:ext cx="2743200" cy="1097280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r>
              <a:rPr sz="1400" dirty="0"/>
              <a:t>2020–2021</a:t>
            </a:r>
          </a:p>
          <a:p>
            <a:pPr algn="ctr">
              <a:defRPr sz="1200">
                <a:solidFill>
                  <a:srgbClr val="FFFFFF"/>
                </a:solidFill>
              </a:defRPr>
            </a:pPr>
            <a:r>
              <a:rPr sz="1200" dirty="0"/>
              <a:t>Agenda formation</a:t>
            </a:r>
            <a:br>
              <a:rPr sz="1200" dirty="0"/>
            </a:br>
            <a:r>
              <a:rPr sz="1200" dirty="0"/>
              <a:t>Led by UNISA (Luthuli Chair),</a:t>
            </a:r>
            <a:br>
              <a:rPr sz="1200" dirty="0"/>
            </a:br>
            <a:r>
              <a:rPr sz="1200" dirty="0"/>
              <a:t>UCT</a:t>
            </a:r>
            <a:r>
              <a:rPr lang="en-GB" sz="1200" dirty="0"/>
              <a:t> (HUMA)</a:t>
            </a:r>
            <a:r>
              <a:rPr sz="1200" dirty="0"/>
              <a:t>, </a:t>
            </a:r>
            <a:r>
              <a:rPr lang="en-GB" sz="1200" dirty="0"/>
              <a:t>Bristol (</a:t>
            </a:r>
            <a:r>
              <a:rPr sz="1200" dirty="0"/>
              <a:t>PARC</a:t>
            </a:r>
            <a:r>
              <a:rPr lang="en-GB" sz="1200" dirty="0"/>
              <a:t>)</a:t>
            </a:r>
            <a:endParaRPr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7838EC-4169-5897-608E-EC09C9F10517}"/>
              </a:ext>
            </a:extLst>
          </p:cNvPr>
          <p:cNvSpPr/>
          <p:nvPr/>
        </p:nvSpPr>
        <p:spPr>
          <a:xfrm>
            <a:off x="8094629" y="2020124"/>
            <a:ext cx="2743200" cy="109728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r>
              <a:rPr sz="1400"/>
              <a:t>2021–2022</a:t>
            </a:r>
          </a:p>
          <a:p>
            <a:pPr algn="ctr">
              <a:defRPr sz="1200">
                <a:solidFill>
                  <a:srgbClr val="FFFFFF"/>
                </a:solidFill>
              </a:defRPr>
            </a:pPr>
            <a:r>
              <a:rPr sz="1200"/>
              <a:t>Pan-African co-creation</a:t>
            </a:r>
            <a:br>
              <a:rPr sz="1200"/>
            </a:br>
            <a:r>
              <a:rPr sz="1200"/>
              <a:t>ARUA, CODESRIA, AAS,</a:t>
            </a:r>
            <a:br>
              <a:rPr sz="1200"/>
            </a:br>
            <a:r>
              <a:rPr sz="1200"/>
              <a:t>AAU, IUCEA, AWAU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CBE8BD-DDEB-C65E-A0D6-D389C066C1A5}"/>
              </a:ext>
            </a:extLst>
          </p:cNvPr>
          <p:cNvSpPr/>
          <p:nvPr/>
        </p:nvSpPr>
        <p:spPr>
          <a:xfrm>
            <a:off x="1354171" y="4352611"/>
            <a:ext cx="2743200" cy="1097280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r>
              <a:rPr sz="1400" dirty="0"/>
              <a:t>Jan 2023</a:t>
            </a:r>
          </a:p>
          <a:p>
            <a:pPr algn="ctr">
              <a:defRPr sz="1200">
                <a:solidFill>
                  <a:srgbClr val="FFFFFF"/>
                </a:solidFill>
              </a:defRPr>
            </a:pPr>
            <a:r>
              <a:rPr sz="1200" dirty="0"/>
              <a:t>Accra consolidation meeting</a:t>
            </a:r>
            <a:br>
              <a:rPr sz="1200" dirty="0"/>
            </a:br>
            <a:r>
              <a:rPr sz="1200" dirty="0"/>
              <a:t>Hosted by AAU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7B4458-305D-6FB6-FC6F-A4E1C989CB53}"/>
              </a:ext>
            </a:extLst>
          </p:cNvPr>
          <p:cNvSpPr/>
          <p:nvPr/>
        </p:nvSpPr>
        <p:spPr>
          <a:xfrm>
            <a:off x="4815840" y="4352611"/>
            <a:ext cx="2743200" cy="1097280"/>
          </a:xfrm>
          <a:prstGeom prst="rect">
            <a:avLst/>
          </a:prstGeom>
          <a:solidFill>
            <a:srgbClr val="00994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r>
              <a:rPr sz="1400"/>
              <a:t>July 2023</a:t>
            </a:r>
          </a:p>
          <a:p>
            <a:pPr algn="ctr">
              <a:defRPr sz="1200">
                <a:solidFill>
                  <a:srgbClr val="FFFFFF"/>
                </a:solidFill>
              </a:defRPr>
            </a:pPr>
            <a:r>
              <a:rPr sz="1200"/>
              <a:t>Official launch of</a:t>
            </a:r>
            <a:br>
              <a:rPr sz="1200"/>
            </a:br>
            <a:r>
              <a:rPr sz="1200"/>
              <a:t>Africa Charter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9A27A0-CFD6-6ABF-2DF3-C34FD1CC2B3C}"/>
              </a:ext>
            </a:extLst>
          </p:cNvPr>
          <p:cNvSpPr/>
          <p:nvPr/>
        </p:nvSpPr>
        <p:spPr>
          <a:xfrm>
            <a:off x="8094631" y="4352611"/>
            <a:ext cx="2743200" cy="109728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r>
              <a:rPr sz="1400" dirty="0"/>
              <a:t>2023–Present</a:t>
            </a:r>
          </a:p>
          <a:p>
            <a:pPr algn="ctr">
              <a:defRPr sz="1200">
                <a:solidFill>
                  <a:srgbClr val="FFFFFF"/>
                </a:solidFill>
              </a:defRPr>
            </a:pPr>
            <a:r>
              <a:rPr sz="1200" dirty="0"/>
              <a:t>Institutional uptake &amp; practice</a:t>
            </a:r>
            <a:br>
              <a:rPr sz="1200" dirty="0"/>
            </a:br>
            <a:r>
              <a:rPr sz="1200" dirty="0"/>
              <a:t>African universities &amp; networks</a:t>
            </a:r>
          </a:p>
        </p:txBody>
      </p:sp>
    </p:spTree>
    <p:extLst>
      <p:ext uri="{BB962C8B-B14F-4D97-AF65-F5344CB8AC3E}">
        <p14:creationId xmlns:p14="http://schemas.microsoft.com/office/powerpoint/2010/main" val="214276904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0E10F82-AF35-AD74-DD2F-91FC6E3F22D8}"/>
              </a:ext>
            </a:extLst>
          </p:cNvPr>
          <p:cNvSpPr/>
          <p:nvPr/>
        </p:nvSpPr>
        <p:spPr>
          <a:xfrm>
            <a:off x="-191525" y="0"/>
            <a:ext cx="12383525" cy="6858000"/>
          </a:xfrm>
          <a:prstGeom prst="rect">
            <a:avLst/>
          </a:prstGeom>
          <a:solidFill>
            <a:srgbClr val="701A5A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E96806-9560-7F58-9D4E-ADE05F03C1B2}"/>
              </a:ext>
            </a:extLst>
          </p:cNvPr>
          <p:cNvSpPr/>
          <p:nvPr/>
        </p:nvSpPr>
        <p:spPr>
          <a:xfrm>
            <a:off x="-107814" y="11216"/>
            <a:ext cx="414670" cy="1122363"/>
          </a:xfrm>
          <a:prstGeom prst="rect">
            <a:avLst/>
          </a:prstGeom>
          <a:solidFill>
            <a:srgbClr val="701A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67DF473-68D7-4A09-D4C2-1061C0D90882}"/>
              </a:ext>
            </a:extLst>
          </p:cNvPr>
          <p:cNvSpPr/>
          <p:nvPr/>
        </p:nvSpPr>
        <p:spPr>
          <a:xfrm>
            <a:off x="11442285" y="1086058"/>
            <a:ext cx="749715" cy="57907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540C037-905C-85F7-8493-E3C8B888F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" b="10632"/>
          <a:stretch/>
        </p:blipFill>
        <p:spPr>
          <a:xfrm>
            <a:off x="762418" y="1178425"/>
            <a:ext cx="9499424" cy="553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01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5AF23-5884-8206-7FA6-BE92C61C7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A012C0-3274-B118-9AF7-394041932ABE}"/>
              </a:ext>
            </a:extLst>
          </p:cNvPr>
          <p:cNvSpPr/>
          <p:nvPr/>
        </p:nvSpPr>
        <p:spPr>
          <a:xfrm>
            <a:off x="0" y="0"/>
            <a:ext cx="12192000" cy="229734"/>
          </a:xfrm>
          <a:prstGeom prst="rect">
            <a:avLst/>
          </a:prstGeom>
          <a:solidFill>
            <a:srgbClr val="138A93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2EA3AA-8063-7B20-B515-983F68D1CE3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4" t="2866" r="5436" b="58575"/>
          <a:stretch/>
        </p:blipFill>
        <p:spPr>
          <a:xfrm>
            <a:off x="0" y="6018161"/>
            <a:ext cx="2708342" cy="836519"/>
          </a:xfrm>
          <a:prstGeom prst="rect">
            <a:avLst/>
          </a:prstGeom>
        </p:spPr>
      </p:pic>
      <p:pic>
        <p:nvPicPr>
          <p:cNvPr id="4" name="Picture 3" descr="Several rectangular banners with text&#10;&#10;Description automatically generated with medium confidence">
            <a:extLst>
              <a:ext uri="{FF2B5EF4-FFF2-40B4-BE49-F238E27FC236}">
                <a16:creationId xmlns:a16="http://schemas.microsoft.com/office/drawing/2014/main" id="{169DCB30-6004-8BAB-E989-CEE0B2156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r="7241" b="57301"/>
          <a:stretch/>
        </p:blipFill>
        <p:spPr>
          <a:xfrm>
            <a:off x="28291" y="5961052"/>
            <a:ext cx="3145971" cy="8936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CD62BC-C2F8-A0B1-FE8A-FA94E47F1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" y="1313238"/>
            <a:ext cx="5480339" cy="38056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C9B070-40D6-DCDB-BA33-440335201F7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460" t="9506" r="12422" b="13466"/>
          <a:stretch/>
        </p:blipFill>
        <p:spPr>
          <a:xfrm>
            <a:off x="3644724" y="836730"/>
            <a:ext cx="1841544" cy="16987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1FF42C-64E1-BFA4-A40C-FE2D7F696BA9}"/>
              </a:ext>
            </a:extLst>
          </p:cNvPr>
          <p:cNvSpPr txBox="1"/>
          <p:nvPr/>
        </p:nvSpPr>
        <p:spPr>
          <a:xfrm>
            <a:off x="98672" y="237510"/>
            <a:ext cx="110234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Layers of imbalance in Global North–Africa Research Partnerships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5E06C-211D-C208-54E7-B2B77D59D4C0}"/>
              </a:ext>
            </a:extLst>
          </p:cNvPr>
          <p:cNvSpPr txBox="1"/>
          <p:nvPr/>
        </p:nvSpPr>
        <p:spPr>
          <a:xfrm>
            <a:off x="6142904" y="836730"/>
            <a:ext cx="567465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endParaRPr lang="en-GB" sz="1200" dirty="0">
              <a:solidFill>
                <a:srgbClr val="000000"/>
              </a:solidFill>
              <a:ea typeface="Inter Tight ExtraBold" pitchFamily="2" charset="0"/>
              <a:cs typeface="Inter Tight ExtraBold" pitchFamily="2" charset="0"/>
            </a:endParaRPr>
          </a:p>
          <a:p>
            <a:pPr algn="l">
              <a:buNone/>
            </a:pPr>
            <a:r>
              <a:rPr lang="en-GB" sz="1200" dirty="0">
                <a:solidFill>
                  <a:srgbClr val="000000"/>
                </a:solidFill>
                <a:ea typeface="Inter Tight ExtraBold" pitchFamily="2" charset="0"/>
                <a:cs typeface="Inter Tight ExtraBold" pitchFamily="2" charset="0"/>
              </a:rPr>
              <a:t>To be transformative, research collaborations must not only ensure equity in the concrete arrangements for joint inquiry - the division of labour, decision making, access to rewards, inclusion of non-academic stakeholders and the targeting of capacity building efforts. They must, </a:t>
            </a:r>
            <a:r>
              <a:rPr lang="en-GB" sz="1200" i="1" dirty="0">
                <a:solidFill>
                  <a:srgbClr val="000000"/>
                </a:solidFill>
                <a:ea typeface="Inter Tight ExtraBold" pitchFamily="2" charset="0"/>
                <a:cs typeface="Inter Tight ExtraBold" pitchFamily="2" charset="0"/>
              </a:rPr>
              <a:t>in addition, actively redress the multiple underlying layers of power imbalances in the production of scientific knowledge</a:t>
            </a:r>
            <a:r>
              <a:rPr lang="en-GB" sz="1200" dirty="0">
                <a:solidFill>
                  <a:srgbClr val="000000"/>
                </a:solidFill>
                <a:ea typeface="Inter Tight ExtraBold" pitchFamily="2" charset="0"/>
                <a:cs typeface="Inter Tight ExtraBold" pitchFamily="2" charset="0"/>
              </a:rPr>
              <a:t>, which constitute an uneven playing field in global science and which systematically disadvantage the continent as well as limit the potential of global scholarship.</a:t>
            </a:r>
          </a:p>
          <a:p>
            <a:pPr algn="l">
              <a:buNone/>
            </a:pPr>
            <a:endParaRPr lang="en-GB" sz="1200" dirty="0">
              <a:solidFill>
                <a:srgbClr val="000000"/>
              </a:solidFill>
              <a:ea typeface="Inter Tight ExtraBold" pitchFamily="2" charset="0"/>
              <a:cs typeface="Inter Tight ExtraBold" pitchFamily="2" charset="0"/>
            </a:endParaRPr>
          </a:p>
          <a:p>
            <a:pPr algn="l">
              <a:buNone/>
            </a:pPr>
            <a:r>
              <a:rPr lang="en-GB" sz="1200" dirty="0">
                <a:solidFill>
                  <a:srgbClr val="000000"/>
                </a:solidFill>
                <a:ea typeface="Inter Tight ExtraBold" pitchFamily="2" charset="0"/>
                <a:cs typeface="Inter Tight ExtraBold" pitchFamily="2" charset="0"/>
              </a:rPr>
              <a:t>The Charter sets out an analysis of the multi-layered power imbalances and asymmetries that characterise current modes in the generation of scientific knowledge:</a:t>
            </a:r>
          </a:p>
          <a:p>
            <a:pPr algn="l">
              <a:buNone/>
            </a:pPr>
            <a:endParaRPr lang="en-GB" sz="1200" dirty="0">
              <a:solidFill>
                <a:srgbClr val="000000"/>
              </a:solidFill>
              <a:ea typeface="Inter Tight ExtraBold" pitchFamily="2" charset="0"/>
              <a:cs typeface="Inter Tight ExtraBold" pitchFamily="2" charset="0"/>
            </a:endParaRPr>
          </a:p>
          <a:p>
            <a:r>
              <a:rPr lang="en-GB" sz="1200" dirty="0">
                <a:solidFill>
                  <a:srgbClr val="000000"/>
                </a:solidFill>
                <a:ea typeface="Inter Tight ExtraBold" pitchFamily="2" charset="0"/>
                <a:cs typeface="Inter Tight ExtraBold" pitchFamily="2" charset="0"/>
              </a:rPr>
              <a:t>1. Predominance of Western-centric epistemologies and the devaluing of other epistemologies, particularly African ones, in the generate of new knowledge.</a:t>
            </a:r>
          </a:p>
          <a:p>
            <a:r>
              <a:rPr lang="en-GB" sz="1200" dirty="0">
                <a:solidFill>
                  <a:srgbClr val="000000"/>
                </a:solidFill>
                <a:ea typeface="Inter Tight ExtraBold" pitchFamily="2" charset="0"/>
                <a:cs typeface="Inter Tight ExtraBold" pitchFamily="2" charset="0"/>
              </a:rPr>
              <a:t>2. The predominance of Western-centric languages, and…</a:t>
            </a:r>
          </a:p>
          <a:p>
            <a:r>
              <a:rPr lang="en-GB" sz="1200" dirty="0">
                <a:solidFill>
                  <a:srgbClr val="000000"/>
                </a:solidFill>
                <a:ea typeface="Inter Tight ExtraBold" pitchFamily="2" charset="0"/>
                <a:cs typeface="Inter Tight ExtraBold" pitchFamily="2" charset="0"/>
              </a:rPr>
              <a:t>3. Theories and concepts, which prompt an orientation to the global North as the natural site of scientific knowledge production. </a:t>
            </a:r>
          </a:p>
          <a:p>
            <a:r>
              <a:rPr lang="en-GB" sz="1200" dirty="0">
                <a:solidFill>
                  <a:srgbClr val="000000"/>
                </a:solidFill>
                <a:ea typeface="Inter Tight ExtraBold" pitchFamily="2" charset="0"/>
                <a:cs typeface="Inter Tight ExtraBold" pitchFamily="2" charset="0"/>
              </a:rPr>
              <a:t>4. 'Development' frame and gaze which underpins research conducted in/on or for  Africa. The frame delimits the areas and predefines problematics and solutions deemed relevant for enquiry on the continent, rendering Africa as ‘deficient’ and in need of assistance. </a:t>
            </a:r>
          </a:p>
          <a:p>
            <a:pPr algn="l">
              <a:buNone/>
            </a:pPr>
            <a:r>
              <a:rPr lang="en-GB" sz="1200" dirty="0">
                <a:solidFill>
                  <a:srgbClr val="000000"/>
                </a:solidFill>
                <a:ea typeface="Inter Tight ExtraBold" pitchFamily="2" charset="0"/>
                <a:cs typeface="Inter Tight ExtraBold" pitchFamily="2" charset="0"/>
              </a:rPr>
              <a:t>5. Resourcing and capabilities asymmetries, including data infrastructures.</a:t>
            </a:r>
          </a:p>
          <a:p>
            <a:pPr algn="l">
              <a:buNone/>
            </a:pPr>
            <a:r>
              <a:rPr lang="en-GB" sz="1200" dirty="0">
                <a:solidFill>
                  <a:srgbClr val="000000"/>
                </a:solidFill>
                <a:ea typeface="Inter Tight ExtraBold" pitchFamily="2" charset="0"/>
                <a:cs typeface="Inter Tight ExtraBold" pitchFamily="2" charset="0"/>
              </a:rPr>
              <a:t>6. Practical collaboration arrangements that are asymmetrical and perpetuate the embedded power imbalances between African universities and global North universities.</a:t>
            </a:r>
          </a:p>
        </p:txBody>
      </p:sp>
    </p:spTree>
    <p:extLst>
      <p:ext uri="{BB962C8B-B14F-4D97-AF65-F5344CB8AC3E}">
        <p14:creationId xmlns:p14="http://schemas.microsoft.com/office/powerpoint/2010/main" val="123210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11BF3-DB3D-A28F-59FA-958E23E60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D6C0CA-A648-9E98-4122-21E2C272E1C0}"/>
              </a:ext>
            </a:extLst>
          </p:cNvPr>
          <p:cNvSpPr/>
          <p:nvPr/>
        </p:nvSpPr>
        <p:spPr>
          <a:xfrm>
            <a:off x="0" y="0"/>
            <a:ext cx="12192000" cy="229734"/>
          </a:xfrm>
          <a:prstGeom prst="rect">
            <a:avLst/>
          </a:prstGeom>
          <a:solidFill>
            <a:srgbClr val="138A93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5E7D87-2628-BE3F-11CF-B507A795C1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4" t="2866" r="5436" b="58575"/>
          <a:stretch/>
        </p:blipFill>
        <p:spPr>
          <a:xfrm>
            <a:off x="0" y="6018161"/>
            <a:ext cx="2708342" cy="836519"/>
          </a:xfrm>
          <a:prstGeom prst="rect">
            <a:avLst/>
          </a:prstGeom>
        </p:spPr>
      </p:pic>
      <p:pic>
        <p:nvPicPr>
          <p:cNvPr id="4" name="Picture 3" descr="Several rectangular banners with text&#10;&#10;Description automatically generated with medium confidence">
            <a:extLst>
              <a:ext uri="{FF2B5EF4-FFF2-40B4-BE49-F238E27FC236}">
                <a16:creationId xmlns:a16="http://schemas.microsoft.com/office/drawing/2014/main" id="{058CAF2E-7510-1A04-5AB3-EE86D5FB7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r="7241" b="57301"/>
          <a:stretch/>
        </p:blipFill>
        <p:spPr>
          <a:xfrm>
            <a:off x="28291" y="5961052"/>
            <a:ext cx="3145971" cy="89362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51549B9-87AB-D9EA-417B-9D85D34CC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Africa Charter Principles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D221CB-F0EE-0254-DE8D-8FD7724FE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269"/>
            <a:ext cx="10515600" cy="4351338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Critical epistemic reflexivity – recognising the historical and ideological roots of knowledge production.</a:t>
            </a:r>
          </a:p>
          <a:p>
            <a:r>
              <a:rPr lang="en-GB" dirty="0"/>
              <a:t>African epistemic centrality – placing African ways of knowing at the heart of research design and inquiry.</a:t>
            </a:r>
          </a:p>
          <a:p>
            <a:r>
              <a:rPr lang="en-GB" dirty="0"/>
              <a:t>Centring African languages – validating and using African languages across the research process.</a:t>
            </a:r>
          </a:p>
          <a:p>
            <a:r>
              <a:rPr lang="en-GB" dirty="0"/>
              <a:t>Challenging extraversion and deficit framing – decentring Global North theories and overcoming depictions of Africa as lacking.</a:t>
            </a:r>
          </a:p>
          <a:p>
            <a:r>
              <a:rPr lang="en-GB" dirty="0"/>
              <a:t>Fair funding modalities – restructuring financial arrangements to empower African partners.</a:t>
            </a:r>
          </a:p>
          <a:p>
            <a:r>
              <a:rPr lang="en-GB" dirty="0"/>
              <a:t>Strengthening African research infrastructures – investing in long-term capacity rather than temporary fixes.</a:t>
            </a:r>
          </a:p>
          <a:p>
            <a:r>
              <a:rPr lang="en-GB" dirty="0"/>
              <a:t>Prioritising African institutional leadership – supporting African institutions to lead and coordinate research.</a:t>
            </a:r>
          </a:p>
          <a:p>
            <a:r>
              <a:rPr lang="en-GB" dirty="0"/>
              <a:t>Ensuring fair authorship and recognition – acknowledging all contributions equitably in dissemination.</a:t>
            </a:r>
          </a:p>
          <a:p>
            <a:r>
              <a:rPr lang="en-GB" dirty="0"/>
              <a:t>Promoting mutual trust and respect – addressing relational asymmetries in partnerships.</a:t>
            </a:r>
          </a:p>
          <a:p>
            <a:r>
              <a:rPr lang="en-GB" dirty="0"/>
              <a:t>Enabling inclusive engagement with communities – embedding co-creation and participatory ethics throughout.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93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BBA2C-B882-5C59-629F-50F16E863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921A85-7F6F-BD4E-1B81-2C36464B7454}"/>
              </a:ext>
            </a:extLst>
          </p:cNvPr>
          <p:cNvSpPr/>
          <p:nvPr/>
        </p:nvSpPr>
        <p:spPr>
          <a:xfrm>
            <a:off x="0" y="0"/>
            <a:ext cx="12192000" cy="229734"/>
          </a:xfrm>
          <a:prstGeom prst="rect">
            <a:avLst/>
          </a:prstGeom>
          <a:solidFill>
            <a:srgbClr val="138A93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AFA4FC-6F17-E193-B657-9A6D6047E67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4" t="2866" r="5436" b="58575"/>
          <a:stretch/>
        </p:blipFill>
        <p:spPr>
          <a:xfrm>
            <a:off x="0" y="6018161"/>
            <a:ext cx="2708342" cy="836519"/>
          </a:xfrm>
          <a:prstGeom prst="rect">
            <a:avLst/>
          </a:prstGeom>
        </p:spPr>
      </p:pic>
      <p:pic>
        <p:nvPicPr>
          <p:cNvPr id="4" name="Picture 3" descr="Several rectangular banners with text&#10;&#10;Description automatically generated with medium confidence">
            <a:extLst>
              <a:ext uri="{FF2B5EF4-FFF2-40B4-BE49-F238E27FC236}">
                <a16:creationId xmlns:a16="http://schemas.microsoft.com/office/drawing/2014/main" id="{33E1CA1F-7A62-55BB-6A80-79105598D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r="7241" b="57301"/>
          <a:stretch/>
        </p:blipFill>
        <p:spPr>
          <a:xfrm>
            <a:off x="28291" y="5961052"/>
            <a:ext cx="3145971" cy="89362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F67532B-F085-CB24-F683-ECE071995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Africa Charter Aspirations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B9BEF5-8480-5C43-DC17-00D79C3BA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26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Building on these principles, the Charter articulates six aspirations for policy change aimed at fostering systemic transformation across the research ecosystem:</a:t>
            </a:r>
          </a:p>
          <a:p>
            <a:pPr lvl="0"/>
            <a:r>
              <a:rPr lang="en-GB" dirty="0"/>
              <a:t>Shifting research governance to centre African leadership.</a:t>
            </a:r>
          </a:p>
          <a:p>
            <a:pPr lvl="0"/>
            <a:r>
              <a:rPr lang="en-GB" dirty="0"/>
              <a:t>Valuing African languages and knowledges in research evaluation and metrics.</a:t>
            </a:r>
          </a:p>
          <a:p>
            <a:pPr lvl="0"/>
            <a:r>
              <a:rPr lang="en-GB" dirty="0"/>
              <a:t>Ensuring equitable authorship and representation in publishing.</a:t>
            </a:r>
          </a:p>
          <a:p>
            <a:pPr lvl="0"/>
            <a:r>
              <a:rPr lang="en-GB" dirty="0"/>
              <a:t>Reforming funding flows and incentives to remove Northern biases.</a:t>
            </a:r>
          </a:p>
          <a:p>
            <a:pPr lvl="0"/>
            <a:r>
              <a:rPr lang="en-GB" dirty="0"/>
              <a:t>Investing in long-term research capacity within African institutions.</a:t>
            </a:r>
          </a:p>
          <a:p>
            <a:pPr lvl="0"/>
            <a:r>
              <a:rPr lang="en-GB" dirty="0"/>
              <a:t>Embedding community engagement into all stages of research design and implementation.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659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70315-B7F0-1CA2-DC88-CD21C53DF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5681D5-12D4-2A8B-B8A3-FC29C679507D}"/>
              </a:ext>
            </a:extLst>
          </p:cNvPr>
          <p:cNvSpPr/>
          <p:nvPr/>
        </p:nvSpPr>
        <p:spPr>
          <a:xfrm>
            <a:off x="0" y="0"/>
            <a:ext cx="12192000" cy="229734"/>
          </a:xfrm>
          <a:prstGeom prst="rect">
            <a:avLst/>
          </a:prstGeom>
          <a:solidFill>
            <a:srgbClr val="138A93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4CE824-F4D4-9516-1979-1FD25629D9D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4" t="2866" r="5436" b="58575"/>
          <a:stretch/>
        </p:blipFill>
        <p:spPr>
          <a:xfrm>
            <a:off x="0" y="6018161"/>
            <a:ext cx="2708342" cy="836519"/>
          </a:xfrm>
          <a:prstGeom prst="rect">
            <a:avLst/>
          </a:prstGeom>
        </p:spPr>
      </p:pic>
      <p:pic>
        <p:nvPicPr>
          <p:cNvPr id="4" name="Picture 3" descr="Several rectangular banners with text&#10;&#10;Description automatically generated with medium confidence">
            <a:extLst>
              <a:ext uri="{FF2B5EF4-FFF2-40B4-BE49-F238E27FC236}">
                <a16:creationId xmlns:a16="http://schemas.microsoft.com/office/drawing/2014/main" id="{6D6AACBC-D9EE-EA4B-822C-B72098624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r="7241" b="57301"/>
          <a:stretch/>
        </p:blipFill>
        <p:spPr>
          <a:xfrm>
            <a:off x="28291" y="5961052"/>
            <a:ext cx="3145971" cy="8936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4DBEE6-6921-9E14-1038-06D9285E52FA}"/>
              </a:ext>
            </a:extLst>
          </p:cNvPr>
          <p:cNvSpPr txBox="1"/>
          <p:nvPr/>
        </p:nvSpPr>
        <p:spPr>
          <a:xfrm>
            <a:off x="3016624" y="3221922"/>
            <a:ext cx="6158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"/>
              </a:rPr>
              <a:t> 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F3D677-952F-2B67-5ED8-5D54E5DE1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the Africa Charter Into Practice at the University of Bristol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1050C7-9B00-486C-08F9-78B3A8A8C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IAA award 2024</a:t>
            </a:r>
          </a:p>
          <a:p>
            <a:r>
              <a:rPr lang="en-US" dirty="0"/>
              <a:t>Development of Africa-facing projects data base</a:t>
            </a:r>
          </a:p>
          <a:p>
            <a:r>
              <a:rPr lang="en-US" dirty="0"/>
              <a:t>Survey </a:t>
            </a:r>
            <a:r>
              <a:rPr lang="en-GB" dirty="0"/>
              <a:t>to learn from Africa-facing projects across the </a:t>
            </a:r>
            <a:r>
              <a:rPr lang="en-GB" dirty="0" err="1"/>
              <a:t>UoB</a:t>
            </a:r>
            <a:r>
              <a:rPr lang="en-GB" dirty="0"/>
              <a:t> about their research partnership models, procedures and processes of knowledge co-production </a:t>
            </a:r>
            <a:endParaRPr lang="en-US" dirty="0"/>
          </a:p>
          <a:p>
            <a:r>
              <a:rPr lang="en-US" dirty="0"/>
              <a:t>Workshop to identify problems/ gaps in implementing the charter principles</a:t>
            </a:r>
          </a:p>
          <a:p>
            <a:r>
              <a:rPr lang="en-US" dirty="0"/>
              <a:t>Case studies of successful practice</a:t>
            </a:r>
          </a:p>
          <a:p>
            <a:r>
              <a:rPr lang="en-US" dirty="0"/>
              <a:t>Development and piloting of Playbook</a:t>
            </a:r>
          </a:p>
        </p:txBody>
      </p:sp>
    </p:spTree>
    <p:extLst>
      <p:ext uri="{BB962C8B-B14F-4D97-AF65-F5344CB8AC3E}">
        <p14:creationId xmlns:p14="http://schemas.microsoft.com/office/powerpoint/2010/main" val="2416693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BDEF7-C4E3-4486-F770-68591BD72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2284A9-98CF-6790-B747-92098C7D69DE}"/>
              </a:ext>
            </a:extLst>
          </p:cNvPr>
          <p:cNvSpPr/>
          <p:nvPr/>
        </p:nvSpPr>
        <p:spPr>
          <a:xfrm>
            <a:off x="0" y="0"/>
            <a:ext cx="12192000" cy="229734"/>
          </a:xfrm>
          <a:prstGeom prst="rect">
            <a:avLst/>
          </a:prstGeom>
          <a:solidFill>
            <a:srgbClr val="138A93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F618C9-42C4-3F94-CEDA-236DDB2C62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4" t="2866" r="5436" b="58575"/>
          <a:stretch/>
        </p:blipFill>
        <p:spPr>
          <a:xfrm>
            <a:off x="0" y="6018161"/>
            <a:ext cx="2708342" cy="836519"/>
          </a:xfrm>
          <a:prstGeom prst="rect">
            <a:avLst/>
          </a:prstGeom>
        </p:spPr>
      </p:pic>
      <p:pic>
        <p:nvPicPr>
          <p:cNvPr id="4" name="Picture 3" descr="Several rectangular banners with text&#10;&#10;Description automatically generated with medium confidence">
            <a:extLst>
              <a:ext uri="{FF2B5EF4-FFF2-40B4-BE49-F238E27FC236}">
                <a16:creationId xmlns:a16="http://schemas.microsoft.com/office/drawing/2014/main" id="{314AD69D-0779-7635-BACA-1425EF713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r="7241" b="57301"/>
          <a:stretch/>
        </p:blipFill>
        <p:spPr>
          <a:xfrm>
            <a:off x="28291" y="5961052"/>
            <a:ext cx="3145971" cy="8936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9FDE38-B38E-5910-E9F5-D050BD155828}"/>
              </a:ext>
            </a:extLst>
          </p:cNvPr>
          <p:cNvSpPr txBox="1"/>
          <p:nvPr/>
        </p:nvSpPr>
        <p:spPr>
          <a:xfrm>
            <a:off x="3016624" y="3221922"/>
            <a:ext cx="6158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"/>
              </a:rPr>
              <a:t> 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6E62EF-31EA-5620-BD42-97CFBC9E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the Africa Charter Into Practice at the University of Bristol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2A6C67-7B7A-6B75-9112-F09B480EC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IAA award 2024</a:t>
            </a:r>
          </a:p>
          <a:p>
            <a:r>
              <a:rPr lang="en-US" dirty="0"/>
              <a:t>Development of Africa-facing projects data base</a:t>
            </a:r>
          </a:p>
          <a:p>
            <a:r>
              <a:rPr lang="en-US" dirty="0"/>
              <a:t>Survey </a:t>
            </a:r>
            <a:r>
              <a:rPr lang="en-GB" dirty="0"/>
              <a:t>to learn from Africa-facing projects across the </a:t>
            </a:r>
            <a:r>
              <a:rPr lang="en-GB" dirty="0" err="1"/>
              <a:t>UoB</a:t>
            </a:r>
            <a:r>
              <a:rPr lang="en-GB" dirty="0"/>
              <a:t> about their research partnership models, procedures and processes of knowledge co-production </a:t>
            </a:r>
            <a:endParaRPr lang="en-US" dirty="0"/>
          </a:p>
          <a:p>
            <a:r>
              <a:rPr lang="en-US" dirty="0"/>
              <a:t>Workshop to identify problems/ gaps in implementing the charter principles</a:t>
            </a:r>
          </a:p>
          <a:p>
            <a:r>
              <a:rPr lang="en-US" dirty="0"/>
              <a:t>Case studies of successful practice</a:t>
            </a:r>
          </a:p>
          <a:p>
            <a:r>
              <a:rPr lang="en-US" dirty="0"/>
              <a:t>Development and piloting of a Playbook</a:t>
            </a:r>
          </a:p>
        </p:txBody>
      </p:sp>
    </p:spTree>
    <p:extLst>
      <p:ext uri="{BB962C8B-B14F-4D97-AF65-F5344CB8AC3E}">
        <p14:creationId xmlns:p14="http://schemas.microsoft.com/office/powerpoint/2010/main" val="1083801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0E10F82-AF35-AD74-DD2F-91FC6E3F22D8}"/>
              </a:ext>
            </a:extLst>
          </p:cNvPr>
          <p:cNvSpPr/>
          <p:nvPr/>
        </p:nvSpPr>
        <p:spPr>
          <a:xfrm>
            <a:off x="0" y="0"/>
            <a:ext cx="12192000" cy="229734"/>
          </a:xfrm>
          <a:prstGeom prst="rect">
            <a:avLst/>
          </a:prstGeom>
          <a:solidFill>
            <a:srgbClr val="138A93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Several rectangular banners with text&#10;&#10;Description automatically generated with medium confidence">
            <a:extLst>
              <a:ext uri="{FF2B5EF4-FFF2-40B4-BE49-F238E27FC236}">
                <a16:creationId xmlns:a16="http://schemas.microsoft.com/office/drawing/2014/main" id="{4665B37B-798E-CAED-2E65-0C0AD35B9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r="7241" b="58726"/>
          <a:stretch/>
        </p:blipFill>
        <p:spPr>
          <a:xfrm>
            <a:off x="0" y="5994188"/>
            <a:ext cx="3145971" cy="8638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F5CED0-3D82-1323-5887-2150C3569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436" y="454280"/>
            <a:ext cx="9349408" cy="530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78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ussels powerpoint template.potx" id="{98594B13-D849-4A62-8FE0-AEB34973DCE2}" vid="{C209E968-EA1C-4AF3-B21D-9C4D6397F0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a1e848-e179-4a22-99c5-517bb1bb7459" xsi:nil="true"/>
    <lcf76f155ced4ddcb4097134ff3c332f xmlns="5542781d-72a5-46d9-8093-0fa1f196d6ef">
      <Terms xmlns="http://schemas.microsoft.com/office/infopath/2007/PartnerControls"/>
    </lcf76f155ced4ddcb4097134ff3c332f>
    <_Flow_SignoffStatus xmlns="5542781d-72a5-46d9-8093-0fa1f196d6e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1133FAA646447B1F506C0CC1AD96D" ma:contentTypeVersion="20" ma:contentTypeDescription="Create a new document." ma:contentTypeScope="" ma:versionID="f81d3a7a7ecc1b311bdea8db72cd5713">
  <xsd:schema xmlns:xsd="http://www.w3.org/2001/XMLSchema" xmlns:xs="http://www.w3.org/2001/XMLSchema" xmlns:p="http://schemas.microsoft.com/office/2006/metadata/properties" xmlns:ns2="5542781d-72a5-46d9-8093-0fa1f196d6ef" xmlns:ns3="50a1e848-e179-4a22-99c5-517bb1bb7459" targetNamespace="http://schemas.microsoft.com/office/2006/metadata/properties" ma:root="true" ma:fieldsID="6b87ab62bd66e07ec5ecdee244af8e4c" ns2:_="" ns3:_="">
    <xsd:import namespace="5542781d-72a5-46d9-8093-0fa1f196d6ef"/>
    <xsd:import namespace="50a1e848-e179-4a22-99c5-517bb1bb74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2781d-72a5-46d9-8093-0fa1f196d6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5b5b39e-099d-40c3-b251-37436ed69e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a1e848-e179-4a22-99c5-517bb1bb745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87f5f95-d141-4bc4-a91a-84dc09fea444}" ma:internalName="TaxCatchAll" ma:showField="CatchAllData" ma:web="50a1e848-e179-4a22-99c5-517bb1bb74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EF5264-C659-4DD7-8E77-FC05550891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848A1D-C691-4FC8-919D-65C1FD0186F5}">
  <ds:schemaRefs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8b6805b2-7ce9-4571-a2be-7798ecb8049c"/>
    <ds:schemaRef ds:uri="http://schemas.microsoft.com/office/2006/documentManagement/types"/>
    <ds:schemaRef ds:uri="f4cb3750-ddfc-4396-891f-d1cae0d09c85"/>
    <ds:schemaRef ds:uri="http://schemas.microsoft.com/office/2006/metadata/properties"/>
    <ds:schemaRef ds:uri="http://purl.org/dc/elements/1.1/"/>
    <ds:schemaRef ds:uri="50a1e848-e179-4a22-99c5-517bb1bb7459"/>
    <ds:schemaRef ds:uri="5542781d-72a5-46d9-8093-0fa1f196d6ef"/>
  </ds:schemaRefs>
</ds:datastoreItem>
</file>

<file path=customXml/itemProps3.xml><?xml version="1.0" encoding="utf-8"?>
<ds:datastoreItem xmlns:ds="http://schemas.openxmlformats.org/officeDocument/2006/customXml" ds:itemID="{78B62C63-E36F-4B63-920A-884D909992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42781d-72a5-46d9-8093-0fa1f196d6ef"/>
    <ds:schemaRef ds:uri="50a1e848-e179-4a22-99c5-517bb1bb74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</TotalTime>
  <Words>1788</Words>
  <Application>Microsoft Office PowerPoint</Application>
  <PresentationFormat>Widescreen</PresentationFormat>
  <Paragraphs>135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Putting Transformative Partnership Working into Practice: A Case Study of a Research-Intensive Northern University</vt:lpstr>
      <vt:lpstr>Background to the Africa Charter</vt:lpstr>
      <vt:lpstr>PowerPoint Presentation</vt:lpstr>
      <vt:lpstr>PowerPoint Presentation</vt:lpstr>
      <vt:lpstr>Africa Charter Principles</vt:lpstr>
      <vt:lpstr>Africa Charter Aspirations</vt:lpstr>
      <vt:lpstr>Putting the Africa Charter Into Practice at the University of Bristol</vt:lpstr>
      <vt:lpstr>Putting the Africa Charter Into Practice at the University of Bristol</vt:lpstr>
      <vt:lpstr>PowerPoint Presentation</vt:lpstr>
      <vt:lpstr>PowerPoint Presentation</vt:lpstr>
      <vt:lpstr>The Core Tension Addressed by the Playbook</vt:lpstr>
      <vt:lpstr>PowerPoint Presentation</vt:lpstr>
      <vt:lpstr>PowerPoint Presentation</vt:lpstr>
      <vt:lpstr>PowerPoint Presentation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Heather Child</dc:creator>
  <cp:lastModifiedBy>Leon Tikly</cp:lastModifiedBy>
  <cp:revision>51</cp:revision>
  <dcterms:created xsi:type="dcterms:W3CDTF">2024-10-31T15:25:34Z</dcterms:created>
  <dcterms:modified xsi:type="dcterms:W3CDTF">2026-02-25T08:48:52Z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0x0101009FD1133FAA646447B1F506C0CC1AD96D</vt:lpwstr>
  </property>
  <property fmtid="{D5CDD505-2E9C-101B-9397-08002B2CF9AE}" pid="3" name="MediaServiceImageTags">
    <vt:lpwstr/>
  </property>
</Properties>
</file>