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64" r:id="rId5"/>
    <p:sldId id="386" r:id="rId6"/>
    <p:sldId id="382" r:id="rId7"/>
    <p:sldId id="385" r:id="rId8"/>
    <p:sldId id="388" r:id="rId9"/>
    <p:sldId id="391" r:id="rId10"/>
    <p:sldId id="389" r:id="rId11"/>
    <p:sldId id="384" r:id="rId12"/>
    <p:sldId id="392" r:id="rId13"/>
    <p:sldId id="394" r:id="rId14"/>
    <p:sldId id="390" r:id="rId15"/>
    <p:sldId id="3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900"/>
    <a:srgbClr val="756015"/>
    <a:srgbClr val="383C0F"/>
    <a:srgbClr val="D9531D"/>
    <a:srgbClr val="FEC000"/>
    <a:srgbClr val="BFA662"/>
    <a:srgbClr val="FC9500"/>
    <a:srgbClr val="FFE8C0"/>
    <a:srgbClr val="3D9AAF"/>
    <a:srgbClr val="2D6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76786"/>
  </p:normalViewPr>
  <p:slideViewPr>
    <p:cSldViewPr snapToGrid="0">
      <p:cViewPr varScale="1">
        <p:scale>
          <a:sx n="79" d="100"/>
          <a:sy n="79" d="100"/>
        </p:scale>
        <p:origin x="1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07978-3FC0-D946-AA93-FD27C0AD50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8365-CA83-3047-AFB0-81072B7C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8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introduction, your background across South Africa and the UK, and frame the talk as a reflective, practice-based contribution.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E94D-9C6E-6807-A345-53C35964B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CD0F3-9E56-B05A-1E04-44FBEAB1A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7672C-BF28-A543-EF55-EAE961215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Argue that leadership is not neutral. Equity requires leaders who are prepared to act, advocate, and sometimes disrupt.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23D25-8C58-FA0C-1B96-03ABA51EA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3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8BC03-E617-7050-AA2E-F3E088223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9E22A-3B95-E4EB-2135-6F9DAD3E4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D6797-E44F-569E-A0DB-BE03F176F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these as transferable lessons that apply across disciplines and regions.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21B39-4D95-5F60-D5BF-87FD776F2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B0D3-64EC-B32B-61DE-26A6D39F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6A773-230B-9BEF-6A54-6ECCC5884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8B44A-B698-4DD2-C2AF-EC9FD4175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on a reflective, inclusive note. Emphasise interdependence and the shared responsibility to generate problem-solving knowledge with societal impact.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CA6E-A80C-FE34-1DE3-7CC75C96D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 new problem, but one that continues to surface across disciplines and regions. Emphasise that good intentions alone do not prevent extractive practices</a:t>
            </a:r>
            <a:r>
              <a:rPr lang="en-ZA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that the Global South is not homogeneous. Stress how elite institutions may unintentionally reproduce extraction when partnering with less-resourced institutions.</a:t>
            </a:r>
            <a:r>
              <a:rPr lang="en-ZA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this question as the anchor for the rest of the talk. Note that you are not offering a blueprint, but lessons learned from lived experience.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9DD32-607D-B4D6-7050-CB2866713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C9678-455F-ED1A-4063-F9E35B788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CD9B4-E263-64FC-831A-A695F26EC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reflect on how moving between contexts shaped your understanding of power, visibility, and access in global research systems.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3EF71-5755-7154-1E85-3A5DD512A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3B231-D25E-281A-28E4-7D2B035DF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42B35A-541D-B25F-FD21-CEA19BB06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759E1-8996-691E-BD50-A6361306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less on technical details and more on 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principles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how equity was intentionally embedded from the outset.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1B1B-8291-DBB8-3FB9-441BB1588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7DA11-4EA8-2DA0-3CE5-F10DCEF0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B9615-EC9A-0BC4-7EC1-4878DC14D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25030-C0E1-1136-D892-3AF5C6FB2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tensions openly: expectations, timelines, authorship, institutional pressures — and how these were navigated.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D0A6C-47D6-F76C-F77A-51BB4D670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0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that transformation is not automatic — it requires deliberate choices that may challenge standard academic incentives.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589F9-3F85-5B9E-1883-EB40554B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18156-7726-3273-126C-AD9416956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13713-BC85-1A11-6997-B8DB1BA0D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networks matter: they outlast grants, enable institutional memory, and reduce dependency on individual champions.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2AE8B-7720-D33B-0087-30996FD43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8365-CA83-3047-AFB0-81072B7C2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AA94-F16B-5DEE-C5F0-E726B5E01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A722D-30DF-CFC0-8CA4-B90B53CD3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F51EF-7537-AE75-842A-F0C70300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941C8-A792-1A71-DA2C-623E8D1A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3B4D9-E53C-7AE7-B9F8-56FA9211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6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827B-A780-C14E-AEC8-61657D11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2E90B-EDE6-4D64-79E1-202354802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E3055-1CAA-AAAC-9762-620D8A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473B-9FB5-E2CC-91DF-968A4DDA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2155-531A-3BCF-1A24-B51C8ECC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27AD8-FCB3-3E37-3A13-0B06BFA56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D5236-1DCA-B790-1416-9A1C42A73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585B6-6AC0-A265-EF0F-C342B2CF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8E8B-6AF7-FBB1-3EF3-620941D7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49CE6-5B44-B29F-F53E-A94B207A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D23B-5DCE-2BAC-14C1-5F012C91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966B-3670-C98C-DEDA-22979820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1F21-9E4C-B82E-1CCE-E292E5D8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BD6A-BFCD-04A4-7701-517D8EAE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CC56-EFD5-90AB-F3E8-C3D73DEE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F63E-8736-CE65-BA73-99C2ECD2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A176A-966D-C6D0-C980-27B38F2D7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B1CE-A87F-8C29-A5BC-5D196E41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DAF5-51B7-7C59-F51E-8CC2BCD7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1E247-43A8-15B8-BF13-71C7E080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65C0-04BD-F693-DB6B-0F7E0C44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36DC-557D-3E84-769E-47E094D48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0F1DA-2A72-2805-0A0F-BC154349B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E28F-75A1-B468-DEE9-C6A3993F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6ABA6-DEFD-6C2F-4413-EC602977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64767-220D-C81E-B607-0C8ED7B4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E4A7-5A51-B4B8-88F5-FE93F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1D1DB-ECB7-EEF8-055C-CED59087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D2805-061E-D596-961C-D878707D2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CBC1E-FB72-839D-E2C4-B546956EE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AD42F-5FF5-5037-C95B-8C0C3883A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75D60-6CE7-9550-DA3B-2970F0F2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798F6-33A0-6981-201B-5EC1D1E3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7613C-E824-D3EF-D981-164EC4D8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4268-5282-9EAB-AAC7-9316DC5D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BDA49-CA08-BF89-4885-33AADAF7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93228-FE1C-5759-2F41-5AB5E59F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D8730-0622-002F-25FB-A9751EAB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3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599C0-EAB1-3B92-590F-82F261DA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58D1F-1A60-0039-F5DF-B3689C9D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91AF9-A941-A2E2-FE72-A30755C4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A3E3-3AAB-94CC-5319-326F7C62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D601-B8B8-94BA-1857-3CCBCE80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AAC30-17A3-0901-11DC-606DFE53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FA485-F821-CB74-F11A-A3DA7CD9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A0994-5246-D18F-EDCE-243228DC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BF5D1-6CA7-24C4-1839-923FE433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4254-6A22-C1C7-A716-60FE789A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C587-73AC-F5A9-4650-4554DBD55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5162C-3091-3513-5BF2-95372C78F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CCF78-9A46-811A-3A26-746CA4BD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70EAE-B86A-938A-2DCA-64E7FBC1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C7CB6-6A8D-EFC4-B20C-C1768310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310A1-18F6-7D26-AA1B-6E76FAE1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9BF47-C8CF-B64E-E5BB-86F4C2B8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42A6D-9880-3573-61D6-5A7C2AB31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BBA6-3D76-C84C-921F-C4C29D934E5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553AA-1132-593C-3054-80DE1B10D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73306-77A9-AEF4-3E16-D3EB2DFD3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2D24-1387-3343-A42A-82BE904C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85434C-BF74-C751-337A-0BBD5E8496A2}"/>
              </a:ext>
            </a:extLst>
          </p:cNvPr>
          <p:cNvSpPr txBox="1"/>
          <p:nvPr/>
        </p:nvSpPr>
        <p:spPr>
          <a:xfrm>
            <a:off x="0" y="4269971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000" b="1" dirty="0">
                <a:solidFill>
                  <a:srgbClr val="D9531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Sustaining Collaborations through Strategic Networks and Equitable Partnerships</a:t>
            </a:r>
            <a:endParaRPr lang="en-ZA" sz="4000" dirty="0">
              <a:solidFill>
                <a:srgbClr val="D9531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ZA" sz="2800" dirty="0">
              <a:solidFill>
                <a:srgbClr val="383C0F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8EFBD-7590-4B49-F840-2086D753D611}"/>
              </a:ext>
            </a:extLst>
          </p:cNvPr>
          <p:cNvSpPr txBox="1"/>
          <p:nvPr/>
        </p:nvSpPr>
        <p:spPr>
          <a:xfrm>
            <a:off x="307611" y="5884736"/>
            <a:ext cx="892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83C0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 Shadreck Chirikure, Director: Research Laboratory for Archaeology &amp; the History of Art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EB70AE-7995-930E-2E9B-62D2EECE1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" y="27833"/>
            <a:ext cx="12203954" cy="37274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736DC7-611E-235B-AAAB-1C152A6BA50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06068" y="578109"/>
            <a:ext cx="2630689" cy="2629646"/>
          </a:xfrm>
          <a:prstGeom prst="ellipse">
            <a:avLst/>
          </a:prstGeom>
          <a:noFill/>
          <a:ln w="57150">
            <a:solidFill>
              <a:srgbClr val="383C0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The Lydenburg Heads: The Earliest Iron Age Art South of the Equator |  Ancient Origins">
            <a:extLst>
              <a:ext uri="{FF2B5EF4-FFF2-40B4-BE49-F238E27FC236}">
                <a16:creationId xmlns:a16="http://schemas.microsoft.com/office/drawing/2014/main" id="{6875CA8B-0EB3-811E-A032-054D45BE6DFD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632"/>
          <a:stretch/>
        </p:blipFill>
        <p:spPr bwMode="auto">
          <a:xfrm>
            <a:off x="4769909" y="558577"/>
            <a:ext cx="2665949" cy="2665949"/>
          </a:xfrm>
          <a:prstGeom prst="ellipse">
            <a:avLst/>
          </a:prstGeom>
          <a:noFill/>
          <a:ln w="73025">
            <a:solidFill>
              <a:srgbClr val="383C0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uper_1">
            <a:extLst>
              <a:ext uri="{FF2B5EF4-FFF2-40B4-BE49-F238E27FC236}">
                <a16:creationId xmlns:a16="http://schemas.microsoft.com/office/drawing/2014/main" id="{DA118D2C-264A-92CB-7432-B46CE27B702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0297" y="542535"/>
            <a:ext cx="2665949" cy="2665949"/>
          </a:xfrm>
          <a:prstGeom prst="ellipse">
            <a:avLst/>
          </a:prstGeom>
          <a:noFill/>
          <a:ln w="38100">
            <a:solidFill>
              <a:srgbClr val="383C0F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F04A4C-01DB-A757-1185-0D636DA4B3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867" y="6048956"/>
            <a:ext cx="2045428" cy="6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5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B8DBC8-D6BD-4ED1-78AD-5BD05584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9FDD08-9335-D7D0-A340-5FF740094659}"/>
              </a:ext>
            </a:extLst>
          </p:cNvPr>
          <p:cNvSpPr/>
          <p:nvPr/>
        </p:nvSpPr>
        <p:spPr>
          <a:xfrm>
            <a:off x="6353249" y="1268999"/>
            <a:ext cx="5501294" cy="4429671"/>
          </a:xfrm>
          <a:prstGeom prst="rect">
            <a:avLst/>
          </a:prstGeom>
          <a:solidFill>
            <a:srgbClr val="D95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FBA6DF9-A4F4-B335-5485-AF79297A8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632"/>
            <a:ext cx="6055895" cy="605589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C5D00B6-B797-1ED5-3D68-4408FC6A5D4C}"/>
              </a:ext>
            </a:extLst>
          </p:cNvPr>
          <p:cNvSpPr txBox="1"/>
          <p:nvPr/>
        </p:nvSpPr>
        <p:spPr>
          <a:xfrm>
            <a:off x="6590502" y="1538916"/>
            <a:ext cx="483949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Role of Leadership</a:t>
            </a:r>
          </a:p>
          <a:p>
            <a:endParaRPr lang="en-ZA" sz="3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en-ZA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Ethical and values-driven leadership</a:t>
            </a:r>
          </a:p>
          <a:p>
            <a:pPr lvl="0"/>
            <a:endParaRPr lang="en-ZA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en-ZA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Willingness to redistribute power</a:t>
            </a:r>
          </a:p>
          <a:p>
            <a:pPr lvl="0"/>
            <a:endParaRPr lang="en-ZA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en-ZA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Commitment to long-term change</a:t>
            </a:r>
          </a:p>
          <a:p>
            <a:pPr lvl="0"/>
            <a:r>
              <a:rPr lang="en-ZA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Institutional—not just individual—impact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55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176A6-71A2-8A1F-BED5-A618C302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BD2E5-4669-3E97-85F5-CBFE76F41B39}"/>
              </a:ext>
            </a:extLst>
          </p:cNvPr>
          <p:cNvSpPr/>
          <p:nvPr/>
        </p:nvSpPr>
        <p:spPr>
          <a:xfrm>
            <a:off x="565793" y="0"/>
            <a:ext cx="3091923" cy="3091923"/>
          </a:xfrm>
          <a:prstGeom prst="rect">
            <a:avLst/>
          </a:prstGeom>
          <a:solidFill>
            <a:srgbClr val="D95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235CE-B2CF-79BE-D027-CAA252059241}"/>
              </a:ext>
            </a:extLst>
          </p:cNvPr>
          <p:cNvSpPr txBox="1"/>
          <p:nvPr/>
        </p:nvSpPr>
        <p:spPr>
          <a:xfrm>
            <a:off x="939118" y="875826"/>
            <a:ext cx="286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ZA" sz="2800" b="1" kern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Lessons Learned</a:t>
            </a:r>
            <a:endParaRPr lang="en-ZA" sz="2800" kern="1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B1D57-CB13-9E98-9D47-1EC4DA0A60AF}"/>
              </a:ext>
            </a:extLst>
          </p:cNvPr>
          <p:cNvSpPr txBox="1"/>
          <p:nvPr/>
        </p:nvSpPr>
        <p:spPr>
          <a:xfrm>
            <a:off x="4173365" y="1545961"/>
            <a:ext cx="60987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32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Equity must be designed, not assumed</a:t>
            </a:r>
            <a:endParaRPr lang="en-ZA" sz="32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32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Resources alone do not guarantee fairness</a:t>
            </a:r>
            <a:endParaRPr lang="en-ZA" sz="32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32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Sustainable collaboration takes time</a:t>
            </a:r>
            <a:endParaRPr lang="en-ZA" sz="32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32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Mutual dependency is a strength, not a weakness</a:t>
            </a:r>
            <a:endParaRPr lang="en-ZA" sz="32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5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6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554F9-B814-C380-B7BF-3158FB139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B80E8651-1227-2A81-A113-E63BC378D6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867" y="6048956"/>
            <a:ext cx="2045428" cy="601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A1884-6AA1-3E12-A391-5ABC6D701EE1}"/>
              </a:ext>
            </a:extLst>
          </p:cNvPr>
          <p:cNvSpPr txBox="1"/>
          <p:nvPr/>
        </p:nvSpPr>
        <p:spPr>
          <a:xfrm>
            <a:off x="1775732" y="3335910"/>
            <a:ext cx="609872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sz="4000" b="1" kern="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need each other.</a:t>
            </a:r>
            <a:endParaRPr lang="en-ZA" sz="4000" kern="1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None/>
            </a:pPr>
            <a:endParaRPr lang="en-ZA" sz="1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400" kern="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 is co-produced</a:t>
            </a:r>
            <a:endParaRPr lang="en-ZA" sz="2400" kern="1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400" kern="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Societal relevance requires collaboration</a:t>
            </a:r>
            <a:endParaRPr lang="en-ZA" sz="2400" kern="1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400" kern="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Geography should not determine value</a:t>
            </a:r>
            <a:endParaRPr lang="en-ZA" sz="2400" kern="1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9DC51-F593-5BAE-CF0E-F5EBD2D0EFAC}"/>
              </a:ext>
            </a:extLst>
          </p:cNvPr>
          <p:cNvSpPr/>
          <p:nvPr/>
        </p:nvSpPr>
        <p:spPr>
          <a:xfrm>
            <a:off x="3715852" y="444133"/>
            <a:ext cx="3778962" cy="2891777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kern="0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Concluding Reflection</a:t>
            </a:r>
            <a:endParaRPr lang="en-ZA" sz="3600" kern="100" dirty="0">
              <a:solidFill>
                <a:srgbClr val="7A39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5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507868-87A1-6909-F204-E827642196E3}"/>
              </a:ext>
            </a:extLst>
          </p:cNvPr>
          <p:cNvSpPr/>
          <p:nvPr/>
        </p:nvSpPr>
        <p:spPr>
          <a:xfrm>
            <a:off x="1046534" y="3674118"/>
            <a:ext cx="3091923" cy="3091923"/>
          </a:xfrm>
          <a:prstGeom prst="rect">
            <a:avLst/>
          </a:prstGeom>
          <a:solidFill>
            <a:srgbClr val="D95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ZA" dirty="0"/>
              <a:t>Persistent cases of </a:t>
            </a:r>
            <a:r>
              <a:rPr lang="en-ZA" i="1" dirty="0"/>
              <a:t>helicopter science</a:t>
            </a:r>
            <a:endParaRPr lang="en-ZA" dirty="0"/>
          </a:p>
          <a:p>
            <a:pPr lvl="0"/>
            <a:r>
              <a:rPr lang="en-ZA" dirty="0"/>
              <a:t>Extractive research collaborations</a:t>
            </a:r>
          </a:p>
          <a:p>
            <a:pPr lvl="0"/>
            <a:r>
              <a:rPr lang="en-ZA" dirty="0"/>
              <a:t>Uneven distribution of resources and skills</a:t>
            </a:r>
          </a:p>
        </p:txBody>
      </p:sp>
      <p:sp>
        <p:nvSpPr>
          <p:cNvPr id="12" name="AutoShape 2" descr="No photo description available.">
            <a:extLst>
              <a:ext uri="{FF2B5EF4-FFF2-40B4-BE49-F238E27FC236}">
                <a16:creationId xmlns:a16="http://schemas.microsoft.com/office/drawing/2014/main" id="{9E087B8C-7973-DBFA-A799-E153F3FF6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No photo description available.">
            <a:extLst>
              <a:ext uri="{FF2B5EF4-FFF2-40B4-BE49-F238E27FC236}">
                <a16:creationId xmlns:a16="http://schemas.microsoft.com/office/drawing/2014/main" id="{C2454734-AF24-FDDF-918A-4947257DA7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225C9-E4E4-392F-087A-57EB44DDE428}"/>
              </a:ext>
            </a:extLst>
          </p:cNvPr>
          <p:cNvSpPr/>
          <p:nvPr/>
        </p:nvSpPr>
        <p:spPr>
          <a:xfrm>
            <a:off x="309354" y="261257"/>
            <a:ext cx="6729594" cy="3091543"/>
          </a:xfrm>
          <a:prstGeom prst="rect">
            <a:avLst/>
          </a:prstGeom>
          <a:solidFill>
            <a:srgbClr val="BFA6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47695F-F254-2ED0-9BE2-9CA8DC3B1EBD}"/>
              </a:ext>
            </a:extLst>
          </p:cNvPr>
          <p:cNvSpPr txBox="1"/>
          <p:nvPr/>
        </p:nvSpPr>
        <p:spPr>
          <a:xfrm>
            <a:off x="616645" y="1213383"/>
            <a:ext cx="611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this conversation matters now? </a:t>
            </a:r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F622942-55E6-9584-4F27-23AD2F6C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06" y="3276600"/>
            <a:ext cx="5062044" cy="3581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4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BAA08B9-AA26-AAFF-B803-D82C079FD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9011" y="3244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775A90-3B3A-0B65-72CC-A48450C94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219" y="5081736"/>
            <a:ext cx="9144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3310788-3E0C-1A91-3736-D844C3016C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32445" y="3074068"/>
            <a:ext cx="741947" cy="7419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EA61B86-4636-0E97-7AD4-167866071044}"/>
              </a:ext>
            </a:extLst>
          </p:cNvPr>
          <p:cNvSpPr/>
          <p:nvPr/>
        </p:nvSpPr>
        <p:spPr>
          <a:xfrm>
            <a:off x="609598" y="679384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86E87A1-3737-3424-6DE7-353D96FE8E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002" y="980172"/>
            <a:ext cx="752375" cy="7523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E5F9960-E0DA-5AA0-4170-652E7BDF1B4B}"/>
              </a:ext>
            </a:extLst>
          </p:cNvPr>
          <p:cNvSpPr/>
          <p:nvPr/>
        </p:nvSpPr>
        <p:spPr>
          <a:xfrm>
            <a:off x="615613" y="2757236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EEF405-60E9-16F0-73BA-35AC23B47A12}"/>
              </a:ext>
            </a:extLst>
          </p:cNvPr>
          <p:cNvSpPr/>
          <p:nvPr/>
        </p:nvSpPr>
        <p:spPr>
          <a:xfrm>
            <a:off x="609598" y="4835088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198C97-EF4F-B08E-44CE-16C4E827C118}"/>
              </a:ext>
            </a:extLst>
          </p:cNvPr>
          <p:cNvSpPr txBox="1"/>
          <p:nvPr/>
        </p:nvSpPr>
        <p:spPr>
          <a:xfrm>
            <a:off x="2343802" y="1087145"/>
            <a:ext cx="61339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North ↔ Global South disparities</a:t>
            </a:r>
          </a:p>
          <a:p>
            <a:endParaRPr lang="en-US" sz="3200" b="1" dirty="0">
              <a:solidFill>
                <a:srgbClr val="383C0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30C04-32B9-BDBA-4513-974393FA8691}"/>
              </a:ext>
            </a:extLst>
          </p:cNvPr>
          <p:cNvSpPr txBox="1"/>
          <p:nvPr/>
        </p:nvSpPr>
        <p:spPr>
          <a:xfrm>
            <a:off x="2232951" y="3022790"/>
            <a:ext cx="91784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Inequalities </a:t>
            </a:r>
            <a:r>
              <a:rPr lang="en-ZA" sz="2800" i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within</a:t>
            </a:r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the Global South</a:t>
            </a:r>
          </a:p>
          <a:p>
            <a:endParaRPr lang="en-US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BB63F-9A57-6D95-7F0C-AAB464B9AF5F}"/>
              </a:ext>
            </a:extLst>
          </p:cNvPr>
          <p:cNvSpPr txBox="1"/>
          <p:nvPr/>
        </p:nvSpPr>
        <p:spPr>
          <a:xfrm>
            <a:off x="2291614" y="4992963"/>
            <a:ext cx="56114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Funding, infrastructure, and skills asymmetries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8144B-771E-8A3C-71AA-A9BD1EA72C51}"/>
              </a:ext>
            </a:extLst>
          </p:cNvPr>
          <p:cNvSpPr/>
          <p:nvPr/>
        </p:nvSpPr>
        <p:spPr>
          <a:xfrm>
            <a:off x="8049987" y="444133"/>
            <a:ext cx="4142014" cy="4193181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8F505-1ADC-6602-DFCF-428916A63BAE}"/>
              </a:ext>
            </a:extLst>
          </p:cNvPr>
          <p:cNvSpPr txBox="1"/>
          <p:nvPr/>
        </p:nvSpPr>
        <p:spPr>
          <a:xfrm>
            <a:off x="8719457" y="1120754"/>
            <a:ext cx="3294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Do Inequalities Arise?</a:t>
            </a:r>
            <a:endParaRPr lang="en-ZA" sz="4400" dirty="0">
              <a:solidFill>
                <a:srgbClr val="7A39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A4D136-E169-8E80-B8CC-F70CB911FCBE}"/>
              </a:ext>
            </a:extLst>
          </p:cNvPr>
          <p:cNvSpPr/>
          <p:nvPr/>
        </p:nvSpPr>
        <p:spPr>
          <a:xfrm>
            <a:off x="4430502" y="1269000"/>
            <a:ext cx="4320000" cy="4320000"/>
          </a:xfrm>
          <a:prstGeom prst="rect">
            <a:avLst/>
          </a:prstGeom>
          <a:solidFill>
            <a:srgbClr val="D95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9EF6C42-5D36-2220-0816-CD34DEB362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" y="1269000"/>
            <a:ext cx="4861423" cy="4861423"/>
          </a:xfrm>
          <a:prstGeom prst="rect">
            <a:avLst/>
          </a:prstGeom>
        </p:spPr>
      </p:pic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59BDB468-61E4-84EE-8D81-266684C0251A}"/>
              </a:ext>
            </a:extLst>
          </p:cNvPr>
          <p:cNvGrpSpPr/>
          <p:nvPr/>
        </p:nvGrpSpPr>
        <p:grpSpPr>
          <a:xfrm>
            <a:off x="5133582" y="535877"/>
            <a:ext cx="6550026" cy="5632311"/>
            <a:chOff x="5049060" y="531092"/>
            <a:chExt cx="6550026" cy="5632311"/>
          </a:xfrm>
        </p:grpSpPr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EAA6309E-3146-FA91-630A-44375E6E1CC6}"/>
                </a:ext>
              </a:extLst>
            </p:cNvPr>
            <p:cNvSpPr txBox="1"/>
            <p:nvPr/>
          </p:nvSpPr>
          <p:spPr>
            <a:xfrm rot="1107248">
              <a:off x="7944280" y="531092"/>
              <a:ext cx="3654806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0" b="1" dirty="0">
                  <a:solidFill>
                    <a:srgbClr val="7A3900">
                      <a:alpha val="37161"/>
                    </a:srgb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?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D8E9DC5-9EC7-C2D6-6368-12AF0B4F2B45}"/>
                </a:ext>
              </a:extLst>
            </p:cNvPr>
            <p:cNvSpPr txBox="1"/>
            <p:nvPr/>
          </p:nvSpPr>
          <p:spPr>
            <a:xfrm>
              <a:off x="5049060" y="1762221"/>
              <a:ext cx="3654806" cy="3323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ZA" sz="2400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How can we build North–South and South–South collaborations that are:</a:t>
              </a:r>
              <a:endParaRPr lang="en-ZA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lvl="0"/>
              <a:r>
                <a:rPr lang="en-ZA" sz="2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Equitable</a:t>
              </a:r>
            </a:p>
            <a:p>
              <a:pPr lvl="0"/>
              <a:r>
                <a:rPr lang="en-ZA" sz="2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Transformative</a:t>
              </a:r>
            </a:p>
            <a:p>
              <a:pPr lvl="0"/>
              <a:r>
                <a:rPr lang="en-ZA" sz="2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Mutually beneficial</a:t>
              </a:r>
            </a:p>
            <a:p>
              <a:pPr lvl="0"/>
              <a:r>
                <a:rPr lang="en-ZA" sz="2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Sustainable</a:t>
              </a:r>
            </a:p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65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0B5E0-75EA-C38C-F7B5-9309604CB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02E4B-1D21-03B9-7C55-7B80AB522B67}"/>
              </a:ext>
            </a:extLst>
          </p:cNvPr>
          <p:cNvSpPr/>
          <p:nvPr/>
        </p:nvSpPr>
        <p:spPr>
          <a:xfrm>
            <a:off x="355664" y="429986"/>
            <a:ext cx="3660162" cy="3151414"/>
          </a:xfrm>
          <a:prstGeom prst="rect">
            <a:avLst/>
          </a:prstGeom>
          <a:solidFill>
            <a:srgbClr val="D95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2" descr="No photo description available.">
            <a:extLst>
              <a:ext uri="{FF2B5EF4-FFF2-40B4-BE49-F238E27FC236}">
                <a16:creationId xmlns:a16="http://schemas.microsoft.com/office/drawing/2014/main" id="{DFE12D64-271E-F73B-BFD8-8605F1D3D7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No photo description available.">
            <a:extLst>
              <a:ext uri="{FF2B5EF4-FFF2-40B4-BE49-F238E27FC236}">
                <a16:creationId xmlns:a16="http://schemas.microsoft.com/office/drawing/2014/main" id="{C4FBF2D4-A398-648D-33A6-8F179A8C5E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EC5F29-C4C9-76A2-98B0-1EDA759F5C4F}"/>
              </a:ext>
            </a:extLst>
          </p:cNvPr>
          <p:cNvSpPr txBox="1"/>
          <p:nvPr/>
        </p:nvSpPr>
        <p:spPr>
          <a:xfrm>
            <a:off x="219687" y="757611"/>
            <a:ext cx="3486899" cy="192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Positionality &amp; </a:t>
            </a:r>
          </a:p>
          <a:p>
            <a:pPr algn="ctr"/>
            <a:r>
              <a:rPr lang="en-ZA" sz="4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Experience</a:t>
            </a:r>
            <a:r>
              <a:rPr lang="en-ZA" sz="4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15B21-005D-5779-7955-4F7DBD7A61B4}"/>
              </a:ext>
            </a:extLst>
          </p:cNvPr>
          <p:cNvSpPr/>
          <p:nvPr/>
        </p:nvSpPr>
        <p:spPr>
          <a:xfrm>
            <a:off x="4451795" y="1049999"/>
            <a:ext cx="6259747" cy="5138529"/>
          </a:xfrm>
          <a:prstGeom prst="rect">
            <a:avLst/>
          </a:prstGeom>
          <a:solidFill>
            <a:srgbClr val="BFA6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9B333A-989E-C911-1706-5F52C23F7AF9}"/>
              </a:ext>
            </a:extLst>
          </p:cNvPr>
          <p:cNvSpPr txBox="1"/>
          <p:nvPr/>
        </p:nvSpPr>
        <p:spPr>
          <a:xfrm>
            <a:off x="5456002" y="1317754"/>
            <a:ext cx="4251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2800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 leadership in South Africa</a:t>
            </a:r>
          </a:p>
          <a:p>
            <a:pPr lvl="0"/>
            <a:endParaRPr lang="en-ZA" sz="2800" dirty="0">
              <a:solidFill>
                <a:srgbClr val="7A39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Collaboration across Global South &amp; Global North</a:t>
            </a:r>
          </a:p>
          <a:p>
            <a:pPr lvl="0"/>
            <a:endParaRPr lang="en-ZA" sz="2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en-ZA" sz="2800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Relocation to the United Kingdom</a:t>
            </a:r>
          </a:p>
          <a:p>
            <a:pPr lvl="0"/>
            <a:endParaRPr lang="en-ZA" sz="2800" dirty="0">
              <a:solidFill>
                <a:srgbClr val="7A39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Navigating both systems</a:t>
            </a:r>
            <a:endParaRPr lang="en-US" sz="2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90469-ACE6-D296-0BC1-80219422A6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7216"/>
            <a:ext cx="2045428" cy="601596"/>
          </a:xfrm>
          <a:prstGeom prst="rect">
            <a:avLst/>
          </a:prstGeom>
        </p:spPr>
      </p:pic>
      <p:pic>
        <p:nvPicPr>
          <p:cNvPr id="8194" name="Picture 2" descr="UCT logo circular SVG - VANSA">
            <a:extLst>
              <a:ext uri="{FF2B5EF4-FFF2-40B4-BE49-F238E27FC236}">
                <a16:creationId xmlns:a16="http://schemas.microsoft.com/office/drawing/2014/main" id="{67057261-8F83-A87F-87B7-197D9492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7" y="4645309"/>
            <a:ext cx="1156786" cy="11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cademy of Science of South Africa ...">
            <a:extLst>
              <a:ext uri="{FF2B5EF4-FFF2-40B4-BE49-F238E27FC236}">
                <a16:creationId xmlns:a16="http://schemas.microsoft.com/office/drawing/2014/main" id="{DED96CF5-26E9-73B2-9E2C-B09C62A7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36" y="4670172"/>
            <a:ext cx="2139642" cy="86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he British Academy Logo PNG Vector ...">
            <a:extLst>
              <a:ext uri="{FF2B5EF4-FFF2-40B4-BE49-F238E27FC236}">
                <a16:creationId xmlns:a16="http://schemas.microsoft.com/office/drawing/2014/main" id="{4F4BBCB6-AFA3-6E4E-A42E-95CD6F32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28" y="558165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2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6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C65CA-33E9-598D-5229-9FA41EE6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FB09F3B-07F6-71EA-1931-6E0426672E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9011" y="3244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A7B077C-D9DE-9BF5-0D53-7203A0F07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219" y="5081736"/>
            <a:ext cx="9144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785052-61D6-A789-38EB-96B53F8589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32445" y="3074068"/>
            <a:ext cx="741947" cy="7419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D26F646-1ABC-EA04-33D1-D7F9CF813AB1}"/>
              </a:ext>
            </a:extLst>
          </p:cNvPr>
          <p:cNvSpPr/>
          <p:nvPr/>
        </p:nvSpPr>
        <p:spPr>
          <a:xfrm>
            <a:off x="609598" y="679384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214C1A4-6347-D31F-323F-D5ADDC721F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002" y="980172"/>
            <a:ext cx="752375" cy="7523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F75380B-0B91-3183-C9E0-4D68551FEAB4}"/>
              </a:ext>
            </a:extLst>
          </p:cNvPr>
          <p:cNvSpPr/>
          <p:nvPr/>
        </p:nvSpPr>
        <p:spPr>
          <a:xfrm>
            <a:off x="615613" y="2757236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78C142-913E-4C15-AD73-235514608B7B}"/>
              </a:ext>
            </a:extLst>
          </p:cNvPr>
          <p:cNvSpPr/>
          <p:nvPr/>
        </p:nvSpPr>
        <p:spPr>
          <a:xfrm>
            <a:off x="609598" y="4835088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36DA1-D11F-DA6A-6D69-21E649142053}"/>
              </a:ext>
            </a:extLst>
          </p:cNvPr>
          <p:cNvSpPr txBox="1"/>
          <p:nvPr/>
        </p:nvSpPr>
        <p:spPr>
          <a:xfrm>
            <a:off x="2291613" y="957096"/>
            <a:ext cx="884161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 context and goals</a:t>
            </a:r>
          </a:p>
          <a:p>
            <a:pPr lvl="0"/>
            <a:endParaRPr lang="en-Z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D642A-09C1-AC02-B678-6756F680CF0B}"/>
              </a:ext>
            </a:extLst>
          </p:cNvPr>
          <p:cNvSpPr txBox="1"/>
          <p:nvPr/>
        </p:nvSpPr>
        <p:spPr>
          <a:xfrm>
            <a:off x="2291613" y="3074068"/>
            <a:ext cx="917849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Built-in capacity strengthening</a:t>
            </a:r>
          </a:p>
          <a:p>
            <a:pPr lvl="0"/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4A793D-AAA5-E05E-C1ED-5B26F9456A17}"/>
              </a:ext>
            </a:extLst>
          </p:cNvPr>
          <p:cNvSpPr txBox="1"/>
          <p:nvPr/>
        </p:nvSpPr>
        <p:spPr>
          <a:xfrm>
            <a:off x="2291614" y="4992963"/>
            <a:ext cx="91784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Long-term partnerships, </a:t>
            </a:r>
          </a:p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short-term outputs</a:t>
            </a:r>
          </a:p>
          <a:p>
            <a:endParaRPr lang="en-US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DD593-57EA-8177-F781-A5308EF03F66}"/>
              </a:ext>
            </a:extLst>
          </p:cNvPr>
          <p:cNvSpPr/>
          <p:nvPr/>
        </p:nvSpPr>
        <p:spPr>
          <a:xfrm>
            <a:off x="8409215" y="444133"/>
            <a:ext cx="3782786" cy="2891777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0B9FD-8255-5B3F-489E-36FF7DAB96A9}"/>
              </a:ext>
            </a:extLst>
          </p:cNvPr>
          <p:cNvSpPr txBox="1"/>
          <p:nvPr/>
        </p:nvSpPr>
        <p:spPr>
          <a:xfrm>
            <a:off x="8604226" y="794477"/>
            <a:ext cx="3392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British Academy Global Professorship</a:t>
            </a:r>
            <a:endParaRPr lang="en-ZA" sz="2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170" name="Picture 2" descr="Logo | The British Academy">
            <a:extLst>
              <a:ext uri="{FF2B5EF4-FFF2-40B4-BE49-F238E27FC236}">
                <a16:creationId xmlns:a16="http://schemas.microsoft.com/office/drawing/2014/main" id="{538A0BE4-B5F7-6668-6202-3E195053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7" y="4969973"/>
            <a:ext cx="3313043" cy="18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4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5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187A4-7383-94CF-2184-2D8C48E9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4167A-F40C-E41E-7763-76B0660959A8}"/>
              </a:ext>
            </a:extLst>
          </p:cNvPr>
          <p:cNvSpPr/>
          <p:nvPr/>
        </p:nvSpPr>
        <p:spPr>
          <a:xfrm>
            <a:off x="7044096" y="80364"/>
            <a:ext cx="4320000" cy="4320000"/>
          </a:xfrm>
          <a:prstGeom prst="rect">
            <a:avLst/>
          </a:prstGeom>
          <a:solidFill>
            <a:srgbClr val="D95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277C4F4A-8E6F-0193-6D28-816132DE0810}"/>
              </a:ext>
            </a:extLst>
          </p:cNvPr>
          <p:cNvGrpSpPr/>
          <p:nvPr/>
        </p:nvGrpSpPr>
        <p:grpSpPr>
          <a:xfrm>
            <a:off x="373909" y="401052"/>
            <a:ext cx="6055895" cy="6055895"/>
            <a:chOff x="352437" y="545431"/>
            <a:chExt cx="6055895" cy="605589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CA623C8-E162-E96F-6BDA-2E2834073ABC}"/>
                </a:ext>
              </a:extLst>
            </p:cNvPr>
            <p:cNvGrpSpPr/>
            <p:nvPr/>
          </p:nvGrpSpPr>
          <p:grpSpPr>
            <a:xfrm>
              <a:off x="352437" y="545431"/>
              <a:ext cx="6055895" cy="6055895"/>
              <a:chOff x="0" y="0"/>
              <a:chExt cx="6858000" cy="685800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8810E82-6075-656F-4122-61CC64834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000" cy="6858000"/>
              </a:xfrm>
              <a:prstGeom prst="rect">
                <a:avLst/>
              </a:prstGeom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6947253-F211-B1A6-49D0-D2AF3A6B728E}"/>
                  </a:ext>
                </a:extLst>
              </p:cNvPr>
              <p:cNvGrpSpPr/>
              <p:nvPr/>
            </p:nvGrpSpPr>
            <p:grpSpPr>
              <a:xfrm>
                <a:off x="68538" y="96248"/>
                <a:ext cx="6728881" cy="6687218"/>
                <a:chOff x="68538" y="96248"/>
                <a:chExt cx="6728881" cy="6687218"/>
              </a:xfrm>
            </p:grpSpPr>
            <p:pic>
              <p:nvPicPr>
                <p:cNvPr id="37" name="Picture 6" descr="uper_1">
                  <a:extLst>
                    <a:ext uri="{FF2B5EF4-FFF2-40B4-BE49-F238E27FC236}">
                      <a16:creationId xmlns:a16="http://schemas.microsoft.com/office/drawing/2014/main" id="{1F04598D-DD19-6CA2-EC0E-BA7DB311E42F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99294" y="96248"/>
                  <a:ext cx="1219487" cy="1219487"/>
                </a:xfrm>
                <a:prstGeom prst="ellipse">
                  <a:avLst/>
                </a:prstGeom>
                <a:noFill/>
                <a:ln w="38100">
                  <a:solidFill>
                    <a:srgbClr val="7A3900"/>
                  </a:solidFill>
                </a:ln>
              </p:spPr>
            </p:pic>
            <p:pic>
              <p:nvPicPr>
                <p:cNvPr id="39" name="Picture 3">
                  <a:extLst>
                    <a:ext uri="{FF2B5EF4-FFF2-40B4-BE49-F238E27FC236}">
                      <a16:creationId xmlns:a16="http://schemas.microsoft.com/office/drawing/2014/main" id="{90C3F6E5-B4FA-D154-95D5-40BB43B36205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2528" y="989139"/>
                  <a:ext cx="1219487" cy="1220400"/>
                </a:xfrm>
                <a:prstGeom prst="ellipse">
                  <a:avLst/>
                </a:prstGeom>
                <a:noFill/>
                <a:ln w="38100">
                  <a:solidFill>
                    <a:srgbClr val="D9531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 descr="Urewe">
                  <a:extLst>
                    <a:ext uri="{FF2B5EF4-FFF2-40B4-BE49-F238E27FC236}">
                      <a16:creationId xmlns:a16="http://schemas.microsoft.com/office/drawing/2014/main" id="{4E76687F-730B-C54D-7CA3-54DB19A633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4778" t="-29324" r="-9979" b="-20581"/>
                <a:stretch/>
              </p:blipFill>
              <p:spPr bwMode="auto">
                <a:xfrm>
                  <a:off x="977380" y="1894240"/>
                  <a:ext cx="1220400" cy="12204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7A39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44" name="Picture 2" descr="How to Grow Pearl Millet, Indigenous Grains of South Africa">
                  <a:extLst>
                    <a:ext uri="{FF2B5EF4-FFF2-40B4-BE49-F238E27FC236}">
                      <a16:creationId xmlns:a16="http://schemas.microsoft.com/office/drawing/2014/main" id="{00250A68-9F62-83A4-21CF-CBF6867E1945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577018" y="989139"/>
                  <a:ext cx="1220400" cy="1220400"/>
                </a:xfrm>
                <a:prstGeom prst="ellipse">
                  <a:avLst/>
                </a:prstGeom>
                <a:noFill/>
                <a:ln w="38100">
                  <a:solidFill>
                    <a:srgbClr val="D9531D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">
                  <a:extLst>
                    <a:ext uri="{FF2B5EF4-FFF2-40B4-BE49-F238E27FC236}">
                      <a16:creationId xmlns:a16="http://schemas.microsoft.com/office/drawing/2014/main" id="{2C3CB79E-94E5-8C08-A40F-C80A13A1791B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8538" y="4624082"/>
                  <a:ext cx="1220400" cy="1220400"/>
                </a:xfrm>
                <a:prstGeom prst="ellipse">
                  <a:avLst/>
                </a:prstGeom>
                <a:noFill/>
                <a:ln w="38100">
                  <a:solidFill>
                    <a:srgbClr val="D9531D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" descr="Nguni cattle - Wikipedia">
                  <a:extLst>
                    <a:ext uri="{FF2B5EF4-FFF2-40B4-BE49-F238E27FC236}">
                      <a16:creationId xmlns:a16="http://schemas.microsoft.com/office/drawing/2014/main" id="{A481DE93-0E24-944E-7DD3-498A804B1708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821420" y="5563066"/>
                  <a:ext cx="1220400" cy="1220400"/>
                </a:xfrm>
                <a:prstGeom prst="ellipse">
                  <a:avLst/>
                </a:prstGeom>
                <a:noFill/>
                <a:ln w="38100">
                  <a:solidFill>
                    <a:srgbClr val="7A39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">
                  <a:extLst>
                    <a:ext uri="{FF2B5EF4-FFF2-40B4-BE49-F238E27FC236}">
                      <a16:creationId xmlns:a16="http://schemas.microsoft.com/office/drawing/2014/main" id="{61A11A06-8631-6BF3-1316-A6982341D7D7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577019" y="4660827"/>
                  <a:ext cx="1220400" cy="1220400"/>
                </a:xfrm>
                <a:prstGeom prst="ellipse">
                  <a:avLst/>
                </a:prstGeom>
                <a:noFill/>
                <a:ln w="38100">
                  <a:solidFill>
                    <a:srgbClr val="D9531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2" descr="The Lydenburg Heads: The Earliest Iron Age Art South of the Equator |  Ancient Origins">
                  <a:extLst>
                    <a:ext uri="{FF2B5EF4-FFF2-40B4-BE49-F238E27FC236}">
                      <a16:creationId xmlns:a16="http://schemas.microsoft.com/office/drawing/2014/main" id="{547274BE-50CC-96F2-A0BC-44912C52FA7F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632"/>
                <a:stretch/>
              </p:blipFill>
              <p:spPr bwMode="auto">
                <a:xfrm>
                  <a:off x="2818800" y="3740643"/>
                  <a:ext cx="1220400" cy="1220400"/>
                </a:xfrm>
                <a:prstGeom prst="ellipse">
                  <a:avLst/>
                </a:prstGeom>
                <a:noFill/>
                <a:ln w="38100">
                  <a:solidFill>
                    <a:srgbClr val="7A39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4">
                  <a:extLst>
                    <a:ext uri="{FF2B5EF4-FFF2-40B4-BE49-F238E27FC236}">
                      <a16:creationId xmlns:a16="http://schemas.microsoft.com/office/drawing/2014/main" id="{55430FFA-24AE-860F-5201-5AF0A303AAA3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730000" y="2818800"/>
                  <a:ext cx="1220400" cy="1220400"/>
                </a:xfrm>
                <a:prstGeom prst="ellipse">
                  <a:avLst/>
                </a:prstGeom>
                <a:noFill/>
                <a:ln w="38100">
                  <a:solidFill>
                    <a:srgbClr val="D9531D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FB212A-D2AC-3929-914B-D3C6FE2D8281}"/>
                </a:ext>
              </a:extLst>
            </p:cNvPr>
            <p:cNvSpPr txBox="1"/>
            <p:nvPr/>
          </p:nvSpPr>
          <p:spPr>
            <a:xfrm>
              <a:off x="1284301" y="1720662"/>
              <a:ext cx="26025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Decorated iron </a:t>
              </a:r>
            </a:p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smelting furnace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AC6082-241F-6A43-1B79-AE00A9A67419}"/>
                </a:ext>
              </a:extLst>
            </p:cNvPr>
            <p:cNvSpPr txBox="1"/>
            <p:nvPr/>
          </p:nvSpPr>
          <p:spPr>
            <a:xfrm>
              <a:off x="2604788" y="2596659"/>
              <a:ext cx="1574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Decorated </a:t>
              </a:r>
            </a:p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granary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3CD84D-7B5D-1668-9C94-0A975C818DD6}"/>
                </a:ext>
              </a:extLst>
            </p:cNvPr>
            <p:cNvSpPr txBox="1"/>
            <p:nvPr/>
          </p:nvSpPr>
          <p:spPr>
            <a:xfrm>
              <a:off x="1817388" y="3336787"/>
              <a:ext cx="1574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Bantu </a:t>
              </a:r>
            </a:p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pottery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FE3E75-C136-0D17-2841-A1A228617CCC}"/>
                </a:ext>
              </a:extLst>
            </p:cNvPr>
            <p:cNvSpPr txBox="1"/>
            <p:nvPr/>
          </p:nvSpPr>
          <p:spPr>
            <a:xfrm>
              <a:off x="4564982" y="2652004"/>
              <a:ext cx="7819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Millet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0CA4C0-84C0-2F3F-CADE-5CC825CDA389}"/>
                </a:ext>
              </a:extLst>
            </p:cNvPr>
            <p:cNvSpPr txBox="1"/>
            <p:nvPr/>
          </p:nvSpPr>
          <p:spPr>
            <a:xfrm>
              <a:off x="1019738" y="4184415"/>
              <a:ext cx="14605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Medicine </a:t>
              </a:r>
            </a:p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hole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E22494-3466-6DCB-C76D-85151FA9DC9C}"/>
                </a:ext>
              </a:extLst>
            </p:cNvPr>
            <p:cNvSpPr txBox="1"/>
            <p:nvPr/>
          </p:nvSpPr>
          <p:spPr>
            <a:xfrm>
              <a:off x="3817492" y="6050959"/>
              <a:ext cx="8576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Cattle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2048DB-3466-1900-F131-B1DF83482B81}"/>
                </a:ext>
              </a:extLst>
            </p:cNvPr>
            <p:cNvSpPr txBox="1"/>
            <p:nvPr/>
          </p:nvSpPr>
          <p:spPr>
            <a:xfrm>
              <a:off x="4361105" y="4171959"/>
              <a:ext cx="12966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Copper </a:t>
              </a:r>
            </a:p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ingots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1559EF-A35C-B299-5DA4-636C1A471FB0}"/>
                </a:ext>
              </a:extLst>
            </p:cNvPr>
            <p:cNvSpPr txBox="1"/>
            <p:nvPr/>
          </p:nvSpPr>
          <p:spPr>
            <a:xfrm>
              <a:off x="1749988" y="4978840"/>
              <a:ext cx="16769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Lydenburg</a:t>
              </a:r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</a:p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Heads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30F5A052-4D6C-6020-FAC6-6C200CCB5079}"/>
                </a:ext>
              </a:extLst>
            </p:cNvPr>
            <p:cNvSpPr txBox="1"/>
            <p:nvPr/>
          </p:nvSpPr>
          <p:spPr>
            <a:xfrm>
              <a:off x="3392188" y="4952074"/>
              <a:ext cx="15637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Iron </a:t>
              </a:r>
            </a:p>
            <a:p>
              <a:pPr algn="ctr"/>
              <a:r>
                <a:rPr lang="en-US" sz="1100" dirty="0">
                  <a:solidFill>
                    <a:srgbClr val="7A39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Arrowheads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2868E637-A236-1A8F-3438-CD46A461EEBD}"/>
              </a:ext>
            </a:extLst>
          </p:cNvPr>
          <p:cNvGrpSpPr/>
          <p:nvPr/>
        </p:nvGrpSpPr>
        <p:grpSpPr>
          <a:xfrm>
            <a:off x="7312222" y="-80528"/>
            <a:ext cx="3743124" cy="5632311"/>
            <a:chOff x="7215134" y="531094"/>
            <a:chExt cx="3743124" cy="5632311"/>
          </a:xfrm>
        </p:grpSpPr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6E85F9B8-10EE-353D-E0DF-67045404A838}"/>
                </a:ext>
              </a:extLst>
            </p:cNvPr>
            <p:cNvSpPr txBox="1"/>
            <p:nvPr/>
          </p:nvSpPr>
          <p:spPr>
            <a:xfrm rot="1107248">
              <a:off x="7303452" y="531094"/>
              <a:ext cx="3654806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36000" b="1" dirty="0">
                <a:solidFill>
                  <a:srgbClr val="7A3900">
                    <a:alpha val="37161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70B581-B6C6-6ECB-B023-B36FE3E1602B}"/>
                </a:ext>
              </a:extLst>
            </p:cNvPr>
            <p:cNvSpPr txBox="1"/>
            <p:nvPr/>
          </p:nvSpPr>
          <p:spPr>
            <a:xfrm>
              <a:off x="7215134" y="1112228"/>
              <a:ext cx="3654806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ZA" sz="2400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Case Study 2: ERC / UKRI-funded New Bantu Mosaics Project</a:t>
              </a:r>
              <a:r>
                <a:rPr lang="en-ZA" sz="3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</a:p>
            <a:p>
              <a:pPr lvl="0"/>
              <a:r>
                <a:rPr lang="en-ZA" sz="2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High-resource funding environment</a:t>
              </a:r>
            </a:p>
            <a:p>
              <a:pPr lvl="0"/>
              <a:r>
                <a:rPr lang="en-ZA" sz="2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Managing skills and resource imbalances</a:t>
              </a:r>
            </a:p>
            <a:p>
              <a:pPr lvl="0"/>
              <a:r>
                <a:rPr lang="en-ZA" sz="2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Strategies for equitable benefit-sharing</a:t>
              </a:r>
            </a:p>
          </p:txBody>
        </p:sp>
      </p:grpSp>
      <p:pic>
        <p:nvPicPr>
          <p:cNvPr id="6146" name="Picture 2" descr="ERC Logos &amp; Brand Guidelines – Official Visual Identity Assets">
            <a:extLst>
              <a:ext uri="{FF2B5EF4-FFF2-40B4-BE49-F238E27FC236}">
                <a16:creationId xmlns:a16="http://schemas.microsoft.com/office/drawing/2014/main" id="{3B6B1697-6BA6-2790-7B3C-17B13C97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36" y="5541200"/>
            <a:ext cx="2083034" cy="1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KRI | BRAND">
            <a:extLst>
              <a:ext uri="{FF2B5EF4-FFF2-40B4-BE49-F238E27FC236}">
                <a16:creationId xmlns:a16="http://schemas.microsoft.com/office/drawing/2014/main" id="{91CFE006-A693-07A5-FA9D-12C49B7B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28" y="5551783"/>
            <a:ext cx="2417240" cy="132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8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146B5B-E007-6C9A-61F0-0208AB51C145}"/>
              </a:ext>
            </a:extLst>
          </p:cNvPr>
          <p:cNvSpPr/>
          <p:nvPr/>
        </p:nvSpPr>
        <p:spPr>
          <a:xfrm>
            <a:off x="582121" y="337077"/>
            <a:ext cx="3630650" cy="3336852"/>
          </a:xfrm>
          <a:prstGeom prst="rect">
            <a:avLst/>
          </a:prstGeom>
          <a:solidFill>
            <a:srgbClr val="D95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8F295-CC8E-0AC7-1952-4063E22B0904}"/>
              </a:ext>
            </a:extLst>
          </p:cNvPr>
          <p:cNvSpPr txBox="1"/>
          <p:nvPr/>
        </p:nvSpPr>
        <p:spPr>
          <a:xfrm>
            <a:off x="939117" y="875825"/>
            <a:ext cx="3045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Makes Research Transformative?</a:t>
            </a:r>
            <a:endParaRPr lang="en-ZA" sz="2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EBBB1-F10C-643B-E7A0-9FD2DF6197C3}"/>
              </a:ext>
            </a:extLst>
          </p:cNvPr>
          <p:cNvSpPr txBox="1"/>
          <p:nvPr/>
        </p:nvSpPr>
        <p:spPr>
          <a:xfrm>
            <a:off x="5074104" y="2828835"/>
            <a:ext cx="60987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8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Investment in people, not just data</a:t>
            </a:r>
            <a:endParaRPr lang="en-ZA" sz="28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8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Capacity building as a core outcome</a:t>
            </a:r>
            <a:endParaRPr lang="en-ZA" sz="28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8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Shared ownership of research agendas</a:t>
            </a:r>
            <a:endParaRPr lang="en-ZA" sz="28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800" kern="0" dirty="0">
                <a:solidFill>
                  <a:srgbClr val="7A39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 transfer in multiple directions</a:t>
            </a:r>
            <a:endParaRPr lang="en-ZA" sz="2800" kern="100" dirty="0">
              <a:solidFill>
                <a:srgbClr val="7A39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0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6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8D25AD-6BEC-4214-C15E-1656B3FC2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1C19C3E-329F-FA4B-D5E0-FCAF2C87C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9011" y="3244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D54214-443F-EB42-24DE-DE3B17036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002" y="4630998"/>
            <a:ext cx="9144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5367BBA-B3A9-28F5-FAF2-5008E1CC58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32445" y="3074068"/>
            <a:ext cx="741947" cy="7419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AB3E340-DE04-737D-7012-D0AEC5F17A17}"/>
              </a:ext>
            </a:extLst>
          </p:cNvPr>
          <p:cNvSpPr/>
          <p:nvPr/>
        </p:nvSpPr>
        <p:spPr>
          <a:xfrm>
            <a:off x="609598" y="679384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DB9EE8-2C80-9855-26A8-3748019D4E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002" y="980172"/>
            <a:ext cx="752375" cy="7523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19002F4-C0C2-5BCB-86F5-7E9C462E6F91}"/>
              </a:ext>
            </a:extLst>
          </p:cNvPr>
          <p:cNvSpPr/>
          <p:nvPr/>
        </p:nvSpPr>
        <p:spPr>
          <a:xfrm>
            <a:off x="615613" y="2757236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5020B2-7B9C-16D0-6303-1DBF4DF714B2}"/>
              </a:ext>
            </a:extLst>
          </p:cNvPr>
          <p:cNvSpPr/>
          <p:nvPr/>
        </p:nvSpPr>
        <p:spPr>
          <a:xfrm>
            <a:off x="695422" y="4404153"/>
            <a:ext cx="1375612" cy="1375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733B07-1CEB-04CB-0563-889BA8C73A54}"/>
              </a:ext>
            </a:extLst>
          </p:cNvPr>
          <p:cNvSpPr txBox="1"/>
          <p:nvPr/>
        </p:nvSpPr>
        <p:spPr>
          <a:xfrm>
            <a:off x="2177314" y="1261857"/>
            <a:ext cx="8841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Network-based rather than project-based collaboration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E7F46-F5B5-C398-4DFE-A16E0D59242F}"/>
              </a:ext>
            </a:extLst>
          </p:cNvPr>
          <p:cNvSpPr txBox="1"/>
          <p:nvPr/>
        </p:nvSpPr>
        <p:spPr>
          <a:xfrm>
            <a:off x="2291614" y="2818245"/>
            <a:ext cx="91784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sustainable, reciprocal </a:t>
            </a:r>
          </a:p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partnerships</a:t>
            </a:r>
          </a:p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trust across institutions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CF6A6-AB7B-E3EA-8BC3-F2D10802247C}"/>
              </a:ext>
            </a:extLst>
          </p:cNvPr>
          <p:cNvSpPr txBox="1"/>
          <p:nvPr/>
        </p:nvSpPr>
        <p:spPr>
          <a:xfrm>
            <a:off x="2221831" y="4718866"/>
            <a:ext cx="91784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ZA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Creating continuity beyond individual grants or leaders</a:t>
            </a:r>
          </a:p>
          <a:p>
            <a:endParaRPr lang="en-US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4F16E-4CB6-FE29-8B4E-2DE67A0A77A7}"/>
              </a:ext>
            </a:extLst>
          </p:cNvPr>
          <p:cNvSpPr/>
          <p:nvPr/>
        </p:nvSpPr>
        <p:spPr>
          <a:xfrm>
            <a:off x="9300223" y="444133"/>
            <a:ext cx="2891777" cy="2891777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6BB43-0AFA-5CD3-2E7E-F5C7347BC539}"/>
              </a:ext>
            </a:extLst>
          </p:cNvPr>
          <p:cNvSpPr txBox="1"/>
          <p:nvPr/>
        </p:nvSpPr>
        <p:spPr>
          <a:xfrm>
            <a:off x="9475619" y="653368"/>
            <a:ext cx="2355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3200" b="1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Strategic Networks: The Oxford Africa Initiative</a:t>
            </a:r>
            <a:r>
              <a:rPr lang="en-ZA" sz="3200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3200" b="1" dirty="0">
              <a:solidFill>
                <a:srgbClr val="7A39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100" name="Picture 4" descr="AfOx Highlights">
            <a:extLst>
              <a:ext uri="{FF2B5EF4-FFF2-40B4-BE49-F238E27FC236}">
                <a16:creationId xmlns:a16="http://schemas.microsoft.com/office/drawing/2014/main" id="{348C4180-2410-704B-DC1D-C40A53D5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45" y="5372790"/>
            <a:ext cx="3810255" cy="15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BC0C33-DC82-B10C-703D-7A42E792D288}"/>
              </a:ext>
            </a:extLst>
          </p:cNvPr>
          <p:cNvSpPr txBox="1"/>
          <p:nvPr/>
        </p:nvSpPr>
        <p:spPr>
          <a:xfrm>
            <a:off x="2291614" y="5951958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https://</a:t>
            </a:r>
            <a:r>
              <a:rPr lang="en-US" sz="2000" dirty="0" err="1">
                <a:solidFill>
                  <a:srgbClr val="7A39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www.afox.ox.ac.uk</a:t>
            </a:r>
            <a:endParaRPr lang="en-US" sz="2000" dirty="0">
              <a:solidFill>
                <a:srgbClr val="7A39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8A630B-7F1F-4777-8A97-1547DACA20E2}">
  <ds:schemaRefs>
    <ds:schemaRef ds:uri="http://schemas.microsoft.com/office/2006/metadata/properties"/>
    <ds:schemaRef ds:uri="http://schemas.microsoft.com/office/infopath/2007/PartnerControls"/>
    <ds:schemaRef ds:uri="50a1e848-e179-4a22-99c5-517bb1bb7459"/>
    <ds:schemaRef ds:uri="5542781d-72a5-46d9-8093-0fa1f196d6ef"/>
  </ds:schemaRefs>
</ds:datastoreItem>
</file>

<file path=customXml/itemProps2.xml><?xml version="1.0" encoding="utf-8"?>
<ds:datastoreItem xmlns:ds="http://schemas.openxmlformats.org/officeDocument/2006/customXml" ds:itemID="{FBC1FD38-CCAB-4515-B6F2-168A99E1B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2DCBD3-E7FF-485C-AE3C-AEFBAF5E1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24405</TotalTime>
  <Words>575</Words>
  <Application>Microsoft Office PowerPoint</Application>
  <PresentationFormat>Widescreen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Shadreck Chirikure</dc:creator>
  <cp:lastModifiedBy>Shadreck Chirikure</cp:lastModifiedBy>
  <cp:revision>112</cp:revision>
  <dcterms:created xsi:type="dcterms:W3CDTF">2023-11-26T17:08:12Z</dcterms:created>
  <dcterms:modified xsi:type="dcterms:W3CDTF">2026-02-25T08:46:53Z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