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4"/>
  </p:sldMasterIdLst>
  <p:notesMasterIdLst>
    <p:notesMasterId r:id="rId19"/>
  </p:notesMasterIdLst>
  <p:sldIdLst>
    <p:sldId id="256" r:id="rId5"/>
    <p:sldId id="257" r:id="rId6"/>
    <p:sldId id="261" r:id="rId7"/>
    <p:sldId id="264" r:id="rId8"/>
    <p:sldId id="265" r:id="rId9"/>
    <p:sldId id="267" r:id="rId10"/>
    <p:sldId id="268" r:id="rId11"/>
    <p:sldId id="269" r:id="rId12"/>
    <p:sldId id="270" r:id="rId13"/>
    <p:sldId id="271" r:id="rId14"/>
    <p:sldId id="274" r:id="rId15"/>
    <p:sldId id="275" r:id="rId16"/>
    <p:sldId id="276" r:id="rId17"/>
    <p:sldId id="278" r:id="rId18"/>
  </p:sldIdLst>
  <p:sldSz cx="12192000" cy="6858000"/>
  <p:notesSz cx="6858000" cy="9144000"/>
  <p:embeddedFontLst>
    <p:embeddedFont>
      <p:font typeface="Proxima Nova" panose="020B0604020202020204" charset="0"/>
      <p:regular r:id="rId20"/>
      <p:bold r:id="rId21"/>
      <p:italic r:id="rId22"/>
      <p:boldItalic r:id="rId23"/>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24" roundtripDataSignature="AMtx7mh8r5uhz06maVJuPGlftfhnXhlmF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06" d="100"/>
          <a:sy n="106" d="100"/>
        </p:scale>
        <p:origin x="204"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font" Target="fonts/font2.fntdata"/><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font" Target="fonts/font1.fntdata"/><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customschemas.google.com/relationships/presentationmetadata" Target="metadata"/><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font" Target="fonts/font4.fntdata"/><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font" Target="fonts/font3.fntdata"/><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txBody>
          <a:bodyPr/>
          <a:lstStyle/>
          <a:p>
            <a:endParaRPr lang="en-GB"/>
          </a:p>
        </p:txBody>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
        <p:cNvGrpSpPr/>
        <p:nvPr/>
      </p:nvGrpSpPr>
      <p:grpSpPr>
        <a:xfrm>
          <a:off x="0" y="0"/>
          <a:ext cx="0" cy="0"/>
          <a:chOff x="0" y="0"/>
          <a:chExt cx="0" cy="0"/>
        </a:xfrm>
      </p:grpSpPr>
      <p:sp>
        <p:nvSpPr>
          <p:cNvPr id="68" name="Google Shape;68;g394d402cb81_3_2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txBody>
          <a:bodyPr/>
          <a:lstStyle/>
          <a:p>
            <a:endParaRPr lang="en-GB"/>
          </a:p>
        </p:txBody>
      </p:sp>
      <p:sp>
        <p:nvSpPr>
          <p:cNvPr id="69" name="Google Shape;69;g394d402cb81_3_29: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171450" marR="0" lvl="0" indent="-171450" algn="l" rtl="0">
              <a:lnSpc>
                <a:spcPct val="100000"/>
              </a:lnSpc>
              <a:spcBef>
                <a:spcPts val="0"/>
              </a:spcBef>
              <a:spcAft>
                <a:spcPts val="0"/>
              </a:spcAft>
              <a:buClr>
                <a:schemeClr val="dk1"/>
              </a:buClr>
              <a:buSzPts val="1200"/>
              <a:buFont typeface="Calibri"/>
              <a:buNone/>
            </a:pPr>
            <a:endParaRPr/>
          </a:p>
        </p:txBody>
      </p:sp>
      <p:sp>
        <p:nvSpPr>
          <p:cNvPr id="70" name="Google Shape;70;g394d402cb81_3_29: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1</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Funding plays a critical role in shaping </a:t>
            </a:r>
            <a:r>
              <a:rPr lang="en-US"/>
              <a:t>structures.International </a:t>
            </a:r>
            <a:r>
              <a:rPr lang="en-US" dirty="0"/>
              <a:t>funding not only enables research, but also configures the systems within which it operates. Priorities for funding influence evaluation criteria, publishing strategies and expectations of impact. Once funding is in place, it shapes the trajectory of research far beyond the lifespan of a single project.</a:t>
            </a:r>
            <a:endParaRPr lang="en-GB" dirty="0"/>
          </a:p>
        </p:txBody>
      </p:sp>
      <p:sp>
        <p:nvSpPr>
          <p:cNvPr id="4" name="Slide Number Placeholder 3"/>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smtClean="0">
                <a:solidFill>
                  <a:schemeClr val="dk1"/>
                </a:solidFill>
                <a:latin typeface="Calibri"/>
                <a:ea typeface="Calibri"/>
                <a:cs typeface="Calibri"/>
                <a:sym typeface="Calibri"/>
              </a:rPr>
              <a:t>10</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90269191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not a one-way process. These systems reinforce one another. Funding shapes evaluation, evaluation shapes publishing, publishing shapes policy uptake and policy visibility feeds back into who gets funded next. Over time, this loop </a:t>
            </a:r>
            <a:r>
              <a:rPr lang="en-US" dirty="0" err="1"/>
              <a:t>stabilises</a:t>
            </a:r>
            <a:r>
              <a:rPr lang="en-US" dirty="0"/>
              <a:t> inequality. So even when partnerships are well intentioned, they operate within a system that reproduces hierarchy</a:t>
            </a:r>
          </a:p>
          <a:p>
            <a:endParaRPr lang="en-GB" dirty="0"/>
          </a:p>
        </p:txBody>
      </p:sp>
      <p:sp>
        <p:nvSpPr>
          <p:cNvPr id="4" name="Slide Number Placeholder 3"/>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smtClean="0">
                <a:solidFill>
                  <a:schemeClr val="dk1"/>
                </a:solidFill>
                <a:latin typeface="Calibri"/>
                <a:ea typeface="Calibri"/>
                <a:cs typeface="Calibri"/>
                <a:sym typeface="Calibri"/>
              </a:rPr>
              <a:t>11</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4900936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t>
            </a:r>
            <a:r>
              <a:rPr lang="en-US" dirty="0" err="1"/>
              <a:t>i</a:t>
            </a:r>
            <a:r>
              <a:rPr lang="en-US" dirty="0"/>
              <a:t>) Open access has expanded who can read research, but not necessarily who can publish (ii) Openness requires infrastructure. Without it, openness can reproduce visibility gaps (iii) systems accumulate advantage over time</a:t>
            </a:r>
            <a:endParaRPr lang="en-GB" dirty="0"/>
          </a:p>
        </p:txBody>
      </p:sp>
      <p:sp>
        <p:nvSpPr>
          <p:cNvPr id="4" name="Slide Number Placeholder 3"/>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smtClean="0">
                <a:solidFill>
                  <a:schemeClr val="dk1"/>
                </a:solidFill>
                <a:latin typeface="Calibri"/>
                <a:ea typeface="Calibri"/>
                <a:cs typeface="Calibri"/>
                <a:sym typeface="Calibri"/>
              </a:rPr>
              <a:t>12</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2581302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
        <p:cNvGrpSpPr/>
        <p:nvPr/>
      </p:nvGrpSpPr>
      <p:grpSpPr>
        <a:xfrm>
          <a:off x="0" y="0"/>
          <a:ext cx="0" cy="0"/>
          <a:chOff x="0" y="0"/>
          <a:chExt cx="0" cy="0"/>
        </a:xfrm>
      </p:grpSpPr>
      <p:sp>
        <p:nvSpPr>
          <p:cNvPr id="78" name="Google Shape;78;g394d402cb81_0_6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en-GB"/>
          </a:p>
        </p:txBody>
      </p:sp>
      <p:sp>
        <p:nvSpPr>
          <p:cNvPr id="79" name="Google Shape;79;g394d402cb81_0_66: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dirty="0"/>
              <a:t>Over the past decade, there have been growing calls for equitable research partnerships, particularly in international collaborations involving Africa and the Global South. These calls have appeared in funding frameworks, policy documents and institutional strategies. Yet, despite this attention, inequalities persist in terms of who leads research, whose knowledge is </a:t>
            </a:r>
            <a:r>
              <a:rPr lang="en-US" dirty="0" err="1"/>
              <a:t>recognised</a:t>
            </a:r>
            <a:r>
              <a:rPr lang="en-US" dirty="0"/>
              <a:t> and who ultimately benefits from the impact of research. The key question I want to pose today is therefore this: Why do these inequalities persist, even within well-intentioned partnerships?</a:t>
            </a:r>
          </a:p>
          <a:p>
            <a:pPr marL="0" lvl="0" indent="0" algn="l" rtl="0">
              <a:spcBef>
                <a:spcPts val="0"/>
              </a:spcBef>
              <a:spcAft>
                <a:spcPts val="0"/>
              </a:spcAft>
              <a:buNone/>
            </a:pPr>
            <a:endParaRPr dirty="0"/>
          </a:p>
        </p:txBody>
      </p:sp>
      <p:sp>
        <p:nvSpPr>
          <p:cNvPr id="80" name="Google Shape;80;g394d402cb81_0_66: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2</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When partnerships are struggling, we often attribute the problems to the people involved. We talk about issues such as trust, communication, misunderstandings and individual </a:t>
            </a:r>
            <a:r>
              <a:rPr lang="en-US" dirty="0" err="1"/>
              <a:t>behaviour</a:t>
            </a:r>
            <a:r>
              <a:rPr lang="en-US" dirty="0"/>
              <a:t>. While these factors are important, they do not fully explain persistent patterns of inequality. What I want to suggest is that inequality is largely produced and </a:t>
            </a:r>
            <a:r>
              <a:rPr lang="en-US" dirty="0" err="1"/>
              <a:t>stabilised</a:t>
            </a:r>
            <a:r>
              <a:rPr lang="en-US" dirty="0"/>
              <a:t> by systems, particularly those relating to evaluation, publishing and policy, which shape partnership outcomes regardless of individual intentions.</a:t>
            </a:r>
            <a:endParaRPr lang="en-GB" dirty="0"/>
          </a:p>
        </p:txBody>
      </p:sp>
      <p:sp>
        <p:nvSpPr>
          <p:cNvPr id="4" name="Slide Number Placeholder 3"/>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smtClean="0">
                <a:solidFill>
                  <a:schemeClr val="dk1"/>
                </a:solidFill>
                <a:latin typeface="Calibri"/>
                <a:ea typeface="Calibri"/>
                <a:cs typeface="Calibri"/>
                <a:sym typeface="Calibri"/>
              </a:rPr>
              <a:t>3</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41235480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r>
              <a:rPr lang="en-US" dirty="0"/>
              <a:t>Before I continue, I would like to clarify what I mean by 'partnerships’. I am using the term broadly. This includes international partnerships between African institutions and global funders or universities; partnerships within and across African countries; and multi-level partnerships involving funders, publishers, and policymakers. My focus is not on who partners with whom, but on how systems influence the nature and scope of partnerships. Partnerships are embedded in systems that allocate resources, authority, visibility, and legitimacy.</a:t>
            </a:r>
          </a:p>
          <a:p>
            <a:r>
              <a:rPr lang="en-US" dirty="0"/>
              <a:t>These systems determine whose work is </a:t>
            </a:r>
            <a:r>
              <a:rPr lang="en-US" dirty="0" err="1"/>
              <a:t>recognised</a:t>
            </a:r>
            <a:r>
              <a:rPr lang="en-US" dirty="0"/>
              <a:t>, who gets to lead, and which knowledge travels into policy spaces. Importantly, these dynamics can persist even when partners are committed to equity.</a:t>
            </a:r>
          </a:p>
          <a:p>
            <a:endParaRPr lang="en-GB" dirty="0"/>
          </a:p>
        </p:txBody>
      </p:sp>
      <p:sp>
        <p:nvSpPr>
          <p:cNvPr id="4" name="Slide Number Placeholder 3"/>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smtClean="0">
                <a:solidFill>
                  <a:schemeClr val="dk1"/>
                </a:solidFill>
                <a:latin typeface="Calibri"/>
                <a:ea typeface="Calibri"/>
                <a:cs typeface="Calibri"/>
                <a:sym typeface="Calibri"/>
              </a:rPr>
              <a:t>4</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178826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r>
              <a:rPr lang="en-US" dirty="0"/>
              <a:t>To help explain this, I draw on Bourdieu’s sociology of science which is based on the premise that science, like any other societal sphere, is “a social field of forces, struggles, and relationships”. In the field of science, researchers and institutions possess different types of capital: economic, scientific, social and symbolic. These forms of capital are distributed unevenly across the global research system. Partners enter collaborations from very different starting positions, which influence how roles, authority and recognition are allocated.</a:t>
            </a:r>
          </a:p>
        </p:txBody>
      </p:sp>
      <p:sp>
        <p:nvSpPr>
          <p:cNvPr id="4" name="Slide Number Placeholder 3"/>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smtClean="0">
                <a:solidFill>
                  <a:schemeClr val="dk1"/>
                </a:solidFill>
                <a:latin typeface="Calibri"/>
                <a:ea typeface="Calibri"/>
                <a:cs typeface="Calibri"/>
                <a:sym typeface="Calibri"/>
              </a:rPr>
              <a:t>5</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1895507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Over time, these unequal positions become </a:t>
            </a:r>
            <a:r>
              <a:rPr lang="en-US" dirty="0" err="1"/>
              <a:t>internalised</a:t>
            </a:r>
            <a:r>
              <a:rPr lang="en-US" dirty="0"/>
              <a:t> through what we call the 'collaboration habitus’. Researchers often unconsciously learn what roles are expected of them in partnerships. This includes who leads the proposal, who collects data, who writes, who publishes and who speaks to policy audiences. Inequality becomes </a:t>
            </a:r>
            <a:r>
              <a:rPr lang="en-US" dirty="0" err="1"/>
              <a:t>normalised</a:t>
            </a:r>
            <a:r>
              <a:rPr lang="en-US" dirty="0"/>
              <a:t> and routine, and is rarely questioned.</a:t>
            </a:r>
            <a:endParaRPr lang="en-GB" dirty="0"/>
          </a:p>
        </p:txBody>
      </p:sp>
      <p:sp>
        <p:nvSpPr>
          <p:cNvPr id="4" name="Slide Number Placeholder 3"/>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smtClean="0">
                <a:solidFill>
                  <a:schemeClr val="dk1"/>
                </a:solidFill>
                <a:latin typeface="Calibri"/>
                <a:ea typeface="Calibri"/>
                <a:cs typeface="Calibri"/>
                <a:sym typeface="Calibri"/>
              </a:rPr>
              <a:t>6</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1924258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r>
              <a:rPr lang="en-US" dirty="0"/>
              <a:t>While Habitus explains how roles are accepted, Evaluation explains why they persist. Partnerships begin on unequal footing because evaluation has already ranked participants Evaluation systems play a central role here. Administrative evaluation governs promotions, funding decisions, and institutional rankings. Within-science evaluation, through peer review, determines what becomes </a:t>
            </a:r>
            <a:r>
              <a:rPr lang="en-US" dirty="0" err="1"/>
              <a:t>recognised</a:t>
            </a:r>
            <a:r>
              <a:rPr lang="en-US" dirty="0"/>
              <a:t> knowledge. These systems often rely on global metrics and standards, which may disadvantage researchers working in less resourced or context-specific settings.</a:t>
            </a:r>
          </a:p>
          <a:p>
            <a:endParaRPr lang="en-GB" dirty="0"/>
          </a:p>
        </p:txBody>
      </p:sp>
      <p:sp>
        <p:nvSpPr>
          <p:cNvPr id="4" name="Slide Number Placeholder 3"/>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smtClean="0">
                <a:solidFill>
                  <a:schemeClr val="dk1"/>
                </a:solidFill>
                <a:latin typeface="Calibri"/>
                <a:ea typeface="Calibri"/>
                <a:cs typeface="Calibri"/>
                <a:sym typeface="Calibri"/>
              </a:rPr>
              <a:t>7</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89224195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CC1680-CDBA-D2E9-7797-7254B8F6DD3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A2E9744-E3B9-BDAD-3AB9-6BEEE15DCDFD}"/>
              </a:ext>
            </a:extLst>
          </p:cNvPr>
          <p:cNvSpPr>
            <a:spLocks noGrp="1" noRot="1" noChangeAspect="1"/>
          </p:cNvSpPr>
          <p:nvPr>
            <p:ph type="sldImg"/>
          </p:nvPr>
        </p:nvSpPr>
        <p:spPr/>
        <p:txBody>
          <a:bodyPr/>
          <a:lstStyle/>
          <a:p>
            <a:endParaRPr lang="en-GB"/>
          </a:p>
        </p:txBody>
      </p:sp>
      <p:sp>
        <p:nvSpPr>
          <p:cNvPr id="3" name="Notes Placeholder 2">
            <a:extLst>
              <a:ext uri="{FF2B5EF4-FFF2-40B4-BE49-F238E27FC236}">
                <a16:creationId xmlns:a16="http://schemas.microsoft.com/office/drawing/2014/main" id="{34595BFA-A126-F002-D380-248DD7E0A944}"/>
              </a:ext>
            </a:extLst>
          </p:cNvPr>
          <p:cNvSpPr>
            <a:spLocks noGrp="1"/>
          </p:cNvSpPr>
          <p:nvPr>
            <p:ph type="body" idx="1"/>
          </p:nvPr>
        </p:nvSpPr>
        <p:spPr/>
        <p:txBody>
          <a:bodyPr/>
          <a:lstStyle/>
          <a:p>
            <a:r>
              <a:rPr lang="en-US" dirty="0"/>
              <a:t>Although publishing is often presented as a neutral academic activity, it is in fact deeply shaped by evaluation pressures. Journals are </a:t>
            </a:r>
            <a:r>
              <a:rPr lang="en-US" dirty="0" err="1"/>
              <a:t>organised</a:t>
            </a:r>
            <a:r>
              <a:rPr lang="en-US" dirty="0"/>
              <a:t> hierarchically, and publication in certain outlets can lead to disproportionate visibility and prestige. Some forms of knowledge, particularly locally grounded or policy-oriented research, may be </a:t>
            </a:r>
            <a:r>
              <a:rPr lang="en-US" dirty="0" err="1"/>
              <a:t>marginalised</a:t>
            </a:r>
            <a:r>
              <a:rPr lang="en-US" dirty="0"/>
              <a:t> despite being highly relevant.</a:t>
            </a:r>
            <a:endParaRPr lang="en-GB" dirty="0"/>
          </a:p>
        </p:txBody>
      </p:sp>
      <p:sp>
        <p:nvSpPr>
          <p:cNvPr id="4" name="Slide Number Placeholder 3">
            <a:extLst>
              <a:ext uri="{FF2B5EF4-FFF2-40B4-BE49-F238E27FC236}">
                <a16:creationId xmlns:a16="http://schemas.microsoft.com/office/drawing/2014/main" id="{A6B40E0E-46F3-B508-8B4B-BA761FB84667}"/>
              </a:ext>
            </a:extLst>
          </p:cNvPr>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smtClean="0">
                <a:solidFill>
                  <a:schemeClr val="dk1"/>
                </a:solidFill>
                <a:latin typeface="Calibri"/>
                <a:ea typeface="Calibri"/>
                <a:cs typeface="Calibri"/>
                <a:sym typeface="Calibri"/>
              </a:rPr>
              <a:t>8</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90769592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E2461F-C0FD-CBF0-BE36-29E448EC65B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BA9AB4C-A91B-1F0C-6BC8-D123905744BB}"/>
              </a:ext>
            </a:extLst>
          </p:cNvPr>
          <p:cNvSpPr>
            <a:spLocks noGrp="1" noRot="1" noChangeAspect="1"/>
          </p:cNvSpPr>
          <p:nvPr>
            <p:ph type="sldImg"/>
          </p:nvPr>
        </p:nvSpPr>
        <p:spPr/>
        <p:txBody>
          <a:bodyPr/>
          <a:lstStyle/>
          <a:p>
            <a:endParaRPr lang="en-GB"/>
          </a:p>
        </p:txBody>
      </p:sp>
      <p:sp>
        <p:nvSpPr>
          <p:cNvPr id="3" name="Notes Placeholder 2">
            <a:extLst>
              <a:ext uri="{FF2B5EF4-FFF2-40B4-BE49-F238E27FC236}">
                <a16:creationId xmlns:a16="http://schemas.microsoft.com/office/drawing/2014/main" id="{4754672C-95AC-34B3-B4DF-D41B3A9EF0F3}"/>
              </a:ext>
            </a:extLst>
          </p:cNvPr>
          <p:cNvSpPr>
            <a:spLocks noGrp="1"/>
          </p:cNvSpPr>
          <p:nvPr>
            <p:ph type="body" idx="1"/>
          </p:nvPr>
        </p:nvSpPr>
        <p:spPr/>
        <p:txBody>
          <a:bodyPr/>
          <a:lstStyle/>
          <a:p>
            <a:r>
              <a:rPr lang="en-US" dirty="0"/>
              <a:t>Policy systems also determine which knowledge is considered important. The uptake of research depends not only on its relevance, but also on institutional prestige, networks and geopolitical position. Even when African research directly addresses national challenges, it can find it difficult to gain traction in policy spaces compared to work produced by institutions that dominate the global landscape.</a:t>
            </a:r>
            <a:endParaRPr lang="en-GB" dirty="0"/>
          </a:p>
        </p:txBody>
      </p:sp>
      <p:sp>
        <p:nvSpPr>
          <p:cNvPr id="4" name="Slide Number Placeholder 3">
            <a:extLst>
              <a:ext uri="{FF2B5EF4-FFF2-40B4-BE49-F238E27FC236}">
                <a16:creationId xmlns:a16="http://schemas.microsoft.com/office/drawing/2014/main" id="{09DB8116-1AAB-FCA4-176B-0C2545D9C30A}"/>
              </a:ext>
            </a:extLst>
          </p:cNvPr>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smtClean="0">
                <a:solidFill>
                  <a:schemeClr val="dk1"/>
                </a:solidFill>
                <a:latin typeface="Calibri"/>
                <a:ea typeface="Calibri"/>
                <a:cs typeface="Calibri"/>
                <a:sym typeface="Calibri"/>
              </a:rPr>
              <a:t>9</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4544439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and Content" type="obj">
  <p:cSld name="OBJECT">
    <p:bg>
      <p:bgPr>
        <a:solidFill>
          <a:schemeClr val="lt1"/>
        </a:solidFill>
        <a:effectLst/>
      </p:bgPr>
    </p:bg>
    <p:spTree>
      <p:nvGrpSpPr>
        <p:cNvPr id="1" name="Shape 14"/>
        <p:cNvGrpSpPr/>
        <p:nvPr/>
      </p:nvGrpSpPr>
      <p:grpSpPr>
        <a:xfrm>
          <a:off x="0" y="0"/>
          <a:ext cx="0" cy="0"/>
          <a:chOff x="0" y="0"/>
          <a:chExt cx="0" cy="0"/>
        </a:xfrm>
      </p:grpSpPr>
      <p:sp>
        <p:nvSpPr>
          <p:cNvPr id="15" name="Google Shape;15;p10"/>
          <p:cNvSpPr txBox="1">
            <a:spLocks noGrp="1"/>
          </p:cNvSpPr>
          <p:nvPr>
            <p:ph type="title"/>
          </p:nvPr>
        </p:nvSpPr>
        <p:spPr>
          <a:xfrm>
            <a:off x="1097275" y="638404"/>
            <a:ext cx="10058400" cy="9381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rgbClr val="0070C0"/>
              </a:buClr>
              <a:buSzPts val="1800"/>
              <a:buFont typeface="Proxima Nova"/>
              <a:buNone/>
              <a:defRPr b="1">
                <a:solidFill>
                  <a:srgbClr val="0070C0"/>
                </a:solidFill>
                <a:latin typeface="Proxima Nova"/>
                <a:ea typeface="Proxima Nova"/>
                <a:cs typeface="Proxima Nova"/>
                <a:sym typeface="Proxima Nova"/>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 name="Google Shape;16;p10"/>
          <p:cNvSpPr txBox="1">
            <a:spLocks noGrp="1"/>
          </p:cNvSpPr>
          <p:nvPr>
            <p:ph type="body" idx="1"/>
          </p:nvPr>
        </p:nvSpPr>
        <p:spPr>
          <a:xfrm>
            <a:off x="1209775" y="1779650"/>
            <a:ext cx="8621100" cy="3708900"/>
          </a:xfrm>
          <a:prstGeom prst="rect">
            <a:avLst/>
          </a:prstGeom>
        </p:spPr>
        <p:txBody>
          <a:bodyPr spcFirstLastPara="1" wrap="square" lIns="0" tIns="45700" rIns="0" bIns="45700" anchor="t" anchorCtr="0">
            <a:normAutofit/>
          </a:bodyPr>
          <a:lstStyle>
            <a:lvl1pPr marL="457200" lvl="0" indent="-355600">
              <a:spcBef>
                <a:spcPts val="1200"/>
              </a:spcBef>
              <a:spcAft>
                <a:spcPts val="0"/>
              </a:spcAft>
              <a:buSzPts val="2000"/>
              <a:buChar char=" "/>
              <a:defRPr/>
            </a:lvl1pPr>
            <a:lvl2pPr marL="914400" lvl="1" indent="-342900">
              <a:spcBef>
                <a:spcPts val="200"/>
              </a:spcBef>
              <a:spcAft>
                <a:spcPts val="0"/>
              </a:spcAft>
              <a:buSzPts val="1800"/>
              <a:buChar char="◦"/>
              <a:defRPr/>
            </a:lvl2pPr>
            <a:lvl3pPr marL="1371600" lvl="2" indent="-317500">
              <a:spcBef>
                <a:spcPts val="400"/>
              </a:spcBef>
              <a:spcAft>
                <a:spcPts val="0"/>
              </a:spcAft>
              <a:buSzPts val="1400"/>
              <a:buChar char="◦"/>
              <a:defRPr/>
            </a:lvl3pPr>
            <a:lvl4pPr marL="1828800" lvl="3" indent="-317500">
              <a:spcBef>
                <a:spcPts val="400"/>
              </a:spcBef>
              <a:spcAft>
                <a:spcPts val="0"/>
              </a:spcAft>
              <a:buSzPts val="1400"/>
              <a:buChar char="◦"/>
              <a:defRPr/>
            </a:lvl4pPr>
            <a:lvl5pPr marL="2286000" lvl="4" indent="-317500">
              <a:spcBef>
                <a:spcPts val="400"/>
              </a:spcBef>
              <a:spcAft>
                <a:spcPts val="0"/>
              </a:spcAft>
              <a:buSzPts val="1400"/>
              <a:buChar char="◦"/>
              <a:defRPr/>
            </a:lvl5pPr>
            <a:lvl6pPr marL="2743200" lvl="5" indent="-317500">
              <a:spcBef>
                <a:spcPts val="400"/>
              </a:spcBef>
              <a:spcAft>
                <a:spcPts val="0"/>
              </a:spcAft>
              <a:buSzPts val="1400"/>
              <a:buChar char="◦"/>
              <a:defRPr/>
            </a:lvl6pPr>
            <a:lvl7pPr marL="3200400" lvl="6" indent="-317500">
              <a:spcBef>
                <a:spcPts val="400"/>
              </a:spcBef>
              <a:spcAft>
                <a:spcPts val="0"/>
              </a:spcAft>
              <a:buSzPts val="1400"/>
              <a:buChar char="◦"/>
              <a:defRPr/>
            </a:lvl7pPr>
            <a:lvl8pPr marL="3657600" lvl="7" indent="-317500">
              <a:spcBef>
                <a:spcPts val="400"/>
              </a:spcBef>
              <a:spcAft>
                <a:spcPts val="0"/>
              </a:spcAft>
              <a:buSzPts val="1400"/>
              <a:buChar char="◦"/>
              <a:defRPr/>
            </a:lvl8pPr>
            <a:lvl9pPr marL="4114800" lvl="8" indent="-317500">
              <a:spcBef>
                <a:spcPts val="400"/>
              </a:spcBef>
              <a:spcAft>
                <a:spcPts val="400"/>
              </a:spcAft>
              <a:buSzPts val="1400"/>
              <a:buChar char="◦"/>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tx">
  <p:cSld name="TITLE_AND_BODY">
    <p:spTree>
      <p:nvGrpSpPr>
        <p:cNvPr id="1" name="Shape 20"/>
        <p:cNvGrpSpPr/>
        <p:nvPr/>
      </p:nvGrpSpPr>
      <p:grpSpPr>
        <a:xfrm>
          <a:off x="0" y="0"/>
          <a:ext cx="0" cy="0"/>
          <a:chOff x="0" y="0"/>
          <a:chExt cx="0" cy="0"/>
        </a:xfrm>
      </p:grpSpPr>
      <p:sp>
        <p:nvSpPr>
          <p:cNvPr id="21" name="Google Shape;21;p12"/>
          <p:cNvSpPr txBox="1">
            <a:spLocks noGrp="1"/>
          </p:cNvSpPr>
          <p:nvPr>
            <p:ph type="title"/>
          </p:nvPr>
        </p:nvSpPr>
        <p:spPr>
          <a:xfrm>
            <a:off x="1097275" y="638404"/>
            <a:ext cx="10058400" cy="938100"/>
          </a:xfrm>
          <a:prstGeom prst="rect">
            <a:avLst/>
          </a:prstGeom>
          <a:noFill/>
          <a:ln>
            <a:noFill/>
          </a:ln>
        </p:spPr>
        <p:txBody>
          <a:bodyPr spcFirstLastPara="1" wrap="square" lIns="45700" tIns="45700" rIns="45700" bIns="45700" anchor="b" anchorCtr="0">
            <a:normAutofit/>
          </a:bodyPr>
          <a:lstStyle>
            <a:lvl1pPr lvl="0" algn="l">
              <a:lnSpc>
                <a:spcPct val="90000"/>
              </a:lnSpc>
              <a:spcBef>
                <a:spcPts val="0"/>
              </a:spcBef>
              <a:spcAft>
                <a:spcPts val="0"/>
              </a:spcAft>
              <a:buClr>
                <a:srgbClr val="404040"/>
              </a:buClr>
              <a:buSzPts val="1800"/>
              <a:buFont typeface="Calibri"/>
              <a:buNone/>
              <a:defRPr/>
            </a:lvl1pPr>
            <a:lvl2pPr lvl="1" algn="l">
              <a:lnSpc>
                <a:spcPct val="90000"/>
              </a:lnSpc>
              <a:spcBef>
                <a:spcPts val="0"/>
              </a:spcBef>
              <a:spcAft>
                <a:spcPts val="0"/>
              </a:spcAft>
              <a:buClr>
                <a:srgbClr val="404040"/>
              </a:buClr>
              <a:buSzPts val="1800"/>
              <a:buNone/>
              <a:defRPr/>
            </a:lvl2pPr>
            <a:lvl3pPr lvl="2" algn="l">
              <a:lnSpc>
                <a:spcPct val="90000"/>
              </a:lnSpc>
              <a:spcBef>
                <a:spcPts val="0"/>
              </a:spcBef>
              <a:spcAft>
                <a:spcPts val="0"/>
              </a:spcAft>
              <a:buClr>
                <a:srgbClr val="404040"/>
              </a:buClr>
              <a:buSzPts val="1800"/>
              <a:buNone/>
              <a:defRPr/>
            </a:lvl3pPr>
            <a:lvl4pPr lvl="3" algn="l">
              <a:lnSpc>
                <a:spcPct val="90000"/>
              </a:lnSpc>
              <a:spcBef>
                <a:spcPts val="0"/>
              </a:spcBef>
              <a:spcAft>
                <a:spcPts val="0"/>
              </a:spcAft>
              <a:buClr>
                <a:srgbClr val="404040"/>
              </a:buClr>
              <a:buSzPts val="1800"/>
              <a:buNone/>
              <a:defRPr/>
            </a:lvl4pPr>
            <a:lvl5pPr lvl="4" algn="l">
              <a:lnSpc>
                <a:spcPct val="90000"/>
              </a:lnSpc>
              <a:spcBef>
                <a:spcPts val="0"/>
              </a:spcBef>
              <a:spcAft>
                <a:spcPts val="0"/>
              </a:spcAft>
              <a:buClr>
                <a:srgbClr val="404040"/>
              </a:buClr>
              <a:buSzPts val="1800"/>
              <a:buNone/>
              <a:defRPr/>
            </a:lvl5pPr>
            <a:lvl6pPr lvl="5" algn="l">
              <a:lnSpc>
                <a:spcPct val="90000"/>
              </a:lnSpc>
              <a:spcBef>
                <a:spcPts val="0"/>
              </a:spcBef>
              <a:spcAft>
                <a:spcPts val="0"/>
              </a:spcAft>
              <a:buClr>
                <a:srgbClr val="404040"/>
              </a:buClr>
              <a:buSzPts val="1800"/>
              <a:buNone/>
              <a:defRPr/>
            </a:lvl6pPr>
            <a:lvl7pPr lvl="6" algn="l">
              <a:lnSpc>
                <a:spcPct val="90000"/>
              </a:lnSpc>
              <a:spcBef>
                <a:spcPts val="0"/>
              </a:spcBef>
              <a:spcAft>
                <a:spcPts val="0"/>
              </a:spcAft>
              <a:buClr>
                <a:srgbClr val="404040"/>
              </a:buClr>
              <a:buSzPts val="1800"/>
              <a:buNone/>
              <a:defRPr/>
            </a:lvl7pPr>
            <a:lvl8pPr lvl="7" algn="l">
              <a:lnSpc>
                <a:spcPct val="90000"/>
              </a:lnSpc>
              <a:spcBef>
                <a:spcPts val="0"/>
              </a:spcBef>
              <a:spcAft>
                <a:spcPts val="0"/>
              </a:spcAft>
              <a:buClr>
                <a:srgbClr val="404040"/>
              </a:buClr>
              <a:buSzPts val="1800"/>
              <a:buNone/>
              <a:defRPr/>
            </a:lvl8pPr>
            <a:lvl9pPr lvl="8" algn="l">
              <a:lnSpc>
                <a:spcPct val="90000"/>
              </a:lnSpc>
              <a:spcBef>
                <a:spcPts val="0"/>
              </a:spcBef>
              <a:spcAft>
                <a:spcPts val="0"/>
              </a:spcAft>
              <a:buClr>
                <a:srgbClr val="404040"/>
              </a:buClr>
              <a:buSzPts val="1800"/>
              <a:buNone/>
              <a:defRPr/>
            </a:lvl9pPr>
          </a:lstStyle>
          <a:p>
            <a:endParaRPr/>
          </a:p>
        </p:txBody>
      </p:sp>
      <p:sp>
        <p:nvSpPr>
          <p:cNvPr id="22" name="Google Shape;22;p12"/>
          <p:cNvSpPr txBox="1">
            <a:spLocks noGrp="1"/>
          </p:cNvSpPr>
          <p:nvPr>
            <p:ph type="body" idx="1"/>
          </p:nvPr>
        </p:nvSpPr>
        <p:spPr>
          <a:xfrm>
            <a:off x="1097280" y="2108200"/>
            <a:ext cx="10058401" cy="3760892"/>
          </a:xfrm>
          <a:prstGeom prst="rect">
            <a:avLst/>
          </a:prstGeom>
          <a:noFill/>
          <a:ln>
            <a:noFill/>
          </a:ln>
        </p:spPr>
        <p:txBody>
          <a:bodyPr spcFirstLastPara="1" wrap="square" lIns="0" tIns="0" rIns="0" bIns="0" anchor="t" anchorCtr="0">
            <a:normAutofit/>
          </a:bodyPr>
          <a:lstStyle>
            <a:lvl1pPr marL="457200" lvl="0" indent="-342900" algn="l">
              <a:lnSpc>
                <a:spcPct val="100000"/>
              </a:lnSpc>
              <a:spcBef>
                <a:spcPts val="1200"/>
              </a:spcBef>
              <a:spcAft>
                <a:spcPts val="0"/>
              </a:spcAft>
              <a:buSzPts val="1800"/>
              <a:buChar char=" "/>
              <a:defRPr/>
            </a:lvl1pPr>
            <a:lvl2pPr marL="914400" lvl="1" indent="-342900" algn="l">
              <a:lnSpc>
                <a:spcPct val="100000"/>
              </a:lnSpc>
              <a:spcBef>
                <a:spcPts val="1200"/>
              </a:spcBef>
              <a:spcAft>
                <a:spcPts val="0"/>
              </a:spcAft>
              <a:buClr>
                <a:srgbClr val="3F3F3F"/>
              </a:buClr>
              <a:buSzPts val="1800"/>
              <a:buChar char="◦"/>
              <a:defRPr/>
            </a:lvl2pPr>
            <a:lvl3pPr marL="1371600" lvl="2" indent="-342900" algn="l">
              <a:lnSpc>
                <a:spcPct val="100000"/>
              </a:lnSpc>
              <a:spcBef>
                <a:spcPts val="1200"/>
              </a:spcBef>
              <a:spcAft>
                <a:spcPts val="0"/>
              </a:spcAft>
              <a:buClr>
                <a:srgbClr val="3F3F3F"/>
              </a:buClr>
              <a:buSzPts val="1800"/>
              <a:buChar char="◦"/>
              <a:defRPr/>
            </a:lvl3pPr>
            <a:lvl4pPr marL="1828800" lvl="3" indent="-342900" algn="l">
              <a:lnSpc>
                <a:spcPct val="100000"/>
              </a:lnSpc>
              <a:spcBef>
                <a:spcPts val="1200"/>
              </a:spcBef>
              <a:spcAft>
                <a:spcPts val="0"/>
              </a:spcAft>
              <a:buClr>
                <a:srgbClr val="3F3F3F"/>
              </a:buClr>
              <a:buSzPts val="1800"/>
              <a:buChar char="◦"/>
              <a:defRPr/>
            </a:lvl4pPr>
            <a:lvl5pPr marL="2286000" lvl="4" indent="-342900" algn="l">
              <a:lnSpc>
                <a:spcPct val="100000"/>
              </a:lnSpc>
              <a:spcBef>
                <a:spcPts val="1200"/>
              </a:spcBef>
              <a:spcAft>
                <a:spcPts val="0"/>
              </a:spcAft>
              <a:buClr>
                <a:srgbClr val="3F3F3F"/>
              </a:buClr>
              <a:buSzPts val="1800"/>
              <a:buChar char="◦"/>
              <a:defRPr/>
            </a:lvl5pPr>
            <a:lvl6pPr marL="2743200" lvl="5" indent="-342900" algn="l">
              <a:lnSpc>
                <a:spcPct val="100000"/>
              </a:lnSpc>
              <a:spcBef>
                <a:spcPts val="1200"/>
              </a:spcBef>
              <a:spcAft>
                <a:spcPts val="0"/>
              </a:spcAft>
              <a:buSzPts val="1800"/>
              <a:buChar char="◦"/>
              <a:defRPr/>
            </a:lvl6pPr>
            <a:lvl7pPr marL="3200400" lvl="6" indent="-342900" algn="l">
              <a:lnSpc>
                <a:spcPct val="100000"/>
              </a:lnSpc>
              <a:spcBef>
                <a:spcPts val="1200"/>
              </a:spcBef>
              <a:spcAft>
                <a:spcPts val="0"/>
              </a:spcAft>
              <a:buSzPts val="1800"/>
              <a:buChar char="◦"/>
              <a:defRPr/>
            </a:lvl7pPr>
            <a:lvl8pPr marL="3657600" lvl="7" indent="-342900" algn="l">
              <a:lnSpc>
                <a:spcPct val="100000"/>
              </a:lnSpc>
              <a:spcBef>
                <a:spcPts val="1200"/>
              </a:spcBef>
              <a:spcAft>
                <a:spcPts val="0"/>
              </a:spcAft>
              <a:buSzPts val="1800"/>
              <a:buChar char="◦"/>
              <a:defRPr/>
            </a:lvl8pPr>
            <a:lvl9pPr marL="4114800" lvl="8" indent="-342900" algn="l">
              <a:lnSpc>
                <a:spcPct val="100000"/>
              </a:lnSpc>
              <a:spcBef>
                <a:spcPts val="1200"/>
              </a:spcBef>
              <a:spcAft>
                <a:spcPts val="0"/>
              </a:spcAft>
              <a:buSzPts val="1800"/>
              <a:buChar char="◦"/>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matchingName="Section Header" type="secHead">
  <p:cSld name="SECTION_HEADER">
    <p:bg>
      <p:bgPr>
        <a:solidFill>
          <a:schemeClr val="lt1"/>
        </a:solidFill>
        <a:effectLst/>
      </p:bgPr>
    </p:bg>
    <p:spTree>
      <p:nvGrpSpPr>
        <p:cNvPr id="1" name="Shape 29"/>
        <p:cNvGrpSpPr/>
        <p:nvPr/>
      </p:nvGrpSpPr>
      <p:grpSpPr>
        <a:xfrm>
          <a:off x="0" y="0"/>
          <a:ext cx="0" cy="0"/>
          <a:chOff x="0" y="0"/>
          <a:chExt cx="0" cy="0"/>
        </a:xfrm>
      </p:grpSpPr>
      <p:sp>
        <p:nvSpPr>
          <p:cNvPr id="30" name="Google Shape;30;p14"/>
          <p:cNvSpPr/>
          <p:nvPr/>
        </p:nvSpPr>
        <p:spPr>
          <a:xfrm>
            <a:off x="3175" y="6400800"/>
            <a:ext cx="12188825" cy="457200"/>
          </a:xfrm>
          <a:prstGeom prst="rect">
            <a:avLst/>
          </a:prstGeom>
          <a:solidFill>
            <a:srgbClr val="0075BF"/>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1" name="Google Shape;31;p14"/>
          <p:cNvSpPr txBox="1">
            <a:spLocks noGrp="1"/>
          </p:cNvSpPr>
          <p:nvPr>
            <p:ph type="title"/>
          </p:nvPr>
        </p:nvSpPr>
        <p:spPr>
          <a:xfrm>
            <a:off x="1097280" y="758952"/>
            <a:ext cx="10058400" cy="356616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rgbClr val="262626"/>
              </a:buClr>
              <a:buSzPts val="8000"/>
              <a:buFont typeface="Calibri"/>
              <a:buNone/>
              <a:defRPr sz="8000" b="0">
                <a:solidFill>
                  <a:srgbClr val="262626"/>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14"/>
          <p:cNvSpPr txBox="1">
            <a:spLocks noGrp="1"/>
          </p:cNvSpPr>
          <p:nvPr>
            <p:ph type="body" idx="1"/>
          </p:nvPr>
        </p:nvSpPr>
        <p:spPr>
          <a:xfrm>
            <a:off x="1097280" y="4663440"/>
            <a:ext cx="10058400" cy="1143000"/>
          </a:xfrm>
          <a:prstGeom prst="rect">
            <a:avLst/>
          </a:prstGeom>
          <a:noFill/>
          <a:ln>
            <a:noFill/>
          </a:ln>
        </p:spPr>
        <p:txBody>
          <a:bodyPr spcFirstLastPara="1" wrap="square" lIns="91425" tIns="45700" rIns="91425" bIns="45700" anchor="t" anchorCtr="0">
            <a:normAutofit/>
          </a:bodyPr>
          <a:lstStyle>
            <a:lvl1pPr marL="457200" lvl="0" indent="-228600" algn="l">
              <a:lnSpc>
                <a:spcPct val="100000"/>
              </a:lnSpc>
              <a:spcBef>
                <a:spcPts val="1200"/>
              </a:spcBef>
              <a:spcAft>
                <a:spcPts val="0"/>
              </a:spcAft>
              <a:buSzPts val="2400"/>
              <a:buNone/>
              <a:defRPr sz="2400" cap="none">
                <a:solidFill>
                  <a:schemeClr val="dk1"/>
                </a:solidFill>
                <a:latin typeface="Calibri"/>
                <a:ea typeface="Calibri"/>
                <a:cs typeface="Calibri"/>
                <a:sym typeface="Calibri"/>
              </a:defRPr>
            </a:lvl1pPr>
            <a:lvl2pPr marL="914400" lvl="1" indent="-228600" algn="l">
              <a:lnSpc>
                <a:spcPct val="100000"/>
              </a:lnSpc>
              <a:spcBef>
                <a:spcPts val="200"/>
              </a:spcBef>
              <a:spcAft>
                <a:spcPts val="0"/>
              </a:spcAft>
              <a:buClr>
                <a:srgbClr val="888888"/>
              </a:buClr>
              <a:buSzPts val="1800"/>
              <a:buNone/>
              <a:defRPr sz="1800">
                <a:solidFill>
                  <a:srgbClr val="888888"/>
                </a:solidFill>
              </a:defRPr>
            </a:lvl2pPr>
            <a:lvl3pPr marL="1371600" lvl="2" indent="-228600" algn="l">
              <a:lnSpc>
                <a:spcPct val="100000"/>
              </a:lnSpc>
              <a:spcBef>
                <a:spcPts val="400"/>
              </a:spcBef>
              <a:spcAft>
                <a:spcPts val="0"/>
              </a:spcAft>
              <a:buClr>
                <a:srgbClr val="888888"/>
              </a:buClr>
              <a:buSzPts val="1600"/>
              <a:buNone/>
              <a:defRPr sz="1600">
                <a:solidFill>
                  <a:srgbClr val="888888"/>
                </a:solidFill>
              </a:defRPr>
            </a:lvl3pPr>
            <a:lvl4pPr marL="1828800" lvl="3" indent="-228600" algn="l">
              <a:lnSpc>
                <a:spcPct val="100000"/>
              </a:lnSpc>
              <a:spcBef>
                <a:spcPts val="400"/>
              </a:spcBef>
              <a:spcAft>
                <a:spcPts val="0"/>
              </a:spcAft>
              <a:buClr>
                <a:srgbClr val="888888"/>
              </a:buClr>
              <a:buSzPts val="1400"/>
              <a:buNone/>
              <a:defRPr sz="1400">
                <a:solidFill>
                  <a:srgbClr val="888888"/>
                </a:solidFill>
              </a:defRPr>
            </a:lvl4pPr>
            <a:lvl5pPr marL="2286000" lvl="4" indent="-228600" algn="l">
              <a:lnSpc>
                <a:spcPct val="100000"/>
              </a:lnSpc>
              <a:spcBef>
                <a:spcPts val="400"/>
              </a:spcBef>
              <a:spcAft>
                <a:spcPts val="0"/>
              </a:spcAft>
              <a:buClr>
                <a:srgbClr val="888888"/>
              </a:buClr>
              <a:buSzPts val="1400"/>
              <a:buNone/>
              <a:defRPr sz="1400">
                <a:solidFill>
                  <a:srgbClr val="888888"/>
                </a:solidFill>
              </a:defRPr>
            </a:lvl5pPr>
            <a:lvl6pPr marL="2743200" lvl="5" indent="-228600" algn="l">
              <a:lnSpc>
                <a:spcPct val="90000"/>
              </a:lnSpc>
              <a:spcBef>
                <a:spcPts val="400"/>
              </a:spcBef>
              <a:spcAft>
                <a:spcPts val="0"/>
              </a:spcAft>
              <a:buSzPts val="1400"/>
              <a:buNone/>
              <a:defRPr sz="1400">
                <a:solidFill>
                  <a:srgbClr val="888888"/>
                </a:solidFill>
              </a:defRPr>
            </a:lvl6pPr>
            <a:lvl7pPr marL="3200400" lvl="6" indent="-228600" algn="l">
              <a:lnSpc>
                <a:spcPct val="90000"/>
              </a:lnSpc>
              <a:spcBef>
                <a:spcPts val="400"/>
              </a:spcBef>
              <a:spcAft>
                <a:spcPts val="0"/>
              </a:spcAft>
              <a:buSzPts val="1400"/>
              <a:buNone/>
              <a:defRPr sz="1400">
                <a:solidFill>
                  <a:srgbClr val="888888"/>
                </a:solidFill>
              </a:defRPr>
            </a:lvl7pPr>
            <a:lvl8pPr marL="3657600" lvl="7" indent="-228600" algn="l">
              <a:lnSpc>
                <a:spcPct val="90000"/>
              </a:lnSpc>
              <a:spcBef>
                <a:spcPts val="400"/>
              </a:spcBef>
              <a:spcAft>
                <a:spcPts val="0"/>
              </a:spcAft>
              <a:buSzPts val="1400"/>
              <a:buNone/>
              <a:defRPr sz="1400">
                <a:solidFill>
                  <a:srgbClr val="888888"/>
                </a:solidFill>
              </a:defRPr>
            </a:lvl8pPr>
            <a:lvl9pPr marL="4114800" lvl="8" indent="-228600" algn="l">
              <a:lnSpc>
                <a:spcPct val="90000"/>
              </a:lnSpc>
              <a:spcBef>
                <a:spcPts val="400"/>
              </a:spcBef>
              <a:spcAft>
                <a:spcPts val="400"/>
              </a:spcAft>
              <a:buSzPts val="1400"/>
              <a:buNone/>
              <a:defRPr sz="1400">
                <a:solidFill>
                  <a:srgbClr val="888888"/>
                </a:solidFill>
              </a:defRPr>
            </a:lvl9pPr>
          </a:lstStyle>
          <a:p>
            <a:endParaRPr/>
          </a:p>
        </p:txBody>
      </p:sp>
      <p:cxnSp>
        <p:nvCxnSpPr>
          <p:cNvPr id="33" name="Google Shape;33;p14"/>
          <p:cNvCxnSpPr/>
          <p:nvPr/>
        </p:nvCxnSpPr>
        <p:spPr>
          <a:xfrm>
            <a:off x="1207658" y="4485132"/>
            <a:ext cx="9875520" cy="0"/>
          </a:xfrm>
          <a:prstGeom prst="straightConnector1">
            <a:avLst/>
          </a:prstGeom>
          <a:noFill/>
          <a:ln w="12700" cap="flat" cmpd="sng">
            <a:solidFill>
              <a:srgbClr val="3F3F3F"/>
            </a:solidFill>
            <a:prstDash val="solid"/>
            <a:round/>
            <a:headEnd type="none" w="sm" len="sm"/>
            <a:tailEnd type="none" w="sm" len="sm"/>
          </a:ln>
        </p:spPr>
      </p:cxnSp>
      <p:sp>
        <p:nvSpPr>
          <p:cNvPr id="34" name="Google Shape;34;p14"/>
          <p:cNvSpPr txBox="1">
            <a:spLocks noGrp="1"/>
          </p:cNvSpPr>
          <p:nvPr>
            <p:ph type="ftr" idx="11"/>
          </p:nvPr>
        </p:nvSpPr>
        <p:spPr>
          <a:xfrm>
            <a:off x="1097279" y="6446838"/>
            <a:ext cx="6818262"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0"/>
        <p:cNvGrpSpPr/>
        <p:nvPr/>
      </p:nvGrpSpPr>
      <p:grpSpPr>
        <a:xfrm>
          <a:off x="0" y="0"/>
          <a:ext cx="0" cy="0"/>
          <a:chOff x="0" y="0"/>
          <a:chExt cx="0" cy="0"/>
        </a:xfrm>
      </p:grpSpPr>
      <p:sp>
        <p:nvSpPr>
          <p:cNvPr id="41" name="Google Shape;41;p17"/>
          <p:cNvSpPr txBox="1">
            <a:spLocks noGrp="1"/>
          </p:cNvSpPr>
          <p:nvPr>
            <p:ph type="title"/>
          </p:nvPr>
        </p:nvSpPr>
        <p:spPr>
          <a:xfrm>
            <a:off x="1097275" y="638404"/>
            <a:ext cx="10058400" cy="9381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rgbClr val="3F3F3F"/>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17"/>
          <p:cNvSpPr txBox="1">
            <a:spLocks noGrp="1"/>
          </p:cNvSpPr>
          <p:nvPr>
            <p:ph type="ftr" idx="11"/>
          </p:nvPr>
        </p:nvSpPr>
        <p:spPr>
          <a:xfrm>
            <a:off x="1097279" y="6446838"/>
            <a:ext cx="6818262"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matchingName="1_Blank">
  <p:cSld name="1_Blank">
    <p:bg>
      <p:bgPr>
        <a:solidFill>
          <a:srgbClr val="0075BF"/>
        </a:solidFill>
        <a:effectLst/>
      </p:bgPr>
    </p:bg>
    <p:spTree>
      <p:nvGrpSpPr>
        <p:cNvPr id="1" name="Shape 43"/>
        <p:cNvGrpSpPr/>
        <p:nvPr/>
      </p:nvGrpSpPr>
      <p:grpSpPr>
        <a:xfrm>
          <a:off x="0" y="0"/>
          <a:ext cx="0" cy="0"/>
          <a:chOff x="0" y="0"/>
          <a:chExt cx="0" cy="0"/>
        </a:xfrm>
      </p:grpSpPr>
      <p:sp>
        <p:nvSpPr>
          <p:cNvPr id="44" name="Google Shape;44;p18"/>
          <p:cNvSpPr/>
          <p:nvPr/>
        </p:nvSpPr>
        <p:spPr>
          <a:xfrm>
            <a:off x="3175" y="6400800"/>
            <a:ext cx="12188825" cy="457200"/>
          </a:xfrm>
          <a:prstGeom prst="rect">
            <a:avLst/>
          </a:prstGeom>
          <a:solidFill>
            <a:srgbClr val="0075BF"/>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pic>
        <p:nvPicPr>
          <p:cNvPr id="45" name="Google Shape;45;p18"/>
          <p:cNvPicPr preferRelativeResize="0"/>
          <p:nvPr/>
        </p:nvPicPr>
        <p:blipFill rotWithShape="1">
          <a:blip r:embed="rId2">
            <a:alphaModFix/>
          </a:blip>
          <a:srcRect/>
          <a:stretch/>
        </p:blipFill>
        <p:spPr>
          <a:xfrm>
            <a:off x="10216615" y="6400809"/>
            <a:ext cx="1545690" cy="279083"/>
          </a:xfrm>
          <a:prstGeom prst="rect">
            <a:avLst/>
          </a:prstGeom>
          <a:noFill/>
          <a:ln>
            <a:noFill/>
          </a:ln>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matchingName="Content with Caption" type="objTx">
  <p:cSld name="OBJECT_WITH_CAPTION_TEXT">
    <p:spTree>
      <p:nvGrpSpPr>
        <p:cNvPr id="1" name="Shape 46"/>
        <p:cNvGrpSpPr/>
        <p:nvPr/>
      </p:nvGrpSpPr>
      <p:grpSpPr>
        <a:xfrm>
          <a:off x="0" y="0"/>
          <a:ext cx="0" cy="0"/>
          <a:chOff x="0" y="0"/>
          <a:chExt cx="0" cy="0"/>
        </a:xfrm>
      </p:grpSpPr>
      <p:sp>
        <p:nvSpPr>
          <p:cNvPr id="47" name="Google Shape;47;p19"/>
          <p:cNvSpPr/>
          <p:nvPr/>
        </p:nvSpPr>
        <p:spPr>
          <a:xfrm>
            <a:off x="16" y="0"/>
            <a:ext cx="4654296" cy="6858000"/>
          </a:xfrm>
          <a:prstGeom prst="rect">
            <a:avLst/>
          </a:prstGeom>
          <a:solidFill>
            <a:srgbClr val="0075BF"/>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8" name="Google Shape;48;p19"/>
          <p:cNvSpPr txBox="1">
            <a:spLocks noGrp="1"/>
          </p:cNvSpPr>
          <p:nvPr>
            <p:ph type="title"/>
          </p:nvPr>
        </p:nvSpPr>
        <p:spPr>
          <a:xfrm>
            <a:off x="643466" y="786383"/>
            <a:ext cx="3517567" cy="2093975"/>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rgbClr val="FFFFFF"/>
              </a:buClr>
              <a:buSzPts val="3600"/>
              <a:buFont typeface="Calibri"/>
              <a:buNone/>
              <a:defRPr sz="3600" b="0">
                <a:solidFill>
                  <a:srgbClr val="FFFFFF"/>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9" name="Google Shape;49;p19"/>
          <p:cNvSpPr txBox="1">
            <a:spLocks noGrp="1"/>
          </p:cNvSpPr>
          <p:nvPr>
            <p:ph type="body" idx="1"/>
          </p:nvPr>
        </p:nvSpPr>
        <p:spPr>
          <a:xfrm>
            <a:off x="5458984" y="812799"/>
            <a:ext cx="5928344" cy="5294757"/>
          </a:xfrm>
          <a:prstGeom prst="rect">
            <a:avLst/>
          </a:prstGeom>
          <a:noFill/>
          <a:ln>
            <a:noFill/>
          </a:ln>
        </p:spPr>
        <p:txBody>
          <a:bodyPr spcFirstLastPara="1" wrap="square" lIns="0" tIns="45700" rIns="0" bIns="45700" anchor="t" anchorCtr="0">
            <a:normAutofit/>
          </a:bodyPr>
          <a:lstStyle>
            <a:lvl1pPr marL="457200" lvl="0" indent="-342900" algn="l">
              <a:lnSpc>
                <a:spcPct val="100000"/>
              </a:lnSpc>
              <a:spcBef>
                <a:spcPts val="1200"/>
              </a:spcBef>
              <a:spcAft>
                <a:spcPts val="0"/>
              </a:spcAft>
              <a:buSzPts val="1800"/>
              <a:buChar char=" "/>
              <a:defRPr/>
            </a:lvl1pPr>
            <a:lvl2pPr marL="914400" lvl="1" indent="-342900" algn="l">
              <a:lnSpc>
                <a:spcPct val="100000"/>
              </a:lnSpc>
              <a:spcBef>
                <a:spcPts val="200"/>
              </a:spcBef>
              <a:spcAft>
                <a:spcPts val="0"/>
              </a:spcAft>
              <a:buClr>
                <a:srgbClr val="3F3F3F"/>
              </a:buClr>
              <a:buSzPts val="1800"/>
              <a:buChar char="◦"/>
              <a:defRPr/>
            </a:lvl2pPr>
            <a:lvl3pPr marL="1371600" lvl="2" indent="-342900" algn="l">
              <a:lnSpc>
                <a:spcPct val="100000"/>
              </a:lnSpc>
              <a:spcBef>
                <a:spcPts val="400"/>
              </a:spcBef>
              <a:spcAft>
                <a:spcPts val="0"/>
              </a:spcAft>
              <a:buClr>
                <a:srgbClr val="3F3F3F"/>
              </a:buClr>
              <a:buSzPts val="1800"/>
              <a:buChar char="◦"/>
              <a:defRPr/>
            </a:lvl3pPr>
            <a:lvl4pPr marL="1828800" lvl="3" indent="-342900" algn="l">
              <a:lnSpc>
                <a:spcPct val="100000"/>
              </a:lnSpc>
              <a:spcBef>
                <a:spcPts val="400"/>
              </a:spcBef>
              <a:spcAft>
                <a:spcPts val="0"/>
              </a:spcAft>
              <a:buClr>
                <a:srgbClr val="3F3F3F"/>
              </a:buClr>
              <a:buSzPts val="1800"/>
              <a:buChar char="◦"/>
              <a:defRPr/>
            </a:lvl4pPr>
            <a:lvl5pPr marL="2286000" lvl="4" indent="-342900" algn="l">
              <a:lnSpc>
                <a:spcPct val="100000"/>
              </a:lnSpc>
              <a:spcBef>
                <a:spcPts val="400"/>
              </a:spcBef>
              <a:spcAft>
                <a:spcPts val="0"/>
              </a:spcAft>
              <a:buClr>
                <a:srgbClr val="3F3F3F"/>
              </a:buClr>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50" name="Google Shape;50;p19"/>
          <p:cNvSpPr txBox="1">
            <a:spLocks noGrp="1"/>
          </p:cNvSpPr>
          <p:nvPr>
            <p:ph type="body" idx="2"/>
          </p:nvPr>
        </p:nvSpPr>
        <p:spPr>
          <a:xfrm>
            <a:off x="643465" y="3043050"/>
            <a:ext cx="3517567" cy="3064505"/>
          </a:xfrm>
          <a:prstGeom prst="rect">
            <a:avLst/>
          </a:prstGeom>
          <a:noFill/>
          <a:ln>
            <a:noFill/>
          </a:ln>
        </p:spPr>
        <p:txBody>
          <a:bodyPr spcFirstLastPara="1" wrap="square" lIns="91425" tIns="45700" rIns="91425" bIns="45700" anchor="t" anchorCtr="0">
            <a:normAutofit/>
          </a:bodyPr>
          <a:lstStyle>
            <a:lvl1pPr marL="457200" lvl="0" indent="-228600" algn="l">
              <a:lnSpc>
                <a:spcPct val="100000"/>
              </a:lnSpc>
              <a:spcBef>
                <a:spcPts val="1200"/>
              </a:spcBef>
              <a:spcAft>
                <a:spcPts val="0"/>
              </a:spcAft>
              <a:buSzPts val="1800"/>
              <a:buNone/>
              <a:defRPr sz="1800">
                <a:solidFill>
                  <a:srgbClr val="FFFFFF"/>
                </a:solidFill>
              </a:defRPr>
            </a:lvl1pPr>
            <a:lvl2pPr marL="914400" lvl="1" indent="-228600" algn="l">
              <a:lnSpc>
                <a:spcPct val="100000"/>
              </a:lnSpc>
              <a:spcBef>
                <a:spcPts val="200"/>
              </a:spcBef>
              <a:spcAft>
                <a:spcPts val="0"/>
              </a:spcAft>
              <a:buClr>
                <a:srgbClr val="3F3F3F"/>
              </a:buClr>
              <a:buSzPts val="1200"/>
              <a:buNone/>
              <a:defRPr sz="1200"/>
            </a:lvl2pPr>
            <a:lvl3pPr marL="1371600" lvl="2" indent="-228600" algn="l">
              <a:lnSpc>
                <a:spcPct val="100000"/>
              </a:lnSpc>
              <a:spcBef>
                <a:spcPts val="400"/>
              </a:spcBef>
              <a:spcAft>
                <a:spcPts val="0"/>
              </a:spcAft>
              <a:buClr>
                <a:srgbClr val="3F3F3F"/>
              </a:buClr>
              <a:buSzPts val="1000"/>
              <a:buNone/>
              <a:defRPr sz="1000"/>
            </a:lvl3pPr>
            <a:lvl4pPr marL="1828800" lvl="3" indent="-228600" algn="l">
              <a:lnSpc>
                <a:spcPct val="100000"/>
              </a:lnSpc>
              <a:spcBef>
                <a:spcPts val="400"/>
              </a:spcBef>
              <a:spcAft>
                <a:spcPts val="0"/>
              </a:spcAft>
              <a:buClr>
                <a:srgbClr val="3F3F3F"/>
              </a:buClr>
              <a:buSzPts val="900"/>
              <a:buNone/>
              <a:defRPr sz="900"/>
            </a:lvl4pPr>
            <a:lvl5pPr marL="2286000" lvl="4" indent="-228600" algn="l">
              <a:lnSpc>
                <a:spcPct val="100000"/>
              </a:lnSpc>
              <a:spcBef>
                <a:spcPts val="400"/>
              </a:spcBef>
              <a:spcAft>
                <a:spcPts val="0"/>
              </a:spcAft>
              <a:buClr>
                <a:srgbClr val="3F3F3F"/>
              </a:buClr>
              <a:buSzPts val="900"/>
              <a:buNone/>
              <a:defRPr sz="900"/>
            </a:lvl5pPr>
            <a:lvl6pPr marL="2743200" lvl="5" indent="-228600" algn="l">
              <a:lnSpc>
                <a:spcPct val="90000"/>
              </a:lnSpc>
              <a:spcBef>
                <a:spcPts val="400"/>
              </a:spcBef>
              <a:spcAft>
                <a:spcPts val="0"/>
              </a:spcAft>
              <a:buSzPts val="900"/>
              <a:buNone/>
              <a:defRPr sz="900"/>
            </a:lvl6pPr>
            <a:lvl7pPr marL="3200400" lvl="6" indent="-228600" algn="l">
              <a:lnSpc>
                <a:spcPct val="90000"/>
              </a:lnSpc>
              <a:spcBef>
                <a:spcPts val="400"/>
              </a:spcBef>
              <a:spcAft>
                <a:spcPts val="0"/>
              </a:spcAft>
              <a:buSzPts val="900"/>
              <a:buNone/>
              <a:defRPr sz="900"/>
            </a:lvl7pPr>
            <a:lvl8pPr marL="3657600" lvl="7" indent="-228600" algn="l">
              <a:lnSpc>
                <a:spcPct val="90000"/>
              </a:lnSpc>
              <a:spcBef>
                <a:spcPts val="400"/>
              </a:spcBef>
              <a:spcAft>
                <a:spcPts val="0"/>
              </a:spcAft>
              <a:buSzPts val="900"/>
              <a:buNone/>
              <a:defRPr sz="900"/>
            </a:lvl8pPr>
            <a:lvl9pPr marL="4114800" lvl="8" indent="-228600" algn="l">
              <a:lnSpc>
                <a:spcPct val="90000"/>
              </a:lnSpc>
              <a:spcBef>
                <a:spcPts val="400"/>
              </a:spcBef>
              <a:spcAft>
                <a:spcPts val="400"/>
              </a:spcAft>
              <a:buSzPts val="900"/>
              <a:buNone/>
              <a:defRPr sz="900"/>
            </a:lvl9pPr>
          </a:lstStyle>
          <a:p>
            <a:endParaRPr/>
          </a:p>
        </p:txBody>
      </p:sp>
      <p:sp>
        <p:nvSpPr>
          <p:cNvPr id="51" name="Google Shape;51;p19"/>
          <p:cNvSpPr txBox="1">
            <a:spLocks noGrp="1"/>
          </p:cNvSpPr>
          <p:nvPr>
            <p:ph type="ftr" idx="11"/>
          </p:nvPr>
        </p:nvSpPr>
        <p:spPr>
          <a:xfrm>
            <a:off x="5458983" y="6446520"/>
            <a:ext cx="5334019"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400" b="0" i="0" u="none" strike="noStrike" cap="none">
                <a:solidFill>
                  <a:schemeClr val="dk2"/>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matchingName="Picture with Caption" type="picTx">
  <p:cSld name="PICTURE_WITH_CAPTION_TEXT">
    <p:spTree>
      <p:nvGrpSpPr>
        <p:cNvPr id="1" name="Shape 52"/>
        <p:cNvGrpSpPr/>
        <p:nvPr/>
      </p:nvGrpSpPr>
      <p:grpSpPr>
        <a:xfrm>
          <a:off x="0" y="0"/>
          <a:ext cx="0" cy="0"/>
          <a:chOff x="0" y="0"/>
          <a:chExt cx="0" cy="0"/>
        </a:xfrm>
      </p:grpSpPr>
      <p:sp>
        <p:nvSpPr>
          <p:cNvPr id="53" name="Google Shape;53;p20"/>
          <p:cNvSpPr/>
          <p:nvPr/>
        </p:nvSpPr>
        <p:spPr>
          <a:xfrm>
            <a:off x="0" y="4578350"/>
            <a:ext cx="12188825" cy="2279650"/>
          </a:xfrm>
          <a:prstGeom prst="rect">
            <a:avLst/>
          </a:prstGeom>
          <a:solidFill>
            <a:srgbClr val="0075BF"/>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4" name="Google Shape;54;p20"/>
          <p:cNvSpPr>
            <a:spLocks noGrp="1"/>
          </p:cNvSpPr>
          <p:nvPr>
            <p:ph type="pic" idx="2"/>
          </p:nvPr>
        </p:nvSpPr>
        <p:spPr>
          <a:xfrm>
            <a:off x="15" y="0"/>
            <a:ext cx="12191985" cy="4578350"/>
          </a:xfrm>
          <a:prstGeom prst="rect">
            <a:avLst/>
          </a:prstGeom>
          <a:solidFill>
            <a:srgbClr val="D8D8D8"/>
          </a:solidFill>
          <a:ln>
            <a:noFill/>
          </a:ln>
        </p:spPr>
        <p:txBody>
          <a:bodyPr/>
          <a:lstStyle/>
          <a:p>
            <a:endParaRPr lang="en-GB"/>
          </a:p>
        </p:txBody>
      </p:sp>
      <p:sp>
        <p:nvSpPr>
          <p:cNvPr id="55" name="Google Shape;55;p20"/>
          <p:cNvSpPr txBox="1">
            <a:spLocks noGrp="1"/>
          </p:cNvSpPr>
          <p:nvPr>
            <p:ph type="title"/>
          </p:nvPr>
        </p:nvSpPr>
        <p:spPr>
          <a:xfrm>
            <a:off x="1097279" y="4799362"/>
            <a:ext cx="10113645" cy="743682"/>
          </a:xfrm>
          <a:prstGeom prst="rect">
            <a:avLst/>
          </a:prstGeom>
          <a:noFill/>
          <a:ln>
            <a:noFill/>
          </a:ln>
        </p:spPr>
        <p:txBody>
          <a:bodyPr spcFirstLastPara="1" wrap="square" lIns="91425" tIns="0" rIns="91425" bIns="0" anchor="b" anchorCtr="0">
            <a:noAutofit/>
          </a:bodyPr>
          <a:lstStyle>
            <a:lvl1pPr lvl="0" algn="l">
              <a:lnSpc>
                <a:spcPct val="90000"/>
              </a:lnSpc>
              <a:spcBef>
                <a:spcPts val="0"/>
              </a:spcBef>
              <a:spcAft>
                <a:spcPts val="0"/>
              </a:spcAft>
              <a:buClr>
                <a:srgbClr val="FFFFFF"/>
              </a:buClr>
              <a:buSzPts val="3600"/>
              <a:buFont typeface="Calibri"/>
              <a:buNone/>
              <a:defRPr sz="3600" b="0">
                <a:solidFill>
                  <a:srgbClr val="FFFFFF"/>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20"/>
          <p:cNvSpPr txBox="1">
            <a:spLocks noGrp="1"/>
          </p:cNvSpPr>
          <p:nvPr>
            <p:ph type="body" idx="1"/>
          </p:nvPr>
        </p:nvSpPr>
        <p:spPr>
          <a:xfrm>
            <a:off x="1097279" y="5715000"/>
            <a:ext cx="10113264" cy="609600"/>
          </a:xfrm>
          <a:prstGeom prst="rect">
            <a:avLst/>
          </a:prstGeom>
          <a:noFill/>
          <a:ln>
            <a:noFill/>
          </a:ln>
        </p:spPr>
        <p:txBody>
          <a:bodyPr spcFirstLastPara="1" wrap="square" lIns="91425" tIns="0" rIns="91425" bIns="0" anchor="t" anchorCtr="0">
            <a:normAutofit/>
          </a:bodyPr>
          <a:lstStyle>
            <a:lvl1pPr marL="457200" lvl="0" indent="-228600" algn="l">
              <a:lnSpc>
                <a:spcPct val="100000"/>
              </a:lnSpc>
              <a:spcBef>
                <a:spcPts val="0"/>
              </a:spcBef>
              <a:spcAft>
                <a:spcPts val="0"/>
              </a:spcAft>
              <a:buSzPts val="1800"/>
              <a:buNone/>
              <a:defRPr sz="1800">
                <a:solidFill>
                  <a:srgbClr val="FFFFFF"/>
                </a:solidFill>
              </a:defRPr>
            </a:lvl1pPr>
            <a:lvl2pPr marL="914400" lvl="1" indent="-228600" algn="l">
              <a:lnSpc>
                <a:spcPct val="100000"/>
              </a:lnSpc>
              <a:spcBef>
                <a:spcPts val="600"/>
              </a:spcBef>
              <a:spcAft>
                <a:spcPts val="0"/>
              </a:spcAft>
              <a:buClr>
                <a:srgbClr val="3F3F3F"/>
              </a:buClr>
              <a:buSzPts val="1200"/>
              <a:buNone/>
              <a:defRPr sz="1200"/>
            </a:lvl2pPr>
            <a:lvl3pPr marL="1371600" lvl="2" indent="-228600" algn="l">
              <a:lnSpc>
                <a:spcPct val="100000"/>
              </a:lnSpc>
              <a:spcBef>
                <a:spcPts val="400"/>
              </a:spcBef>
              <a:spcAft>
                <a:spcPts val="0"/>
              </a:spcAft>
              <a:buClr>
                <a:srgbClr val="3F3F3F"/>
              </a:buClr>
              <a:buSzPts val="1000"/>
              <a:buNone/>
              <a:defRPr sz="1000"/>
            </a:lvl3pPr>
            <a:lvl4pPr marL="1828800" lvl="3" indent="-228600" algn="l">
              <a:lnSpc>
                <a:spcPct val="100000"/>
              </a:lnSpc>
              <a:spcBef>
                <a:spcPts val="400"/>
              </a:spcBef>
              <a:spcAft>
                <a:spcPts val="0"/>
              </a:spcAft>
              <a:buClr>
                <a:srgbClr val="3F3F3F"/>
              </a:buClr>
              <a:buSzPts val="900"/>
              <a:buNone/>
              <a:defRPr sz="900"/>
            </a:lvl4pPr>
            <a:lvl5pPr marL="2286000" lvl="4" indent="-228600" algn="l">
              <a:lnSpc>
                <a:spcPct val="100000"/>
              </a:lnSpc>
              <a:spcBef>
                <a:spcPts val="400"/>
              </a:spcBef>
              <a:spcAft>
                <a:spcPts val="0"/>
              </a:spcAft>
              <a:buClr>
                <a:srgbClr val="3F3F3F"/>
              </a:buClr>
              <a:buSzPts val="900"/>
              <a:buNone/>
              <a:defRPr sz="900"/>
            </a:lvl5pPr>
            <a:lvl6pPr marL="2743200" lvl="5" indent="-228600" algn="l">
              <a:lnSpc>
                <a:spcPct val="90000"/>
              </a:lnSpc>
              <a:spcBef>
                <a:spcPts val="400"/>
              </a:spcBef>
              <a:spcAft>
                <a:spcPts val="0"/>
              </a:spcAft>
              <a:buSzPts val="900"/>
              <a:buNone/>
              <a:defRPr sz="900"/>
            </a:lvl6pPr>
            <a:lvl7pPr marL="3200400" lvl="6" indent="-228600" algn="l">
              <a:lnSpc>
                <a:spcPct val="90000"/>
              </a:lnSpc>
              <a:spcBef>
                <a:spcPts val="400"/>
              </a:spcBef>
              <a:spcAft>
                <a:spcPts val="0"/>
              </a:spcAft>
              <a:buSzPts val="900"/>
              <a:buNone/>
              <a:defRPr sz="900"/>
            </a:lvl7pPr>
            <a:lvl8pPr marL="3657600" lvl="7" indent="-228600" algn="l">
              <a:lnSpc>
                <a:spcPct val="90000"/>
              </a:lnSpc>
              <a:spcBef>
                <a:spcPts val="400"/>
              </a:spcBef>
              <a:spcAft>
                <a:spcPts val="0"/>
              </a:spcAft>
              <a:buSzPts val="900"/>
              <a:buNone/>
              <a:defRPr sz="900"/>
            </a:lvl8pPr>
            <a:lvl9pPr marL="4114800" lvl="8" indent="-228600" algn="l">
              <a:lnSpc>
                <a:spcPct val="90000"/>
              </a:lnSpc>
              <a:spcBef>
                <a:spcPts val="400"/>
              </a:spcBef>
              <a:spcAft>
                <a:spcPts val="400"/>
              </a:spcAft>
              <a:buSzPts val="900"/>
              <a:buNone/>
              <a:defRPr sz="900"/>
            </a:lvl9pPr>
          </a:lstStyle>
          <a:p>
            <a:endParaRPr/>
          </a:p>
        </p:txBody>
      </p:sp>
      <p:sp>
        <p:nvSpPr>
          <p:cNvPr id="57" name="Google Shape;57;p20"/>
          <p:cNvSpPr txBox="1">
            <a:spLocks noGrp="1"/>
          </p:cNvSpPr>
          <p:nvPr>
            <p:ph type="ftr" idx="11"/>
          </p:nvPr>
        </p:nvSpPr>
        <p:spPr>
          <a:xfrm>
            <a:off x="1097279" y="6446838"/>
            <a:ext cx="6818262"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58"/>
        <p:cNvGrpSpPr/>
        <p:nvPr/>
      </p:nvGrpSpPr>
      <p:grpSpPr>
        <a:xfrm>
          <a:off x="0" y="0"/>
          <a:ext cx="0" cy="0"/>
          <a:chOff x="0" y="0"/>
          <a:chExt cx="0" cy="0"/>
        </a:xfrm>
      </p:grpSpPr>
      <p:sp>
        <p:nvSpPr>
          <p:cNvPr id="59" name="Google Shape;59;p21"/>
          <p:cNvSpPr txBox="1">
            <a:spLocks noGrp="1"/>
          </p:cNvSpPr>
          <p:nvPr>
            <p:ph type="title"/>
          </p:nvPr>
        </p:nvSpPr>
        <p:spPr>
          <a:xfrm>
            <a:off x="1097275" y="638404"/>
            <a:ext cx="10058400" cy="9381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rgbClr val="3F3F3F"/>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p21"/>
          <p:cNvSpPr txBox="1">
            <a:spLocks noGrp="1"/>
          </p:cNvSpPr>
          <p:nvPr>
            <p:ph type="body" idx="1"/>
          </p:nvPr>
        </p:nvSpPr>
        <p:spPr>
          <a:xfrm rot="5400000">
            <a:off x="4246035" y="-1040554"/>
            <a:ext cx="3760891" cy="10058400"/>
          </a:xfrm>
          <a:prstGeom prst="rect">
            <a:avLst/>
          </a:prstGeom>
          <a:noFill/>
          <a:ln>
            <a:noFill/>
          </a:ln>
        </p:spPr>
        <p:txBody>
          <a:bodyPr spcFirstLastPara="1" wrap="square" lIns="45700" tIns="0" rIns="45700" bIns="0" anchor="t" anchorCtr="0">
            <a:normAutofit/>
          </a:bodyPr>
          <a:lstStyle>
            <a:lvl1pPr marL="457200" lvl="0" indent="-342900" algn="l">
              <a:lnSpc>
                <a:spcPct val="100000"/>
              </a:lnSpc>
              <a:spcBef>
                <a:spcPts val="1200"/>
              </a:spcBef>
              <a:spcAft>
                <a:spcPts val="0"/>
              </a:spcAft>
              <a:buSzPts val="1800"/>
              <a:buChar char=" "/>
              <a:defRPr/>
            </a:lvl1pPr>
            <a:lvl2pPr marL="914400" lvl="1" indent="-342900" algn="l">
              <a:lnSpc>
                <a:spcPct val="100000"/>
              </a:lnSpc>
              <a:spcBef>
                <a:spcPts val="200"/>
              </a:spcBef>
              <a:spcAft>
                <a:spcPts val="0"/>
              </a:spcAft>
              <a:buClr>
                <a:srgbClr val="3F3F3F"/>
              </a:buClr>
              <a:buSzPts val="1800"/>
              <a:buChar char="◦"/>
              <a:defRPr/>
            </a:lvl2pPr>
            <a:lvl3pPr marL="1371600" lvl="2" indent="-342900" algn="l">
              <a:lnSpc>
                <a:spcPct val="100000"/>
              </a:lnSpc>
              <a:spcBef>
                <a:spcPts val="400"/>
              </a:spcBef>
              <a:spcAft>
                <a:spcPts val="0"/>
              </a:spcAft>
              <a:buClr>
                <a:srgbClr val="3F3F3F"/>
              </a:buClr>
              <a:buSzPts val="1800"/>
              <a:buChar char="◦"/>
              <a:defRPr/>
            </a:lvl3pPr>
            <a:lvl4pPr marL="1828800" lvl="3" indent="-342900" algn="l">
              <a:lnSpc>
                <a:spcPct val="100000"/>
              </a:lnSpc>
              <a:spcBef>
                <a:spcPts val="400"/>
              </a:spcBef>
              <a:spcAft>
                <a:spcPts val="0"/>
              </a:spcAft>
              <a:buClr>
                <a:srgbClr val="3F3F3F"/>
              </a:buClr>
              <a:buSzPts val="1800"/>
              <a:buChar char="◦"/>
              <a:defRPr/>
            </a:lvl4pPr>
            <a:lvl5pPr marL="2286000" lvl="4" indent="-342900" algn="l">
              <a:lnSpc>
                <a:spcPct val="100000"/>
              </a:lnSpc>
              <a:spcBef>
                <a:spcPts val="400"/>
              </a:spcBef>
              <a:spcAft>
                <a:spcPts val="0"/>
              </a:spcAft>
              <a:buClr>
                <a:srgbClr val="3F3F3F"/>
              </a:buClr>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61" name="Google Shape;61;p21"/>
          <p:cNvSpPr txBox="1">
            <a:spLocks noGrp="1"/>
          </p:cNvSpPr>
          <p:nvPr>
            <p:ph type="ftr" idx="11"/>
          </p:nvPr>
        </p:nvSpPr>
        <p:spPr>
          <a:xfrm>
            <a:off x="1097279" y="6446838"/>
            <a:ext cx="6818262"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matchingName="Vertical Title and Text" type="vertTitleAndTx">
  <p:cSld name="VERTICAL_TITLE_AND_VERTICAL_TEXT">
    <p:spTree>
      <p:nvGrpSpPr>
        <p:cNvPr id="1" name="Shape 62"/>
        <p:cNvGrpSpPr/>
        <p:nvPr/>
      </p:nvGrpSpPr>
      <p:grpSpPr>
        <a:xfrm>
          <a:off x="0" y="0"/>
          <a:ext cx="0" cy="0"/>
          <a:chOff x="0" y="0"/>
          <a:chExt cx="0" cy="0"/>
        </a:xfrm>
      </p:grpSpPr>
      <p:sp>
        <p:nvSpPr>
          <p:cNvPr id="63" name="Google Shape;63;p22"/>
          <p:cNvSpPr/>
          <p:nvPr/>
        </p:nvSpPr>
        <p:spPr>
          <a:xfrm>
            <a:off x="3175" y="6400800"/>
            <a:ext cx="12188825" cy="457200"/>
          </a:xfrm>
          <a:prstGeom prst="rect">
            <a:avLst/>
          </a:prstGeom>
          <a:solidFill>
            <a:srgbClr val="0075BF"/>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64" name="Google Shape;64;p22"/>
          <p:cNvSpPr txBox="1">
            <a:spLocks noGrp="1"/>
          </p:cNvSpPr>
          <p:nvPr>
            <p:ph type="title"/>
          </p:nvPr>
        </p:nvSpPr>
        <p:spPr>
          <a:xfrm rot="5400000">
            <a:off x="7159401" y="1977801"/>
            <a:ext cx="5759898" cy="26289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rgbClr val="3F3F3F"/>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5" name="Google Shape;65;p22"/>
          <p:cNvSpPr txBox="1">
            <a:spLocks noGrp="1"/>
          </p:cNvSpPr>
          <p:nvPr>
            <p:ph type="body" idx="1"/>
          </p:nvPr>
        </p:nvSpPr>
        <p:spPr>
          <a:xfrm rot="5400000">
            <a:off x="1825401" y="-574899"/>
            <a:ext cx="5759898" cy="7734300"/>
          </a:xfrm>
          <a:prstGeom prst="rect">
            <a:avLst/>
          </a:prstGeom>
          <a:noFill/>
          <a:ln>
            <a:noFill/>
          </a:ln>
        </p:spPr>
        <p:txBody>
          <a:bodyPr spcFirstLastPara="1" wrap="square" lIns="45700" tIns="0" rIns="45700" bIns="0" anchor="t" anchorCtr="0">
            <a:normAutofit/>
          </a:bodyPr>
          <a:lstStyle>
            <a:lvl1pPr marL="457200" lvl="0" indent="-342900" algn="l">
              <a:lnSpc>
                <a:spcPct val="100000"/>
              </a:lnSpc>
              <a:spcBef>
                <a:spcPts val="1200"/>
              </a:spcBef>
              <a:spcAft>
                <a:spcPts val="0"/>
              </a:spcAft>
              <a:buSzPts val="1800"/>
              <a:buChar char=" "/>
              <a:defRPr/>
            </a:lvl1pPr>
            <a:lvl2pPr marL="914400" lvl="1" indent="-342900" algn="l">
              <a:lnSpc>
                <a:spcPct val="100000"/>
              </a:lnSpc>
              <a:spcBef>
                <a:spcPts val="200"/>
              </a:spcBef>
              <a:spcAft>
                <a:spcPts val="0"/>
              </a:spcAft>
              <a:buClr>
                <a:srgbClr val="3F3F3F"/>
              </a:buClr>
              <a:buSzPts val="1800"/>
              <a:buChar char="◦"/>
              <a:defRPr/>
            </a:lvl2pPr>
            <a:lvl3pPr marL="1371600" lvl="2" indent="-342900" algn="l">
              <a:lnSpc>
                <a:spcPct val="100000"/>
              </a:lnSpc>
              <a:spcBef>
                <a:spcPts val="400"/>
              </a:spcBef>
              <a:spcAft>
                <a:spcPts val="0"/>
              </a:spcAft>
              <a:buClr>
                <a:srgbClr val="3F3F3F"/>
              </a:buClr>
              <a:buSzPts val="1800"/>
              <a:buChar char="◦"/>
              <a:defRPr/>
            </a:lvl3pPr>
            <a:lvl4pPr marL="1828800" lvl="3" indent="-342900" algn="l">
              <a:lnSpc>
                <a:spcPct val="100000"/>
              </a:lnSpc>
              <a:spcBef>
                <a:spcPts val="400"/>
              </a:spcBef>
              <a:spcAft>
                <a:spcPts val="0"/>
              </a:spcAft>
              <a:buClr>
                <a:srgbClr val="3F3F3F"/>
              </a:buClr>
              <a:buSzPts val="1800"/>
              <a:buChar char="◦"/>
              <a:defRPr/>
            </a:lvl4pPr>
            <a:lvl5pPr marL="2286000" lvl="4" indent="-342900" algn="l">
              <a:lnSpc>
                <a:spcPct val="100000"/>
              </a:lnSpc>
              <a:spcBef>
                <a:spcPts val="400"/>
              </a:spcBef>
              <a:spcAft>
                <a:spcPts val="0"/>
              </a:spcAft>
              <a:buClr>
                <a:srgbClr val="3F3F3F"/>
              </a:buClr>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66" name="Google Shape;66;p22"/>
          <p:cNvSpPr txBox="1">
            <a:spLocks noGrp="1"/>
          </p:cNvSpPr>
          <p:nvPr>
            <p:ph type="ftr" idx="11"/>
          </p:nvPr>
        </p:nvSpPr>
        <p:spPr>
          <a:xfrm>
            <a:off x="1097279" y="6446838"/>
            <a:ext cx="6818262"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9"/>
          <p:cNvSpPr txBox="1">
            <a:spLocks noGrp="1"/>
          </p:cNvSpPr>
          <p:nvPr>
            <p:ph type="title"/>
          </p:nvPr>
        </p:nvSpPr>
        <p:spPr>
          <a:xfrm>
            <a:off x="1097275" y="638404"/>
            <a:ext cx="10058400" cy="938100"/>
          </a:xfrm>
          <a:prstGeom prst="rect">
            <a:avLst/>
          </a:prstGeom>
          <a:noFill/>
          <a:ln>
            <a:noFill/>
          </a:ln>
        </p:spPr>
        <p:txBody>
          <a:bodyPr spcFirstLastPara="1" wrap="square" lIns="91425" tIns="45700" rIns="91425" bIns="45700" anchor="b" anchorCtr="0">
            <a:normAutofit/>
          </a:bodyPr>
          <a:lstStyle>
            <a:lvl1pPr marR="0" lvl="0" algn="l" rtl="0">
              <a:lnSpc>
                <a:spcPct val="90000"/>
              </a:lnSpc>
              <a:spcBef>
                <a:spcPts val="0"/>
              </a:spcBef>
              <a:spcAft>
                <a:spcPts val="0"/>
              </a:spcAft>
              <a:buClr>
                <a:srgbClr val="0075BF"/>
              </a:buClr>
              <a:buSzPts val="4800"/>
              <a:buFont typeface="Proxima Nova"/>
              <a:buNone/>
              <a:defRPr sz="4800" b="1" i="0" u="none" strike="noStrike" cap="none">
                <a:solidFill>
                  <a:srgbClr val="0075BF"/>
                </a:solidFill>
                <a:latin typeface="Proxima Nova"/>
                <a:ea typeface="Proxima Nova"/>
                <a:cs typeface="Proxima Nova"/>
                <a:sym typeface="Proxima Nova"/>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9"/>
          <p:cNvSpPr txBox="1">
            <a:spLocks noGrp="1"/>
          </p:cNvSpPr>
          <p:nvPr>
            <p:ph type="body" idx="1"/>
          </p:nvPr>
        </p:nvSpPr>
        <p:spPr>
          <a:xfrm>
            <a:off x="1097280" y="2108201"/>
            <a:ext cx="10058400" cy="3760891"/>
          </a:xfrm>
          <a:prstGeom prst="rect">
            <a:avLst/>
          </a:prstGeom>
          <a:noFill/>
          <a:ln>
            <a:noFill/>
          </a:ln>
        </p:spPr>
        <p:txBody>
          <a:bodyPr spcFirstLastPara="1" wrap="square" lIns="0" tIns="45700" rIns="0" bIns="45700" anchor="t" anchorCtr="0">
            <a:normAutofit/>
          </a:bodyPr>
          <a:lstStyle>
            <a:lvl1pPr marL="457200" marR="0" lvl="0" indent="-355600" algn="l" rtl="0">
              <a:lnSpc>
                <a:spcPct val="100000"/>
              </a:lnSpc>
              <a:spcBef>
                <a:spcPts val="1200"/>
              </a:spcBef>
              <a:spcAft>
                <a:spcPts val="0"/>
              </a:spcAft>
              <a:buClr>
                <a:schemeClr val="accent1"/>
              </a:buClr>
              <a:buSzPts val="2000"/>
              <a:buFont typeface="Calibri"/>
              <a:buChar char=" "/>
              <a:defRPr sz="2000" b="0" i="0" u="none" strike="noStrike" cap="none">
                <a:solidFill>
                  <a:srgbClr val="3F3F3F"/>
                </a:solidFill>
                <a:latin typeface="Calibri"/>
                <a:ea typeface="Calibri"/>
                <a:cs typeface="Calibri"/>
                <a:sym typeface="Calibri"/>
              </a:defRPr>
            </a:lvl1pPr>
            <a:lvl2pPr marL="914400" marR="0" lvl="1" indent="-342900" algn="l" rtl="0">
              <a:lnSpc>
                <a:spcPct val="100000"/>
              </a:lnSpc>
              <a:spcBef>
                <a:spcPts val="200"/>
              </a:spcBef>
              <a:spcAft>
                <a:spcPts val="0"/>
              </a:spcAft>
              <a:buClr>
                <a:srgbClr val="3F3F3F"/>
              </a:buClr>
              <a:buSzPts val="1800"/>
              <a:buFont typeface="Calibri"/>
              <a:buChar char="◦"/>
              <a:defRPr sz="1800" b="0" i="0" u="none" strike="noStrike" cap="none">
                <a:solidFill>
                  <a:srgbClr val="3F3F3F"/>
                </a:solidFill>
                <a:latin typeface="Calibri"/>
                <a:ea typeface="Calibri"/>
                <a:cs typeface="Calibri"/>
                <a:sym typeface="Calibri"/>
              </a:defRPr>
            </a:lvl2pPr>
            <a:lvl3pPr marL="1371600" marR="0" lvl="2" indent="-317500" algn="l" rtl="0">
              <a:lnSpc>
                <a:spcPct val="100000"/>
              </a:lnSpc>
              <a:spcBef>
                <a:spcPts val="400"/>
              </a:spcBef>
              <a:spcAft>
                <a:spcPts val="0"/>
              </a:spcAft>
              <a:buClr>
                <a:srgbClr val="3F3F3F"/>
              </a:buClr>
              <a:buSzPts val="1400"/>
              <a:buFont typeface="Calibri"/>
              <a:buChar char="◦"/>
              <a:defRPr sz="1400" b="0" i="0" u="none" strike="noStrike" cap="none">
                <a:solidFill>
                  <a:srgbClr val="3F3F3F"/>
                </a:solidFill>
                <a:latin typeface="Calibri"/>
                <a:ea typeface="Calibri"/>
                <a:cs typeface="Calibri"/>
                <a:sym typeface="Calibri"/>
              </a:defRPr>
            </a:lvl3pPr>
            <a:lvl4pPr marL="1828800" marR="0" lvl="3" indent="-317500" algn="l" rtl="0">
              <a:lnSpc>
                <a:spcPct val="100000"/>
              </a:lnSpc>
              <a:spcBef>
                <a:spcPts val="400"/>
              </a:spcBef>
              <a:spcAft>
                <a:spcPts val="0"/>
              </a:spcAft>
              <a:buClr>
                <a:srgbClr val="3F3F3F"/>
              </a:buClr>
              <a:buSzPts val="1400"/>
              <a:buFont typeface="Calibri"/>
              <a:buChar char="◦"/>
              <a:defRPr sz="1400" b="0" i="0" u="none" strike="noStrike" cap="none">
                <a:solidFill>
                  <a:srgbClr val="3F3F3F"/>
                </a:solidFill>
                <a:latin typeface="Calibri"/>
                <a:ea typeface="Calibri"/>
                <a:cs typeface="Calibri"/>
                <a:sym typeface="Calibri"/>
              </a:defRPr>
            </a:lvl4pPr>
            <a:lvl5pPr marL="2286000" marR="0" lvl="4" indent="-317500" algn="l" rtl="0">
              <a:lnSpc>
                <a:spcPct val="100000"/>
              </a:lnSpc>
              <a:spcBef>
                <a:spcPts val="400"/>
              </a:spcBef>
              <a:spcAft>
                <a:spcPts val="0"/>
              </a:spcAft>
              <a:buClr>
                <a:srgbClr val="3F3F3F"/>
              </a:buClr>
              <a:buSzPts val="1400"/>
              <a:buFont typeface="Calibri"/>
              <a:buChar char="◦"/>
              <a:defRPr sz="1400" b="0" i="0" u="none" strike="noStrike" cap="none">
                <a:solidFill>
                  <a:srgbClr val="3F3F3F"/>
                </a:solidFill>
                <a:latin typeface="Calibri"/>
                <a:ea typeface="Calibri"/>
                <a:cs typeface="Calibri"/>
                <a:sym typeface="Calibri"/>
              </a:defRPr>
            </a:lvl5pPr>
            <a:lvl6pPr marL="2743200" marR="0" lvl="5" indent="-317500" algn="l" rtl="0">
              <a:lnSpc>
                <a:spcPct val="90000"/>
              </a:lnSpc>
              <a:spcBef>
                <a:spcPts val="400"/>
              </a:spcBef>
              <a:spcAft>
                <a:spcPts val="0"/>
              </a:spcAft>
              <a:buClr>
                <a:schemeClr val="dk1"/>
              </a:buClr>
              <a:buSzPts val="1400"/>
              <a:buFont typeface="Calibri"/>
              <a:buChar char="◦"/>
              <a:defRPr sz="1400" b="0" i="0" u="none" strike="noStrike" cap="none">
                <a:solidFill>
                  <a:schemeClr val="dk1"/>
                </a:solidFill>
                <a:latin typeface="Calibri"/>
                <a:ea typeface="Calibri"/>
                <a:cs typeface="Calibri"/>
                <a:sym typeface="Calibri"/>
              </a:defRPr>
            </a:lvl6pPr>
            <a:lvl7pPr marL="3200400" marR="0" lvl="6" indent="-317500" algn="l" rtl="0">
              <a:lnSpc>
                <a:spcPct val="90000"/>
              </a:lnSpc>
              <a:spcBef>
                <a:spcPts val="400"/>
              </a:spcBef>
              <a:spcAft>
                <a:spcPts val="0"/>
              </a:spcAft>
              <a:buClr>
                <a:schemeClr val="dk1"/>
              </a:buClr>
              <a:buSzPts val="1400"/>
              <a:buFont typeface="Calibri"/>
              <a:buChar char="◦"/>
              <a:defRPr sz="1400" b="0" i="0" u="none" strike="noStrike" cap="none">
                <a:solidFill>
                  <a:schemeClr val="dk1"/>
                </a:solidFill>
                <a:latin typeface="Calibri"/>
                <a:ea typeface="Calibri"/>
                <a:cs typeface="Calibri"/>
                <a:sym typeface="Calibri"/>
              </a:defRPr>
            </a:lvl7pPr>
            <a:lvl8pPr marL="3657600" marR="0" lvl="7" indent="-317500" algn="l" rtl="0">
              <a:lnSpc>
                <a:spcPct val="90000"/>
              </a:lnSpc>
              <a:spcBef>
                <a:spcPts val="400"/>
              </a:spcBef>
              <a:spcAft>
                <a:spcPts val="0"/>
              </a:spcAft>
              <a:buClr>
                <a:schemeClr val="dk1"/>
              </a:buClr>
              <a:buSzPts val="1400"/>
              <a:buFont typeface="Calibri"/>
              <a:buChar char="◦"/>
              <a:defRPr sz="1400" b="0" i="0" u="none" strike="noStrike" cap="none">
                <a:solidFill>
                  <a:schemeClr val="dk1"/>
                </a:solidFill>
                <a:latin typeface="Calibri"/>
                <a:ea typeface="Calibri"/>
                <a:cs typeface="Calibri"/>
                <a:sym typeface="Calibri"/>
              </a:defRPr>
            </a:lvl8pPr>
            <a:lvl9pPr marL="4114800" marR="0" lvl="8" indent="-317500" algn="l" rtl="0">
              <a:lnSpc>
                <a:spcPct val="90000"/>
              </a:lnSpc>
              <a:spcBef>
                <a:spcPts val="400"/>
              </a:spcBef>
              <a:spcAft>
                <a:spcPts val="400"/>
              </a:spcAft>
              <a:buClr>
                <a:schemeClr val="dk1"/>
              </a:buClr>
              <a:buSzPts val="1400"/>
              <a:buFont typeface="Calibri"/>
              <a:buChar char="◦"/>
              <a:defRPr sz="1400" b="0" i="0" u="none" strike="noStrike" cap="none">
                <a:solidFill>
                  <a:schemeClr val="dk1"/>
                </a:solidFill>
                <a:latin typeface="Calibri"/>
                <a:ea typeface="Calibri"/>
                <a:cs typeface="Calibri"/>
                <a:sym typeface="Calibri"/>
              </a:defRPr>
            </a:lvl9pPr>
          </a:lstStyle>
          <a:p>
            <a:endParaRPr/>
          </a:p>
        </p:txBody>
      </p:sp>
      <p:sp>
        <p:nvSpPr>
          <p:cNvPr id="12" name="Google Shape;12;p9"/>
          <p:cNvSpPr/>
          <p:nvPr/>
        </p:nvSpPr>
        <p:spPr>
          <a:xfrm>
            <a:off x="3175" y="6307575"/>
            <a:ext cx="12188700" cy="550500"/>
          </a:xfrm>
          <a:prstGeom prst="rect">
            <a:avLst/>
          </a:prstGeom>
          <a:solidFill>
            <a:srgbClr val="0075BF"/>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pic>
        <p:nvPicPr>
          <p:cNvPr id="13" name="Google Shape;13;p9"/>
          <p:cNvPicPr preferRelativeResize="0"/>
          <p:nvPr/>
        </p:nvPicPr>
        <p:blipFill rotWithShape="1">
          <a:blip r:embed="rId11">
            <a:alphaModFix/>
          </a:blip>
          <a:srcRect/>
          <a:stretch/>
        </p:blipFill>
        <p:spPr>
          <a:xfrm>
            <a:off x="10413190" y="6443284"/>
            <a:ext cx="1545690" cy="279083"/>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9" r:id="rId1"/>
    <p:sldLayoutId id="2147483651" r:id="rId2"/>
    <p:sldLayoutId id="2147483653" r:id="rId3"/>
    <p:sldLayoutId id="2147483655" r:id="rId4"/>
    <p:sldLayoutId id="2147483656" r:id="rId5"/>
    <p:sldLayoutId id="2147483657" r:id="rId6"/>
    <p:sldLayoutId id="2147483658" r:id="rId7"/>
    <p:sldLayoutId id="2147483659" r:id="rId8"/>
    <p:sldLayoutId id="2147483660" r:id="rId9"/>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hyperlink" Target="https://doi.org/10.1126/science.aao0185" TargetMode="External"/><Relationship Id="rId3" Type="http://schemas.openxmlformats.org/officeDocument/2006/relationships/hyperlink" Target="https://doi.org/10.1016/j.forpol.2024.103250" TargetMode="External"/><Relationship Id="rId7" Type="http://schemas.openxmlformats.org/officeDocument/2006/relationships/hyperlink" Target="https://sfdora.org/read/" TargetMode="External"/><Relationship Id="rId2" Type="http://schemas.openxmlformats.org/officeDocument/2006/relationships/hyperlink" Target="https://doi.org/10.1007/s11024-011-9174-2" TargetMode="External"/><Relationship Id="rId1" Type="http://schemas.openxmlformats.org/officeDocument/2006/relationships/slideLayout" Target="../slideLayouts/slideLayout2.xml"/><Relationship Id="rId6" Type="http://schemas.openxmlformats.org/officeDocument/2006/relationships/hyperlink" Target="https://coara.eu/agreement" TargetMode="External"/><Relationship Id="rId5" Type="http://schemas.openxmlformats.org/officeDocument/2006/relationships/hyperlink" Target="https://doi.org/10.1007/BF01112725" TargetMode="External"/><Relationship Id="rId4" Type="http://schemas.openxmlformats.org/officeDocument/2006/relationships/hyperlink" Target="https://doi.org/10.1177/053901847501400602" TargetMode="External"/><Relationship Id="rId9" Type="http://schemas.openxmlformats.org/officeDocument/2006/relationships/hyperlink" Target="https://doi.org/10.1007/s11024-025-09570-6"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71"/>
        <p:cNvGrpSpPr/>
        <p:nvPr/>
      </p:nvGrpSpPr>
      <p:grpSpPr>
        <a:xfrm>
          <a:off x="0" y="0"/>
          <a:ext cx="0" cy="0"/>
          <a:chOff x="0" y="0"/>
          <a:chExt cx="0" cy="0"/>
        </a:xfrm>
      </p:grpSpPr>
      <p:sp>
        <p:nvSpPr>
          <p:cNvPr id="72" name="Google Shape;72;g394d402cb81_3_29"/>
          <p:cNvSpPr txBox="1">
            <a:spLocks noGrp="1"/>
          </p:cNvSpPr>
          <p:nvPr>
            <p:ph type="body" idx="1"/>
          </p:nvPr>
        </p:nvSpPr>
        <p:spPr>
          <a:xfrm>
            <a:off x="1439574" y="2038598"/>
            <a:ext cx="9158869" cy="1447168"/>
          </a:xfrm>
          <a:prstGeom prst="rect">
            <a:avLst/>
          </a:prstGeom>
          <a:noFill/>
          <a:ln>
            <a:noFill/>
          </a:ln>
        </p:spPr>
        <p:txBody>
          <a:bodyPr spcFirstLastPara="1" wrap="square" lIns="0" tIns="45700" rIns="0" bIns="45700" anchor="t" anchorCtr="0">
            <a:normAutofit fontScale="55000" lnSpcReduction="20000"/>
          </a:bodyPr>
          <a:lstStyle/>
          <a:p>
            <a:pPr marL="0" lvl="0" indent="0" rtl="0">
              <a:lnSpc>
                <a:spcPct val="100000"/>
              </a:lnSpc>
              <a:spcBef>
                <a:spcPts val="0"/>
              </a:spcBef>
              <a:spcAft>
                <a:spcPts val="0"/>
              </a:spcAft>
              <a:buClr>
                <a:schemeClr val="accent4"/>
              </a:buClr>
              <a:buSzPts val="4800"/>
              <a:buNone/>
            </a:pPr>
            <a:r>
              <a:rPr lang="en-US" sz="5100" b="1" dirty="0">
                <a:solidFill>
                  <a:srgbClr val="0075BF"/>
                </a:solidFill>
                <a:latin typeface="Proxima Nova"/>
                <a:ea typeface="Proxima Nova"/>
                <a:cs typeface="Proxima Nova"/>
                <a:sym typeface="Proxima Nova"/>
              </a:rPr>
              <a:t>Equitable Partnerships in Practice</a:t>
            </a:r>
          </a:p>
          <a:p>
            <a:pPr marL="0" lvl="0" indent="0" rtl="0">
              <a:lnSpc>
                <a:spcPct val="100000"/>
              </a:lnSpc>
              <a:spcBef>
                <a:spcPts val="0"/>
              </a:spcBef>
              <a:spcAft>
                <a:spcPts val="0"/>
              </a:spcAft>
              <a:buClr>
                <a:schemeClr val="accent4"/>
              </a:buClr>
              <a:buSzPts val="4800"/>
              <a:buNone/>
            </a:pPr>
            <a:endParaRPr lang="en-US" sz="4800" b="1" dirty="0">
              <a:solidFill>
                <a:srgbClr val="0075BF"/>
              </a:solidFill>
              <a:latin typeface="Proxima Nova"/>
              <a:ea typeface="Proxima Nova"/>
              <a:cs typeface="Proxima Nova"/>
              <a:sym typeface="Proxima Nova"/>
            </a:endParaRPr>
          </a:p>
          <a:p>
            <a:pPr marL="0" lvl="0" indent="0" rtl="0">
              <a:lnSpc>
                <a:spcPct val="100000"/>
              </a:lnSpc>
              <a:spcBef>
                <a:spcPts val="0"/>
              </a:spcBef>
              <a:spcAft>
                <a:spcPts val="0"/>
              </a:spcAft>
              <a:buClr>
                <a:schemeClr val="accent4"/>
              </a:buClr>
              <a:buSzPts val="4800"/>
              <a:buNone/>
            </a:pPr>
            <a:r>
              <a:rPr lang="en-US" sz="4200" b="1" dirty="0">
                <a:solidFill>
                  <a:srgbClr val="0075BF"/>
                </a:solidFill>
                <a:latin typeface="Proxima Nova"/>
                <a:ea typeface="Proxima Nova"/>
                <a:cs typeface="Proxima Nova"/>
                <a:sym typeface="Proxima Nova"/>
              </a:rPr>
              <a:t>How Evaluation, Publishing, and Policy Shape Knowledge Impact</a:t>
            </a:r>
            <a:endParaRPr sz="4200" dirty="0">
              <a:solidFill>
                <a:srgbClr val="0075BF"/>
              </a:solidFill>
              <a:latin typeface="Proxima Nova"/>
              <a:ea typeface="Proxima Nova"/>
              <a:cs typeface="Proxima Nova"/>
              <a:sym typeface="Proxima Nova"/>
            </a:endParaRPr>
          </a:p>
        </p:txBody>
      </p:sp>
      <p:sp>
        <p:nvSpPr>
          <p:cNvPr id="73" name="Google Shape;73;g394d402cb81_3_29"/>
          <p:cNvSpPr/>
          <p:nvPr/>
        </p:nvSpPr>
        <p:spPr>
          <a:xfrm>
            <a:off x="9783775" y="6318400"/>
            <a:ext cx="2343000" cy="495600"/>
          </a:xfrm>
          <a:prstGeom prst="rect">
            <a:avLst/>
          </a:prstGeom>
          <a:solidFill>
            <a:srgbClr val="0175BF"/>
          </a:solidFill>
          <a:ln w="9525" cap="flat" cmpd="sng">
            <a:solidFill>
              <a:srgbClr val="0175BF"/>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Calibri"/>
              <a:ea typeface="Calibri"/>
              <a:cs typeface="Calibri"/>
              <a:sym typeface="Calibri"/>
            </a:endParaRPr>
          </a:p>
        </p:txBody>
      </p:sp>
      <p:sp>
        <p:nvSpPr>
          <p:cNvPr id="74" name="Google Shape;74;g394d402cb81_3_29"/>
          <p:cNvSpPr txBox="1"/>
          <p:nvPr/>
        </p:nvSpPr>
        <p:spPr>
          <a:xfrm>
            <a:off x="6135024" y="4719286"/>
            <a:ext cx="5120073" cy="1129264"/>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US" sz="2000" dirty="0">
                <a:solidFill>
                  <a:srgbClr val="0075BF"/>
                </a:solidFill>
                <a:latin typeface="Proxima Nova"/>
                <a:ea typeface="Proxima Nova"/>
                <a:cs typeface="Proxima Nova"/>
                <a:sym typeface="Proxima Nova"/>
              </a:rPr>
              <a:t>Similo Ngwenya</a:t>
            </a:r>
          </a:p>
          <a:p>
            <a:pPr marL="0" lvl="0" indent="0" algn="l" rtl="0">
              <a:spcBef>
                <a:spcPts val="0"/>
              </a:spcBef>
              <a:spcAft>
                <a:spcPts val="0"/>
              </a:spcAft>
              <a:buNone/>
            </a:pPr>
            <a:r>
              <a:rPr lang="en-US" sz="1600" dirty="0">
                <a:solidFill>
                  <a:srgbClr val="0075BF"/>
                </a:solidFill>
                <a:latin typeface="Proxima Nova"/>
                <a:ea typeface="Proxima Nova"/>
                <a:cs typeface="Proxima Nova"/>
                <a:sym typeface="Proxima Nova"/>
              </a:rPr>
              <a:t>British Academy International Fellow | </a:t>
            </a:r>
            <a:r>
              <a:rPr lang="en-US" sz="1600" dirty="0" err="1">
                <a:solidFill>
                  <a:srgbClr val="0075BF"/>
                </a:solidFill>
                <a:latin typeface="Proxima Nova"/>
                <a:ea typeface="Proxima Nova"/>
                <a:cs typeface="Proxima Nova"/>
                <a:sym typeface="Proxima Nova"/>
              </a:rPr>
              <a:t>RoRI</a:t>
            </a:r>
            <a:r>
              <a:rPr lang="en-US" sz="1600" dirty="0">
                <a:solidFill>
                  <a:srgbClr val="0075BF"/>
                </a:solidFill>
                <a:latin typeface="Proxima Nova"/>
                <a:ea typeface="Proxima Nova"/>
                <a:cs typeface="Proxima Nova"/>
                <a:sym typeface="Proxima Nova"/>
              </a:rPr>
              <a:t>, UCL</a:t>
            </a:r>
          </a:p>
          <a:p>
            <a:pPr marL="0" lvl="0" indent="0" algn="l" rtl="0">
              <a:spcBef>
                <a:spcPts val="0"/>
              </a:spcBef>
              <a:spcAft>
                <a:spcPts val="0"/>
              </a:spcAft>
              <a:buNone/>
            </a:pPr>
            <a:r>
              <a:rPr lang="en-US" sz="1600" dirty="0">
                <a:solidFill>
                  <a:srgbClr val="0075BF"/>
                </a:solidFill>
                <a:latin typeface="Proxima Nova"/>
                <a:ea typeface="Calibri"/>
                <a:cs typeface="Calibri"/>
                <a:sym typeface="Proxima Nova"/>
              </a:rPr>
              <a:t>2</a:t>
            </a:r>
            <a:r>
              <a:rPr lang="en-US" sz="1600" baseline="30000" dirty="0">
                <a:solidFill>
                  <a:srgbClr val="0075BF"/>
                </a:solidFill>
                <a:latin typeface="Proxima Nova"/>
                <a:ea typeface="Calibri"/>
                <a:cs typeface="Calibri"/>
                <a:sym typeface="Proxima Nova"/>
              </a:rPr>
              <a:t>nd</a:t>
            </a:r>
            <a:r>
              <a:rPr lang="en-US" sz="1600" dirty="0">
                <a:solidFill>
                  <a:srgbClr val="0075BF"/>
                </a:solidFill>
                <a:latin typeface="Proxima Nova"/>
                <a:ea typeface="Calibri"/>
                <a:cs typeface="Calibri"/>
                <a:sym typeface="Proxima Nova"/>
              </a:rPr>
              <a:t> Conference on Equitable Partnerships</a:t>
            </a:r>
          </a:p>
          <a:p>
            <a:pPr marL="0" lvl="0" indent="0" algn="l" rtl="0">
              <a:spcBef>
                <a:spcPts val="0"/>
              </a:spcBef>
              <a:spcAft>
                <a:spcPts val="0"/>
              </a:spcAft>
              <a:buNone/>
            </a:pPr>
            <a:r>
              <a:rPr lang="en-US" sz="1600" dirty="0">
                <a:solidFill>
                  <a:srgbClr val="0075BF"/>
                </a:solidFill>
                <a:latin typeface="Proxima Nova"/>
                <a:ea typeface="Calibri"/>
                <a:cs typeface="Calibri"/>
                <a:sym typeface="Proxima Nova"/>
              </a:rPr>
              <a:t>04 February 2026</a:t>
            </a:r>
            <a:endParaRPr sz="1600" dirty="0">
              <a:solidFill>
                <a:srgbClr val="0075BF"/>
              </a:solidFill>
              <a:latin typeface="Calibri"/>
              <a:ea typeface="Calibri"/>
              <a:cs typeface="Calibri"/>
              <a:sym typeface="Calibri"/>
            </a:endParaRPr>
          </a:p>
        </p:txBody>
      </p:sp>
      <p:cxnSp>
        <p:nvCxnSpPr>
          <p:cNvPr id="75" name="Google Shape;75;g394d402cb81_3_29"/>
          <p:cNvCxnSpPr/>
          <p:nvPr/>
        </p:nvCxnSpPr>
        <p:spPr>
          <a:xfrm>
            <a:off x="5931825" y="5012700"/>
            <a:ext cx="0" cy="466500"/>
          </a:xfrm>
          <a:prstGeom prst="straightConnector1">
            <a:avLst/>
          </a:prstGeom>
          <a:noFill/>
          <a:ln w="19050" cap="flat" cmpd="sng">
            <a:solidFill>
              <a:srgbClr val="0075BF"/>
            </a:solidFill>
            <a:prstDash val="solid"/>
            <a:round/>
            <a:headEnd type="none" w="med" len="med"/>
            <a:tailEnd type="none" w="med" len="med"/>
          </a:ln>
        </p:spPr>
      </p:cxnSp>
      <p:pic>
        <p:nvPicPr>
          <p:cNvPr id="76" name="Google Shape;76;g394d402cb81_3_29" title="RoRI Logo.png"/>
          <p:cNvPicPr preferRelativeResize="0"/>
          <p:nvPr/>
        </p:nvPicPr>
        <p:blipFill>
          <a:blip r:embed="rId3">
            <a:alphaModFix/>
          </a:blip>
          <a:stretch>
            <a:fillRect/>
          </a:stretch>
        </p:blipFill>
        <p:spPr>
          <a:xfrm>
            <a:off x="3011650" y="4998175"/>
            <a:ext cx="2686715" cy="495525"/>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F27212-6965-0A2F-1434-EA4B8091007F}"/>
              </a:ext>
            </a:extLst>
          </p:cNvPr>
          <p:cNvSpPr>
            <a:spLocks noGrp="1"/>
          </p:cNvSpPr>
          <p:nvPr>
            <p:ph type="title"/>
          </p:nvPr>
        </p:nvSpPr>
        <p:spPr/>
        <p:txBody>
          <a:bodyPr/>
          <a:lstStyle/>
          <a:p>
            <a:r>
              <a:rPr lang="en-US" dirty="0"/>
              <a:t>When funding enters the System</a:t>
            </a:r>
            <a:endParaRPr lang="en-GB" dirty="0"/>
          </a:p>
        </p:txBody>
      </p:sp>
      <p:sp>
        <p:nvSpPr>
          <p:cNvPr id="3" name="Text Placeholder 2">
            <a:extLst>
              <a:ext uri="{FF2B5EF4-FFF2-40B4-BE49-F238E27FC236}">
                <a16:creationId xmlns:a16="http://schemas.microsoft.com/office/drawing/2014/main" id="{481F4C9F-E222-AAB7-941B-97653F2BD303}"/>
              </a:ext>
            </a:extLst>
          </p:cNvPr>
          <p:cNvSpPr>
            <a:spLocks noGrp="1"/>
          </p:cNvSpPr>
          <p:nvPr>
            <p:ph type="body" idx="1"/>
          </p:nvPr>
        </p:nvSpPr>
        <p:spPr>
          <a:xfrm>
            <a:off x="1097280" y="1704109"/>
            <a:ext cx="10058401" cy="4164983"/>
          </a:xfrm>
        </p:spPr>
        <p:txBody>
          <a:bodyPr/>
          <a:lstStyle/>
          <a:p>
            <a:r>
              <a:rPr lang="en-US" dirty="0"/>
              <a:t>Funding configures the system in which research operates. International funding for example shapes:</a:t>
            </a:r>
          </a:p>
          <a:p>
            <a:pPr>
              <a:buClr>
                <a:schemeClr val="tx1"/>
              </a:buClr>
              <a:buFont typeface="Arial" panose="020B0604020202020204" pitchFamily="34" charset="0"/>
              <a:buChar char="•"/>
            </a:pPr>
            <a:r>
              <a:rPr lang="en-GB" dirty="0"/>
              <a:t>What is evaluated</a:t>
            </a:r>
          </a:p>
          <a:p>
            <a:pPr>
              <a:buClr>
                <a:schemeClr val="tx1"/>
              </a:buClr>
              <a:buFont typeface="Arial" panose="020B0604020202020204" pitchFamily="34" charset="0"/>
              <a:buChar char="•"/>
            </a:pPr>
            <a:r>
              <a:rPr lang="en-GB" dirty="0"/>
              <a:t>Where research is published</a:t>
            </a:r>
          </a:p>
          <a:p>
            <a:pPr>
              <a:buClr>
                <a:schemeClr val="tx1"/>
              </a:buClr>
              <a:buFont typeface="Arial" panose="020B0604020202020204" pitchFamily="34" charset="0"/>
              <a:buChar char="•"/>
            </a:pPr>
            <a:r>
              <a:rPr lang="en-GB" dirty="0"/>
              <a:t>Which policy arenas matter</a:t>
            </a:r>
          </a:p>
        </p:txBody>
      </p:sp>
    </p:spTree>
    <p:extLst>
      <p:ext uri="{BB962C8B-B14F-4D97-AF65-F5344CB8AC3E}">
        <p14:creationId xmlns:p14="http://schemas.microsoft.com/office/powerpoint/2010/main" val="38724612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F24899-6E0E-9BA3-FA60-3121B36E5789}"/>
              </a:ext>
            </a:extLst>
          </p:cNvPr>
          <p:cNvSpPr>
            <a:spLocks noGrp="1"/>
          </p:cNvSpPr>
          <p:nvPr>
            <p:ph type="title"/>
          </p:nvPr>
        </p:nvSpPr>
        <p:spPr>
          <a:xfrm>
            <a:off x="1066800" y="50808"/>
            <a:ext cx="10058400" cy="938100"/>
          </a:xfrm>
        </p:spPr>
        <p:txBody>
          <a:bodyPr>
            <a:normAutofit/>
          </a:bodyPr>
          <a:lstStyle/>
          <a:p>
            <a:r>
              <a:rPr lang="en-US" sz="4000" dirty="0"/>
              <a:t>Putting it together: A Reproducing Loop</a:t>
            </a:r>
            <a:endParaRPr lang="en-GB" sz="4000" dirty="0"/>
          </a:p>
        </p:txBody>
      </p:sp>
      <p:sp>
        <p:nvSpPr>
          <p:cNvPr id="4" name="Rectangle: Rounded Corners 3">
            <a:extLst>
              <a:ext uri="{FF2B5EF4-FFF2-40B4-BE49-F238E27FC236}">
                <a16:creationId xmlns:a16="http://schemas.microsoft.com/office/drawing/2014/main" id="{50F5966F-CD87-13F7-BBBE-0C0C059E27CD}"/>
              </a:ext>
            </a:extLst>
          </p:cNvPr>
          <p:cNvSpPr/>
          <p:nvPr/>
        </p:nvSpPr>
        <p:spPr>
          <a:xfrm>
            <a:off x="1163781" y="1295401"/>
            <a:ext cx="2556164" cy="471054"/>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t>Funding priorities</a:t>
            </a:r>
            <a:endParaRPr lang="en-GB" sz="2000"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
        <p:nvSpPr>
          <p:cNvPr id="7" name="Text Placeholder 6">
            <a:extLst>
              <a:ext uri="{FF2B5EF4-FFF2-40B4-BE49-F238E27FC236}">
                <a16:creationId xmlns:a16="http://schemas.microsoft.com/office/drawing/2014/main" id="{3C5F0FB1-A0DE-347A-461C-0CA3853CC31E}"/>
              </a:ext>
            </a:extLst>
          </p:cNvPr>
          <p:cNvSpPr>
            <a:spLocks noGrp="1"/>
          </p:cNvSpPr>
          <p:nvPr>
            <p:ph type="body" idx="1"/>
          </p:nvPr>
        </p:nvSpPr>
        <p:spPr>
          <a:xfrm>
            <a:off x="1163781" y="2072339"/>
            <a:ext cx="2556164" cy="471054"/>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marL="114300" indent="0" algn="ctr">
              <a:buNone/>
            </a:pPr>
            <a:r>
              <a:rPr lang="en-US" dirty="0">
                <a:solidFill>
                  <a:schemeClr val="tx1"/>
                </a:solidFill>
                <a:latin typeface="Calibri" panose="020F0502020204030204" pitchFamily="34" charset="0"/>
                <a:ea typeface="Calibri" panose="020F0502020204030204" pitchFamily="34" charset="0"/>
                <a:cs typeface="Calibri" panose="020F0502020204030204" pitchFamily="34" charset="0"/>
              </a:rPr>
              <a:t>Evaluation criteria</a:t>
            </a:r>
            <a:endParaRPr lang="en-GB"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
        <p:nvSpPr>
          <p:cNvPr id="8" name="Text Placeholder 6">
            <a:extLst>
              <a:ext uri="{FF2B5EF4-FFF2-40B4-BE49-F238E27FC236}">
                <a16:creationId xmlns:a16="http://schemas.microsoft.com/office/drawing/2014/main" id="{0285BD19-4B6A-9713-3779-15174A5789FD}"/>
              </a:ext>
            </a:extLst>
          </p:cNvPr>
          <p:cNvSpPr txBox="1">
            <a:spLocks/>
          </p:cNvSpPr>
          <p:nvPr/>
        </p:nvSpPr>
        <p:spPr>
          <a:xfrm>
            <a:off x="1163781" y="2849277"/>
            <a:ext cx="2556164" cy="471054"/>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spcFirstLastPara="1" wrap="square" lIns="0" tIns="0" rIns="0" bIns="0" rtlCol="0" anchor="ctr" anchorCtr="0">
            <a:noAutofit/>
          </a:bodyPr>
          <a:lstStyle>
            <a:defPPr marR="0" lvl="0" algn="l" rtl="0">
              <a:lnSpc>
                <a:spcPct val="100000"/>
              </a:lnSpc>
              <a:spcBef>
                <a:spcPts val="0"/>
              </a:spcBef>
              <a:spcAft>
                <a:spcPts val="0"/>
              </a:spcAft>
            </a:defPPr>
            <a:lvl1pPr marL="457200" marR="0" lvl="0" indent="-342900" algn="l" rtl="0">
              <a:lnSpc>
                <a:spcPct val="100000"/>
              </a:lnSpc>
              <a:spcBef>
                <a:spcPts val="1200"/>
              </a:spcBef>
              <a:spcAft>
                <a:spcPts val="0"/>
              </a:spcAft>
              <a:buClr>
                <a:schemeClr val="accent1"/>
              </a:buClr>
              <a:buSzPts val="1800"/>
              <a:buFont typeface="Calibri"/>
              <a:buChar char=" "/>
              <a:defRPr sz="2000" b="0" i="0" u="none" strike="noStrike" cap="none">
                <a:solidFill>
                  <a:srgbClr val="3F3F3F"/>
                </a:solidFill>
                <a:latin typeface="Calibri"/>
                <a:ea typeface="Calibri"/>
                <a:cs typeface="Calibri"/>
                <a:sym typeface="Calibri"/>
              </a:defRPr>
            </a:lvl1pPr>
            <a:lvl2pPr marL="914400" marR="0" lvl="1" indent="-342900" algn="l" rtl="0">
              <a:lnSpc>
                <a:spcPct val="100000"/>
              </a:lnSpc>
              <a:spcBef>
                <a:spcPts val="1200"/>
              </a:spcBef>
              <a:spcAft>
                <a:spcPts val="0"/>
              </a:spcAft>
              <a:buClr>
                <a:srgbClr val="3F3F3F"/>
              </a:buClr>
              <a:buSzPts val="1800"/>
              <a:buFont typeface="Calibri"/>
              <a:buChar char="◦"/>
              <a:defRPr sz="1800" b="0" i="0" u="none" strike="noStrike" cap="none">
                <a:solidFill>
                  <a:srgbClr val="3F3F3F"/>
                </a:solidFill>
                <a:latin typeface="Calibri"/>
                <a:ea typeface="Calibri"/>
                <a:cs typeface="Calibri"/>
                <a:sym typeface="Calibri"/>
              </a:defRPr>
            </a:lvl2pPr>
            <a:lvl3pPr marL="1371600" marR="0" lvl="2" indent="-342900" algn="l" rtl="0">
              <a:lnSpc>
                <a:spcPct val="100000"/>
              </a:lnSpc>
              <a:spcBef>
                <a:spcPts val="1200"/>
              </a:spcBef>
              <a:spcAft>
                <a:spcPts val="0"/>
              </a:spcAft>
              <a:buClr>
                <a:srgbClr val="3F3F3F"/>
              </a:buClr>
              <a:buSzPts val="1800"/>
              <a:buFont typeface="Calibri"/>
              <a:buChar char="◦"/>
              <a:defRPr sz="1400" b="0" i="0" u="none" strike="noStrike" cap="none">
                <a:solidFill>
                  <a:srgbClr val="3F3F3F"/>
                </a:solidFill>
                <a:latin typeface="Calibri"/>
                <a:ea typeface="Calibri"/>
                <a:cs typeface="Calibri"/>
                <a:sym typeface="Calibri"/>
              </a:defRPr>
            </a:lvl3pPr>
            <a:lvl4pPr marL="1828800" marR="0" lvl="3" indent="-342900" algn="l" rtl="0">
              <a:lnSpc>
                <a:spcPct val="100000"/>
              </a:lnSpc>
              <a:spcBef>
                <a:spcPts val="1200"/>
              </a:spcBef>
              <a:spcAft>
                <a:spcPts val="0"/>
              </a:spcAft>
              <a:buClr>
                <a:srgbClr val="3F3F3F"/>
              </a:buClr>
              <a:buSzPts val="1800"/>
              <a:buFont typeface="Calibri"/>
              <a:buChar char="◦"/>
              <a:defRPr sz="1400" b="0" i="0" u="none" strike="noStrike" cap="none">
                <a:solidFill>
                  <a:srgbClr val="3F3F3F"/>
                </a:solidFill>
                <a:latin typeface="Calibri"/>
                <a:ea typeface="Calibri"/>
                <a:cs typeface="Calibri"/>
                <a:sym typeface="Calibri"/>
              </a:defRPr>
            </a:lvl4pPr>
            <a:lvl5pPr marL="2286000" marR="0" lvl="4" indent="-342900" algn="l" rtl="0">
              <a:lnSpc>
                <a:spcPct val="100000"/>
              </a:lnSpc>
              <a:spcBef>
                <a:spcPts val="1200"/>
              </a:spcBef>
              <a:spcAft>
                <a:spcPts val="0"/>
              </a:spcAft>
              <a:buClr>
                <a:srgbClr val="3F3F3F"/>
              </a:buClr>
              <a:buSzPts val="1800"/>
              <a:buFont typeface="Calibri"/>
              <a:buChar char="◦"/>
              <a:defRPr sz="1400" b="0" i="0" u="none" strike="noStrike" cap="none">
                <a:solidFill>
                  <a:srgbClr val="3F3F3F"/>
                </a:solidFill>
                <a:latin typeface="Calibri"/>
                <a:ea typeface="Calibri"/>
                <a:cs typeface="Calibri"/>
                <a:sym typeface="Calibri"/>
              </a:defRPr>
            </a:lvl5pPr>
            <a:lvl6pPr marL="2743200" marR="0" lvl="5" indent="-342900" algn="l" rtl="0">
              <a:lnSpc>
                <a:spcPct val="100000"/>
              </a:lnSpc>
              <a:spcBef>
                <a:spcPts val="1200"/>
              </a:spcBef>
              <a:spcAft>
                <a:spcPts val="0"/>
              </a:spcAft>
              <a:buClr>
                <a:schemeClr val="dk1"/>
              </a:buClr>
              <a:buSzPts val="1800"/>
              <a:buFont typeface="Calibri"/>
              <a:buChar char="◦"/>
              <a:defRPr sz="1400" b="0" i="0" u="none" strike="noStrike" cap="none">
                <a:solidFill>
                  <a:schemeClr val="dk1"/>
                </a:solidFill>
                <a:latin typeface="Calibri"/>
                <a:ea typeface="Calibri"/>
                <a:cs typeface="Calibri"/>
                <a:sym typeface="Calibri"/>
              </a:defRPr>
            </a:lvl6pPr>
            <a:lvl7pPr marL="3200400" marR="0" lvl="6" indent="-342900" algn="l" rtl="0">
              <a:lnSpc>
                <a:spcPct val="100000"/>
              </a:lnSpc>
              <a:spcBef>
                <a:spcPts val="1200"/>
              </a:spcBef>
              <a:spcAft>
                <a:spcPts val="0"/>
              </a:spcAft>
              <a:buClr>
                <a:schemeClr val="dk1"/>
              </a:buClr>
              <a:buSzPts val="1800"/>
              <a:buFont typeface="Calibri"/>
              <a:buChar char="◦"/>
              <a:defRPr sz="1400" b="0" i="0" u="none" strike="noStrike" cap="none">
                <a:solidFill>
                  <a:schemeClr val="dk1"/>
                </a:solidFill>
                <a:latin typeface="Calibri"/>
                <a:ea typeface="Calibri"/>
                <a:cs typeface="Calibri"/>
                <a:sym typeface="Calibri"/>
              </a:defRPr>
            </a:lvl7pPr>
            <a:lvl8pPr marL="3657600" marR="0" lvl="7" indent="-342900" algn="l" rtl="0">
              <a:lnSpc>
                <a:spcPct val="100000"/>
              </a:lnSpc>
              <a:spcBef>
                <a:spcPts val="1200"/>
              </a:spcBef>
              <a:spcAft>
                <a:spcPts val="0"/>
              </a:spcAft>
              <a:buClr>
                <a:schemeClr val="dk1"/>
              </a:buClr>
              <a:buSzPts val="1800"/>
              <a:buFont typeface="Calibri"/>
              <a:buChar char="◦"/>
              <a:defRPr sz="1400" b="0" i="0" u="none" strike="noStrike" cap="none">
                <a:solidFill>
                  <a:schemeClr val="dk1"/>
                </a:solidFill>
                <a:latin typeface="Calibri"/>
                <a:ea typeface="Calibri"/>
                <a:cs typeface="Calibri"/>
                <a:sym typeface="Calibri"/>
              </a:defRPr>
            </a:lvl8pPr>
            <a:lvl9pPr marL="4114800" marR="0" lvl="8" indent="-342900" algn="l" rtl="0">
              <a:lnSpc>
                <a:spcPct val="100000"/>
              </a:lnSpc>
              <a:spcBef>
                <a:spcPts val="1200"/>
              </a:spcBef>
              <a:spcAft>
                <a:spcPts val="0"/>
              </a:spcAft>
              <a:buClr>
                <a:schemeClr val="dk1"/>
              </a:buClr>
              <a:buSzPts val="1800"/>
              <a:buFont typeface="Calibri"/>
              <a:buChar char="◦"/>
              <a:defRPr sz="1400" b="0" i="0" u="none" strike="noStrike" cap="none">
                <a:solidFill>
                  <a:schemeClr val="dk1"/>
                </a:solidFill>
                <a:latin typeface="Calibri"/>
                <a:ea typeface="Calibri"/>
                <a:cs typeface="Calibri"/>
                <a:sym typeface="Calibri"/>
              </a:defRPr>
            </a:lvl9pPr>
          </a:lstStyle>
          <a:p>
            <a:pPr marL="114300" indent="0" algn="ctr">
              <a:buFont typeface="Calibri"/>
              <a:buNone/>
            </a:pPr>
            <a:r>
              <a:rPr lang="en-US" dirty="0">
                <a:solidFill>
                  <a:schemeClr val="tx1"/>
                </a:solidFill>
                <a:latin typeface="Calibri" panose="020F0502020204030204" pitchFamily="34" charset="0"/>
                <a:ea typeface="Calibri" panose="020F0502020204030204" pitchFamily="34" charset="0"/>
                <a:cs typeface="Calibri" panose="020F0502020204030204" pitchFamily="34" charset="0"/>
              </a:rPr>
              <a:t>Publishing norms</a:t>
            </a:r>
            <a:endParaRPr lang="en-GB"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
        <p:nvSpPr>
          <p:cNvPr id="9" name="Text Placeholder 6">
            <a:extLst>
              <a:ext uri="{FF2B5EF4-FFF2-40B4-BE49-F238E27FC236}">
                <a16:creationId xmlns:a16="http://schemas.microsoft.com/office/drawing/2014/main" id="{69431CE0-D894-CE33-6C52-BDC81DD9047A}"/>
              </a:ext>
            </a:extLst>
          </p:cNvPr>
          <p:cNvSpPr txBox="1">
            <a:spLocks/>
          </p:cNvSpPr>
          <p:nvPr/>
        </p:nvSpPr>
        <p:spPr>
          <a:xfrm>
            <a:off x="1163781" y="3626215"/>
            <a:ext cx="2556164" cy="471054"/>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spcFirstLastPara="1" wrap="square" lIns="0" tIns="0" rIns="0" bIns="0" rtlCol="0" anchor="ctr" anchorCtr="0">
            <a:noAutofit/>
          </a:bodyPr>
          <a:lstStyle>
            <a:defPPr marR="0" lvl="0" algn="l" rtl="0">
              <a:lnSpc>
                <a:spcPct val="100000"/>
              </a:lnSpc>
              <a:spcBef>
                <a:spcPts val="0"/>
              </a:spcBef>
              <a:spcAft>
                <a:spcPts val="0"/>
              </a:spcAft>
            </a:defPPr>
            <a:lvl1pPr marL="457200" marR="0" lvl="0" indent="-342900" algn="l" rtl="0">
              <a:lnSpc>
                <a:spcPct val="100000"/>
              </a:lnSpc>
              <a:spcBef>
                <a:spcPts val="1200"/>
              </a:spcBef>
              <a:spcAft>
                <a:spcPts val="0"/>
              </a:spcAft>
              <a:buClr>
                <a:schemeClr val="accent1"/>
              </a:buClr>
              <a:buSzPts val="1800"/>
              <a:buFont typeface="Calibri"/>
              <a:buChar char=" "/>
              <a:defRPr sz="2000" b="0" i="0" u="none" strike="noStrike" cap="none">
                <a:solidFill>
                  <a:srgbClr val="3F3F3F"/>
                </a:solidFill>
                <a:latin typeface="Calibri"/>
                <a:ea typeface="Calibri"/>
                <a:cs typeface="Calibri"/>
                <a:sym typeface="Calibri"/>
              </a:defRPr>
            </a:lvl1pPr>
            <a:lvl2pPr marL="914400" marR="0" lvl="1" indent="-342900" algn="l" rtl="0">
              <a:lnSpc>
                <a:spcPct val="100000"/>
              </a:lnSpc>
              <a:spcBef>
                <a:spcPts val="1200"/>
              </a:spcBef>
              <a:spcAft>
                <a:spcPts val="0"/>
              </a:spcAft>
              <a:buClr>
                <a:srgbClr val="3F3F3F"/>
              </a:buClr>
              <a:buSzPts val="1800"/>
              <a:buFont typeface="Calibri"/>
              <a:buChar char="◦"/>
              <a:defRPr sz="1800" b="0" i="0" u="none" strike="noStrike" cap="none">
                <a:solidFill>
                  <a:srgbClr val="3F3F3F"/>
                </a:solidFill>
                <a:latin typeface="Calibri"/>
                <a:ea typeface="Calibri"/>
                <a:cs typeface="Calibri"/>
                <a:sym typeface="Calibri"/>
              </a:defRPr>
            </a:lvl2pPr>
            <a:lvl3pPr marL="1371600" marR="0" lvl="2" indent="-342900" algn="l" rtl="0">
              <a:lnSpc>
                <a:spcPct val="100000"/>
              </a:lnSpc>
              <a:spcBef>
                <a:spcPts val="1200"/>
              </a:spcBef>
              <a:spcAft>
                <a:spcPts val="0"/>
              </a:spcAft>
              <a:buClr>
                <a:srgbClr val="3F3F3F"/>
              </a:buClr>
              <a:buSzPts val="1800"/>
              <a:buFont typeface="Calibri"/>
              <a:buChar char="◦"/>
              <a:defRPr sz="1400" b="0" i="0" u="none" strike="noStrike" cap="none">
                <a:solidFill>
                  <a:srgbClr val="3F3F3F"/>
                </a:solidFill>
                <a:latin typeface="Calibri"/>
                <a:ea typeface="Calibri"/>
                <a:cs typeface="Calibri"/>
                <a:sym typeface="Calibri"/>
              </a:defRPr>
            </a:lvl3pPr>
            <a:lvl4pPr marL="1828800" marR="0" lvl="3" indent="-342900" algn="l" rtl="0">
              <a:lnSpc>
                <a:spcPct val="100000"/>
              </a:lnSpc>
              <a:spcBef>
                <a:spcPts val="1200"/>
              </a:spcBef>
              <a:spcAft>
                <a:spcPts val="0"/>
              </a:spcAft>
              <a:buClr>
                <a:srgbClr val="3F3F3F"/>
              </a:buClr>
              <a:buSzPts val="1800"/>
              <a:buFont typeface="Calibri"/>
              <a:buChar char="◦"/>
              <a:defRPr sz="1400" b="0" i="0" u="none" strike="noStrike" cap="none">
                <a:solidFill>
                  <a:srgbClr val="3F3F3F"/>
                </a:solidFill>
                <a:latin typeface="Calibri"/>
                <a:ea typeface="Calibri"/>
                <a:cs typeface="Calibri"/>
                <a:sym typeface="Calibri"/>
              </a:defRPr>
            </a:lvl4pPr>
            <a:lvl5pPr marL="2286000" marR="0" lvl="4" indent="-342900" algn="l" rtl="0">
              <a:lnSpc>
                <a:spcPct val="100000"/>
              </a:lnSpc>
              <a:spcBef>
                <a:spcPts val="1200"/>
              </a:spcBef>
              <a:spcAft>
                <a:spcPts val="0"/>
              </a:spcAft>
              <a:buClr>
                <a:srgbClr val="3F3F3F"/>
              </a:buClr>
              <a:buSzPts val="1800"/>
              <a:buFont typeface="Calibri"/>
              <a:buChar char="◦"/>
              <a:defRPr sz="1400" b="0" i="0" u="none" strike="noStrike" cap="none">
                <a:solidFill>
                  <a:srgbClr val="3F3F3F"/>
                </a:solidFill>
                <a:latin typeface="Calibri"/>
                <a:ea typeface="Calibri"/>
                <a:cs typeface="Calibri"/>
                <a:sym typeface="Calibri"/>
              </a:defRPr>
            </a:lvl5pPr>
            <a:lvl6pPr marL="2743200" marR="0" lvl="5" indent="-342900" algn="l" rtl="0">
              <a:lnSpc>
                <a:spcPct val="100000"/>
              </a:lnSpc>
              <a:spcBef>
                <a:spcPts val="1200"/>
              </a:spcBef>
              <a:spcAft>
                <a:spcPts val="0"/>
              </a:spcAft>
              <a:buClr>
                <a:schemeClr val="dk1"/>
              </a:buClr>
              <a:buSzPts val="1800"/>
              <a:buFont typeface="Calibri"/>
              <a:buChar char="◦"/>
              <a:defRPr sz="1400" b="0" i="0" u="none" strike="noStrike" cap="none">
                <a:solidFill>
                  <a:schemeClr val="dk1"/>
                </a:solidFill>
                <a:latin typeface="Calibri"/>
                <a:ea typeface="Calibri"/>
                <a:cs typeface="Calibri"/>
                <a:sym typeface="Calibri"/>
              </a:defRPr>
            </a:lvl6pPr>
            <a:lvl7pPr marL="3200400" marR="0" lvl="6" indent="-342900" algn="l" rtl="0">
              <a:lnSpc>
                <a:spcPct val="100000"/>
              </a:lnSpc>
              <a:spcBef>
                <a:spcPts val="1200"/>
              </a:spcBef>
              <a:spcAft>
                <a:spcPts val="0"/>
              </a:spcAft>
              <a:buClr>
                <a:schemeClr val="dk1"/>
              </a:buClr>
              <a:buSzPts val="1800"/>
              <a:buFont typeface="Calibri"/>
              <a:buChar char="◦"/>
              <a:defRPr sz="1400" b="0" i="0" u="none" strike="noStrike" cap="none">
                <a:solidFill>
                  <a:schemeClr val="dk1"/>
                </a:solidFill>
                <a:latin typeface="Calibri"/>
                <a:ea typeface="Calibri"/>
                <a:cs typeface="Calibri"/>
                <a:sym typeface="Calibri"/>
              </a:defRPr>
            </a:lvl7pPr>
            <a:lvl8pPr marL="3657600" marR="0" lvl="7" indent="-342900" algn="l" rtl="0">
              <a:lnSpc>
                <a:spcPct val="100000"/>
              </a:lnSpc>
              <a:spcBef>
                <a:spcPts val="1200"/>
              </a:spcBef>
              <a:spcAft>
                <a:spcPts val="0"/>
              </a:spcAft>
              <a:buClr>
                <a:schemeClr val="dk1"/>
              </a:buClr>
              <a:buSzPts val="1800"/>
              <a:buFont typeface="Calibri"/>
              <a:buChar char="◦"/>
              <a:defRPr sz="1400" b="0" i="0" u="none" strike="noStrike" cap="none">
                <a:solidFill>
                  <a:schemeClr val="dk1"/>
                </a:solidFill>
                <a:latin typeface="Calibri"/>
                <a:ea typeface="Calibri"/>
                <a:cs typeface="Calibri"/>
                <a:sym typeface="Calibri"/>
              </a:defRPr>
            </a:lvl8pPr>
            <a:lvl9pPr marL="4114800" marR="0" lvl="8" indent="-342900" algn="l" rtl="0">
              <a:lnSpc>
                <a:spcPct val="100000"/>
              </a:lnSpc>
              <a:spcBef>
                <a:spcPts val="1200"/>
              </a:spcBef>
              <a:spcAft>
                <a:spcPts val="0"/>
              </a:spcAft>
              <a:buClr>
                <a:schemeClr val="dk1"/>
              </a:buClr>
              <a:buSzPts val="1800"/>
              <a:buFont typeface="Calibri"/>
              <a:buChar char="◦"/>
              <a:defRPr sz="1400" b="0" i="0" u="none" strike="noStrike" cap="none">
                <a:solidFill>
                  <a:schemeClr val="dk1"/>
                </a:solidFill>
                <a:latin typeface="Calibri"/>
                <a:ea typeface="Calibri"/>
                <a:cs typeface="Calibri"/>
                <a:sym typeface="Calibri"/>
              </a:defRPr>
            </a:lvl9pPr>
          </a:lstStyle>
          <a:p>
            <a:pPr marL="114300" indent="0" algn="ctr">
              <a:buFont typeface="Calibri"/>
              <a:buNone/>
            </a:pPr>
            <a:r>
              <a:rPr lang="en-US" dirty="0">
                <a:solidFill>
                  <a:schemeClr val="tx1"/>
                </a:solidFill>
                <a:latin typeface="Calibri" panose="020F0502020204030204" pitchFamily="34" charset="0"/>
                <a:ea typeface="Calibri" panose="020F0502020204030204" pitchFamily="34" charset="0"/>
                <a:cs typeface="Calibri" panose="020F0502020204030204" pitchFamily="34" charset="0"/>
              </a:rPr>
              <a:t>Policy uptake</a:t>
            </a:r>
            <a:endParaRPr lang="en-GB"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
        <p:nvSpPr>
          <p:cNvPr id="10" name="Text Placeholder 6">
            <a:extLst>
              <a:ext uri="{FF2B5EF4-FFF2-40B4-BE49-F238E27FC236}">
                <a16:creationId xmlns:a16="http://schemas.microsoft.com/office/drawing/2014/main" id="{1875DF89-D447-CC6B-D1D4-819E9DF1FEB5}"/>
              </a:ext>
            </a:extLst>
          </p:cNvPr>
          <p:cNvSpPr txBox="1">
            <a:spLocks/>
          </p:cNvSpPr>
          <p:nvPr/>
        </p:nvSpPr>
        <p:spPr>
          <a:xfrm>
            <a:off x="1163781" y="4403153"/>
            <a:ext cx="2556164" cy="471054"/>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spcFirstLastPara="1" wrap="square" lIns="0" tIns="0" rIns="0" bIns="0" rtlCol="0" anchor="ctr" anchorCtr="0">
            <a:noAutofit/>
          </a:bodyPr>
          <a:lstStyle>
            <a:defPPr marR="0" lvl="0" algn="l" rtl="0">
              <a:lnSpc>
                <a:spcPct val="100000"/>
              </a:lnSpc>
              <a:spcBef>
                <a:spcPts val="0"/>
              </a:spcBef>
              <a:spcAft>
                <a:spcPts val="0"/>
              </a:spcAft>
            </a:defPPr>
            <a:lvl1pPr marL="457200" marR="0" lvl="0" indent="-342900" algn="l" rtl="0">
              <a:lnSpc>
                <a:spcPct val="100000"/>
              </a:lnSpc>
              <a:spcBef>
                <a:spcPts val="1200"/>
              </a:spcBef>
              <a:spcAft>
                <a:spcPts val="0"/>
              </a:spcAft>
              <a:buClr>
                <a:schemeClr val="accent1"/>
              </a:buClr>
              <a:buSzPts val="1800"/>
              <a:buFont typeface="Calibri"/>
              <a:buChar char=" "/>
              <a:defRPr sz="2000" b="0" i="0" u="none" strike="noStrike" cap="none">
                <a:solidFill>
                  <a:srgbClr val="3F3F3F"/>
                </a:solidFill>
                <a:latin typeface="Calibri"/>
                <a:ea typeface="Calibri"/>
                <a:cs typeface="Calibri"/>
                <a:sym typeface="Calibri"/>
              </a:defRPr>
            </a:lvl1pPr>
            <a:lvl2pPr marL="914400" marR="0" lvl="1" indent="-342900" algn="l" rtl="0">
              <a:lnSpc>
                <a:spcPct val="100000"/>
              </a:lnSpc>
              <a:spcBef>
                <a:spcPts val="1200"/>
              </a:spcBef>
              <a:spcAft>
                <a:spcPts val="0"/>
              </a:spcAft>
              <a:buClr>
                <a:srgbClr val="3F3F3F"/>
              </a:buClr>
              <a:buSzPts val="1800"/>
              <a:buFont typeface="Calibri"/>
              <a:buChar char="◦"/>
              <a:defRPr sz="1800" b="0" i="0" u="none" strike="noStrike" cap="none">
                <a:solidFill>
                  <a:srgbClr val="3F3F3F"/>
                </a:solidFill>
                <a:latin typeface="Calibri"/>
                <a:ea typeface="Calibri"/>
                <a:cs typeface="Calibri"/>
                <a:sym typeface="Calibri"/>
              </a:defRPr>
            </a:lvl2pPr>
            <a:lvl3pPr marL="1371600" marR="0" lvl="2" indent="-342900" algn="l" rtl="0">
              <a:lnSpc>
                <a:spcPct val="100000"/>
              </a:lnSpc>
              <a:spcBef>
                <a:spcPts val="1200"/>
              </a:spcBef>
              <a:spcAft>
                <a:spcPts val="0"/>
              </a:spcAft>
              <a:buClr>
                <a:srgbClr val="3F3F3F"/>
              </a:buClr>
              <a:buSzPts val="1800"/>
              <a:buFont typeface="Calibri"/>
              <a:buChar char="◦"/>
              <a:defRPr sz="1400" b="0" i="0" u="none" strike="noStrike" cap="none">
                <a:solidFill>
                  <a:srgbClr val="3F3F3F"/>
                </a:solidFill>
                <a:latin typeface="Calibri"/>
                <a:ea typeface="Calibri"/>
                <a:cs typeface="Calibri"/>
                <a:sym typeface="Calibri"/>
              </a:defRPr>
            </a:lvl3pPr>
            <a:lvl4pPr marL="1828800" marR="0" lvl="3" indent="-342900" algn="l" rtl="0">
              <a:lnSpc>
                <a:spcPct val="100000"/>
              </a:lnSpc>
              <a:spcBef>
                <a:spcPts val="1200"/>
              </a:spcBef>
              <a:spcAft>
                <a:spcPts val="0"/>
              </a:spcAft>
              <a:buClr>
                <a:srgbClr val="3F3F3F"/>
              </a:buClr>
              <a:buSzPts val="1800"/>
              <a:buFont typeface="Calibri"/>
              <a:buChar char="◦"/>
              <a:defRPr sz="1400" b="0" i="0" u="none" strike="noStrike" cap="none">
                <a:solidFill>
                  <a:srgbClr val="3F3F3F"/>
                </a:solidFill>
                <a:latin typeface="Calibri"/>
                <a:ea typeface="Calibri"/>
                <a:cs typeface="Calibri"/>
                <a:sym typeface="Calibri"/>
              </a:defRPr>
            </a:lvl4pPr>
            <a:lvl5pPr marL="2286000" marR="0" lvl="4" indent="-342900" algn="l" rtl="0">
              <a:lnSpc>
                <a:spcPct val="100000"/>
              </a:lnSpc>
              <a:spcBef>
                <a:spcPts val="1200"/>
              </a:spcBef>
              <a:spcAft>
                <a:spcPts val="0"/>
              </a:spcAft>
              <a:buClr>
                <a:srgbClr val="3F3F3F"/>
              </a:buClr>
              <a:buSzPts val="1800"/>
              <a:buFont typeface="Calibri"/>
              <a:buChar char="◦"/>
              <a:defRPr sz="1400" b="0" i="0" u="none" strike="noStrike" cap="none">
                <a:solidFill>
                  <a:srgbClr val="3F3F3F"/>
                </a:solidFill>
                <a:latin typeface="Calibri"/>
                <a:ea typeface="Calibri"/>
                <a:cs typeface="Calibri"/>
                <a:sym typeface="Calibri"/>
              </a:defRPr>
            </a:lvl5pPr>
            <a:lvl6pPr marL="2743200" marR="0" lvl="5" indent="-342900" algn="l" rtl="0">
              <a:lnSpc>
                <a:spcPct val="100000"/>
              </a:lnSpc>
              <a:spcBef>
                <a:spcPts val="1200"/>
              </a:spcBef>
              <a:spcAft>
                <a:spcPts val="0"/>
              </a:spcAft>
              <a:buClr>
                <a:schemeClr val="dk1"/>
              </a:buClr>
              <a:buSzPts val="1800"/>
              <a:buFont typeface="Calibri"/>
              <a:buChar char="◦"/>
              <a:defRPr sz="1400" b="0" i="0" u="none" strike="noStrike" cap="none">
                <a:solidFill>
                  <a:schemeClr val="dk1"/>
                </a:solidFill>
                <a:latin typeface="Calibri"/>
                <a:ea typeface="Calibri"/>
                <a:cs typeface="Calibri"/>
                <a:sym typeface="Calibri"/>
              </a:defRPr>
            </a:lvl6pPr>
            <a:lvl7pPr marL="3200400" marR="0" lvl="6" indent="-342900" algn="l" rtl="0">
              <a:lnSpc>
                <a:spcPct val="100000"/>
              </a:lnSpc>
              <a:spcBef>
                <a:spcPts val="1200"/>
              </a:spcBef>
              <a:spcAft>
                <a:spcPts val="0"/>
              </a:spcAft>
              <a:buClr>
                <a:schemeClr val="dk1"/>
              </a:buClr>
              <a:buSzPts val="1800"/>
              <a:buFont typeface="Calibri"/>
              <a:buChar char="◦"/>
              <a:defRPr sz="1400" b="0" i="0" u="none" strike="noStrike" cap="none">
                <a:solidFill>
                  <a:schemeClr val="dk1"/>
                </a:solidFill>
                <a:latin typeface="Calibri"/>
                <a:ea typeface="Calibri"/>
                <a:cs typeface="Calibri"/>
                <a:sym typeface="Calibri"/>
              </a:defRPr>
            </a:lvl7pPr>
            <a:lvl8pPr marL="3657600" marR="0" lvl="7" indent="-342900" algn="l" rtl="0">
              <a:lnSpc>
                <a:spcPct val="100000"/>
              </a:lnSpc>
              <a:spcBef>
                <a:spcPts val="1200"/>
              </a:spcBef>
              <a:spcAft>
                <a:spcPts val="0"/>
              </a:spcAft>
              <a:buClr>
                <a:schemeClr val="dk1"/>
              </a:buClr>
              <a:buSzPts val="1800"/>
              <a:buFont typeface="Calibri"/>
              <a:buChar char="◦"/>
              <a:defRPr sz="1400" b="0" i="0" u="none" strike="noStrike" cap="none">
                <a:solidFill>
                  <a:schemeClr val="dk1"/>
                </a:solidFill>
                <a:latin typeface="Calibri"/>
                <a:ea typeface="Calibri"/>
                <a:cs typeface="Calibri"/>
                <a:sym typeface="Calibri"/>
              </a:defRPr>
            </a:lvl8pPr>
            <a:lvl9pPr marL="4114800" marR="0" lvl="8" indent="-342900" algn="l" rtl="0">
              <a:lnSpc>
                <a:spcPct val="100000"/>
              </a:lnSpc>
              <a:spcBef>
                <a:spcPts val="1200"/>
              </a:spcBef>
              <a:spcAft>
                <a:spcPts val="0"/>
              </a:spcAft>
              <a:buClr>
                <a:schemeClr val="dk1"/>
              </a:buClr>
              <a:buSzPts val="1800"/>
              <a:buFont typeface="Calibri"/>
              <a:buChar char="◦"/>
              <a:defRPr sz="1400" b="0" i="0" u="none" strike="noStrike" cap="none">
                <a:solidFill>
                  <a:schemeClr val="dk1"/>
                </a:solidFill>
                <a:latin typeface="Calibri"/>
                <a:ea typeface="Calibri"/>
                <a:cs typeface="Calibri"/>
                <a:sym typeface="Calibri"/>
              </a:defRPr>
            </a:lvl9pPr>
          </a:lstStyle>
          <a:p>
            <a:pPr marL="114300" indent="0" algn="ctr">
              <a:buFont typeface="Calibri"/>
              <a:buNone/>
            </a:pPr>
            <a:r>
              <a:rPr lang="en-US" dirty="0">
                <a:solidFill>
                  <a:schemeClr val="tx1"/>
                </a:solidFill>
                <a:latin typeface="Calibri" panose="020F0502020204030204" pitchFamily="34" charset="0"/>
                <a:ea typeface="Calibri" panose="020F0502020204030204" pitchFamily="34" charset="0"/>
                <a:cs typeface="Calibri" panose="020F0502020204030204" pitchFamily="34" charset="0"/>
              </a:rPr>
              <a:t>Reinforced hierarchies</a:t>
            </a:r>
            <a:endParaRPr lang="en-GB"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
        <p:nvSpPr>
          <p:cNvPr id="11" name="Arrow: Curved Up 10">
            <a:extLst>
              <a:ext uri="{FF2B5EF4-FFF2-40B4-BE49-F238E27FC236}">
                <a16:creationId xmlns:a16="http://schemas.microsoft.com/office/drawing/2014/main" id="{EFA67D60-D402-98E6-0355-08EC53F9815E}"/>
              </a:ext>
            </a:extLst>
          </p:cNvPr>
          <p:cNvSpPr/>
          <p:nvPr/>
        </p:nvSpPr>
        <p:spPr>
          <a:xfrm>
            <a:off x="1163782" y="5180091"/>
            <a:ext cx="427951" cy="265669"/>
          </a:xfrm>
          <a:prstGeom prst="curvedUpArrow">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2" name="Rectangle 11">
            <a:extLst>
              <a:ext uri="{FF2B5EF4-FFF2-40B4-BE49-F238E27FC236}">
                <a16:creationId xmlns:a16="http://schemas.microsoft.com/office/drawing/2014/main" id="{636347AB-4531-6ED6-E981-299E3E8D91BE}"/>
              </a:ext>
            </a:extLst>
          </p:cNvPr>
          <p:cNvSpPr/>
          <p:nvPr/>
        </p:nvSpPr>
        <p:spPr>
          <a:xfrm>
            <a:off x="1408854" y="5091545"/>
            <a:ext cx="3589866" cy="47105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800" i="1" dirty="0">
                <a:solidFill>
                  <a:schemeClr val="tx1"/>
                </a:solidFill>
                <a:latin typeface="Calibri" panose="020F0502020204030204" pitchFamily="34" charset="0"/>
                <a:ea typeface="Calibri" panose="020F0502020204030204" pitchFamily="34" charset="0"/>
                <a:cs typeface="Calibri" panose="020F0502020204030204" pitchFamily="34" charset="0"/>
              </a:rPr>
              <a:t>(Feed back into funding priorities</a:t>
            </a:r>
            <a:r>
              <a:rPr lang="en-US" dirty="0">
                <a:solidFill>
                  <a:schemeClr val="tx1"/>
                </a:solidFill>
              </a:rPr>
              <a:t>)</a:t>
            </a:r>
            <a:endParaRPr lang="en-GB" dirty="0">
              <a:solidFill>
                <a:schemeClr val="tx1"/>
              </a:solidFill>
            </a:endParaRPr>
          </a:p>
        </p:txBody>
      </p:sp>
      <p:sp>
        <p:nvSpPr>
          <p:cNvPr id="13" name="Rectangle: Rounded Corners 12">
            <a:extLst>
              <a:ext uri="{FF2B5EF4-FFF2-40B4-BE49-F238E27FC236}">
                <a16:creationId xmlns:a16="http://schemas.microsoft.com/office/drawing/2014/main" id="{A2870280-8D33-ECD5-EAEA-32F33C5F7532}"/>
              </a:ext>
            </a:extLst>
          </p:cNvPr>
          <p:cNvSpPr/>
          <p:nvPr/>
        </p:nvSpPr>
        <p:spPr>
          <a:xfrm>
            <a:off x="4775199" y="1279685"/>
            <a:ext cx="6942667" cy="486770"/>
          </a:xfrm>
          <a:prstGeom prst="round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latin typeface="Calibri" panose="020F0502020204030204" pitchFamily="34" charset="0"/>
                <a:ea typeface="Calibri" panose="020F0502020204030204" pitchFamily="34" charset="0"/>
                <a:cs typeface="Calibri" panose="020F0502020204030204" pitchFamily="34" charset="0"/>
              </a:rPr>
              <a:t>(</a:t>
            </a:r>
            <a:r>
              <a:rPr lang="en-US" sz="1600" i="1" dirty="0">
                <a:solidFill>
                  <a:schemeClr val="tx1"/>
                </a:solidFill>
                <a:latin typeface="Calibri" panose="020F0502020204030204" pitchFamily="34" charset="0"/>
                <a:ea typeface="Calibri" panose="020F0502020204030204" pitchFamily="34" charset="0"/>
                <a:cs typeface="Calibri" panose="020F0502020204030204" pitchFamily="34" charset="0"/>
              </a:rPr>
              <a:t>Funding priorities determine what counts as excellence, which topics are important and which institutions are considered reliable)</a:t>
            </a:r>
            <a:endParaRPr lang="en-GB" sz="1600" i="1"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
        <p:nvSpPr>
          <p:cNvPr id="14" name="Rectangle: Rounded Corners 13">
            <a:extLst>
              <a:ext uri="{FF2B5EF4-FFF2-40B4-BE49-F238E27FC236}">
                <a16:creationId xmlns:a16="http://schemas.microsoft.com/office/drawing/2014/main" id="{5386ADD4-FBD7-2DB8-974C-D5D309D3CD90}"/>
              </a:ext>
            </a:extLst>
          </p:cNvPr>
          <p:cNvSpPr/>
          <p:nvPr/>
        </p:nvSpPr>
        <p:spPr>
          <a:xfrm>
            <a:off x="4775198" y="2916596"/>
            <a:ext cx="6942667" cy="486770"/>
          </a:xfrm>
          <a:prstGeom prst="round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latin typeface="Calibri" panose="020F0502020204030204" pitchFamily="34" charset="0"/>
                <a:ea typeface="Calibri" panose="020F0502020204030204" pitchFamily="34" charset="0"/>
                <a:cs typeface="Calibri" panose="020F0502020204030204" pitchFamily="34" charset="0"/>
              </a:rPr>
              <a:t>(</a:t>
            </a:r>
            <a:r>
              <a:rPr lang="en-US" sz="1600" i="1" dirty="0">
                <a:solidFill>
                  <a:schemeClr val="tx1"/>
                </a:solidFill>
                <a:latin typeface="Calibri" panose="020F0502020204030204" pitchFamily="34" charset="0"/>
                <a:ea typeface="Calibri" panose="020F0502020204030204" pitchFamily="34" charset="0"/>
                <a:cs typeface="Calibri" panose="020F0502020204030204" pitchFamily="34" charset="0"/>
              </a:rPr>
              <a:t>Researchers publish where evaluation rewards them; in high impact journals and globally indexed outlets)</a:t>
            </a:r>
            <a:endParaRPr lang="en-GB" sz="1600" i="1"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
        <p:nvSpPr>
          <p:cNvPr id="15" name="Rectangle: Rounded Corners 14">
            <a:extLst>
              <a:ext uri="{FF2B5EF4-FFF2-40B4-BE49-F238E27FC236}">
                <a16:creationId xmlns:a16="http://schemas.microsoft.com/office/drawing/2014/main" id="{7E11A12B-1963-E457-9B89-4AF1E3FABF5D}"/>
              </a:ext>
            </a:extLst>
          </p:cNvPr>
          <p:cNvSpPr/>
          <p:nvPr/>
        </p:nvSpPr>
        <p:spPr>
          <a:xfrm>
            <a:off x="4775200" y="2102437"/>
            <a:ext cx="6942667" cy="486770"/>
          </a:xfrm>
          <a:prstGeom prst="round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latin typeface="Calibri" panose="020F0502020204030204" pitchFamily="34" charset="0"/>
                <a:ea typeface="Calibri" panose="020F0502020204030204" pitchFamily="34" charset="0"/>
                <a:cs typeface="Calibri" panose="020F0502020204030204" pitchFamily="34" charset="0"/>
              </a:rPr>
              <a:t>(</a:t>
            </a:r>
            <a:r>
              <a:rPr lang="en-US" sz="1600" i="1" dirty="0">
                <a:solidFill>
                  <a:schemeClr val="tx1"/>
                </a:solidFill>
                <a:latin typeface="Calibri" panose="020F0502020204030204" pitchFamily="34" charset="0"/>
                <a:ea typeface="Calibri" panose="020F0502020204030204" pitchFamily="34" charset="0"/>
                <a:cs typeface="Calibri" panose="020F0502020204030204" pitchFamily="34" charset="0"/>
              </a:rPr>
              <a:t>Evaluation criteria aligns with funder expectations: publication metrics, international collaboration, impact narratives)</a:t>
            </a:r>
            <a:endParaRPr lang="en-GB" sz="1600" i="1"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
        <p:nvSpPr>
          <p:cNvPr id="16" name="Rectangle: Rounded Corners 15">
            <a:extLst>
              <a:ext uri="{FF2B5EF4-FFF2-40B4-BE49-F238E27FC236}">
                <a16:creationId xmlns:a16="http://schemas.microsoft.com/office/drawing/2014/main" id="{3DA5F497-B135-7B5B-C5F7-306466C73EF6}"/>
              </a:ext>
            </a:extLst>
          </p:cNvPr>
          <p:cNvSpPr/>
          <p:nvPr/>
        </p:nvSpPr>
        <p:spPr>
          <a:xfrm>
            <a:off x="4775198" y="3694143"/>
            <a:ext cx="6942667" cy="486770"/>
          </a:xfrm>
          <a:prstGeom prst="round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latin typeface="Calibri" panose="020F0502020204030204" pitchFamily="34" charset="0"/>
                <a:ea typeface="Calibri" panose="020F0502020204030204" pitchFamily="34" charset="0"/>
                <a:cs typeface="Calibri" panose="020F0502020204030204" pitchFamily="34" charset="0"/>
              </a:rPr>
              <a:t>(</a:t>
            </a:r>
            <a:r>
              <a:rPr lang="en-US" sz="1600" i="1" dirty="0">
                <a:solidFill>
                  <a:schemeClr val="tx1"/>
                </a:solidFill>
                <a:latin typeface="Calibri" panose="020F0502020204030204" pitchFamily="34" charset="0"/>
                <a:ea typeface="Calibri" panose="020F0502020204030204" pitchFamily="34" charset="0"/>
                <a:cs typeface="Calibri" panose="020F0502020204030204" pitchFamily="34" charset="0"/>
              </a:rPr>
              <a:t>Policy draws on visible research, prestigious institutions and recognized journals)</a:t>
            </a:r>
            <a:endParaRPr lang="en-GB" sz="1600" i="1"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
        <p:nvSpPr>
          <p:cNvPr id="17" name="Rectangle: Rounded Corners 16">
            <a:extLst>
              <a:ext uri="{FF2B5EF4-FFF2-40B4-BE49-F238E27FC236}">
                <a16:creationId xmlns:a16="http://schemas.microsoft.com/office/drawing/2014/main" id="{ECC8BD0E-070C-F06F-3362-EBE19184263E}"/>
              </a:ext>
            </a:extLst>
          </p:cNvPr>
          <p:cNvSpPr/>
          <p:nvPr/>
        </p:nvSpPr>
        <p:spPr>
          <a:xfrm>
            <a:off x="4775197" y="4357339"/>
            <a:ext cx="6942667" cy="486770"/>
          </a:xfrm>
          <a:prstGeom prst="round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latin typeface="Calibri" panose="020F0502020204030204" pitchFamily="34" charset="0"/>
                <a:ea typeface="Calibri" panose="020F0502020204030204" pitchFamily="34" charset="0"/>
                <a:cs typeface="Calibri" panose="020F0502020204030204" pitchFamily="34" charset="0"/>
              </a:rPr>
              <a:t>(</a:t>
            </a:r>
            <a:r>
              <a:rPr lang="en-US" sz="1600" i="1" dirty="0">
                <a:solidFill>
                  <a:schemeClr val="tx1"/>
                </a:solidFill>
                <a:latin typeface="Calibri" panose="020F0502020204030204" pitchFamily="34" charset="0"/>
                <a:ea typeface="Calibri" panose="020F0502020204030204" pitchFamily="34" charset="0"/>
                <a:cs typeface="Calibri" panose="020F0502020204030204" pitchFamily="34" charset="0"/>
              </a:rPr>
              <a:t>Certain/Dominant institutions and actors gain more prestige, citations and policy influence)</a:t>
            </a:r>
            <a:endParaRPr lang="en-GB" sz="1600" i="1"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
        <p:nvSpPr>
          <p:cNvPr id="18" name="Rectangle: Rounded Corners 17">
            <a:extLst>
              <a:ext uri="{FF2B5EF4-FFF2-40B4-BE49-F238E27FC236}">
                <a16:creationId xmlns:a16="http://schemas.microsoft.com/office/drawing/2014/main" id="{695D4C03-B49E-F289-C010-199378501805}"/>
              </a:ext>
            </a:extLst>
          </p:cNvPr>
          <p:cNvSpPr/>
          <p:nvPr/>
        </p:nvSpPr>
        <p:spPr>
          <a:xfrm>
            <a:off x="4775196" y="5171498"/>
            <a:ext cx="6942667" cy="486770"/>
          </a:xfrm>
          <a:prstGeom prst="round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latin typeface="Calibri" panose="020F0502020204030204" pitchFamily="34" charset="0"/>
                <a:ea typeface="Calibri" panose="020F0502020204030204" pitchFamily="34" charset="0"/>
                <a:cs typeface="Calibri" panose="020F0502020204030204" pitchFamily="34" charset="0"/>
              </a:rPr>
              <a:t>(</a:t>
            </a:r>
            <a:r>
              <a:rPr lang="en-US" sz="1600" i="1" dirty="0">
                <a:solidFill>
                  <a:schemeClr val="tx1"/>
                </a:solidFill>
                <a:latin typeface="Calibri" panose="020F0502020204030204" pitchFamily="34" charset="0"/>
                <a:ea typeface="Calibri" panose="020F0502020204030204" pitchFamily="34" charset="0"/>
                <a:cs typeface="Calibri" panose="020F0502020204030204" pitchFamily="34" charset="0"/>
              </a:rPr>
              <a:t>Funders fund what already looks successful and the same actors are funded again)</a:t>
            </a:r>
            <a:endParaRPr lang="en-GB" sz="1600" i="1"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
        <p:nvSpPr>
          <p:cNvPr id="19" name="Arrow: Down 18">
            <a:extLst>
              <a:ext uri="{FF2B5EF4-FFF2-40B4-BE49-F238E27FC236}">
                <a16:creationId xmlns:a16="http://schemas.microsoft.com/office/drawing/2014/main" id="{8633EF98-46E0-6FF0-1AE3-C7DEB5EE7894}"/>
              </a:ext>
            </a:extLst>
          </p:cNvPr>
          <p:cNvSpPr/>
          <p:nvPr/>
        </p:nvSpPr>
        <p:spPr>
          <a:xfrm>
            <a:off x="2299623" y="1817644"/>
            <a:ext cx="284480" cy="202897"/>
          </a:xfrm>
          <a:prstGeom prst="downArrow">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Arrow: Down 19">
            <a:extLst>
              <a:ext uri="{FF2B5EF4-FFF2-40B4-BE49-F238E27FC236}">
                <a16:creationId xmlns:a16="http://schemas.microsoft.com/office/drawing/2014/main" id="{C71F0079-C1C7-5EBD-2A11-E55ED9F6DDDE}"/>
              </a:ext>
            </a:extLst>
          </p:cNvPr>
          <p:cNvSpPr/>
          <p:nvPr/>
        </p:nvSpPr>
        <p:spPr>
          <a:xfrm>
            <a:off x="2299623" y="2606933"/>
            <a:ext cx="284480" cy="202897"/>
          </a:xfrm>
          <a:prstGeom prst="downArrow">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Arrow: Down 20">
            <a:extLst>
              <a:ext uri="{FF2B5EF4-FFF2-40B4-BE49-F238E27FC236}">
                <a16:creationId xmlns:a16="http://schemas.microsoft.com/office/drawing/2014/main" id="{0687733E-543C-042E-F326-CE576055B656}"/>
              </a:ext>
            </a:extLst>
          </p:cNvPr>
          <p:cNvSpPr/>
          <p:nvPr/>
        </p:nvSpPr>
        <p:spPr>
          <a:xfrm>
            <a:off x="2299623" y="3389797"/>
            <a:ext cx="284480" cy="202897"/>
          </a:xfrm>
          <a:prstGeom prst="downArrow">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Arrow: Down 21">
            <a:extLst>
              <a:ext uri="{FF2B5EF4-FFF2-40B4-BE49-F238E27FC236}">
                <a16:creationId xmlns:a16="http://schemas.microsoft.com/office/drawing/2014/main" id="{91004B9C-C6BF-FB00-A9C1-4B8752CDE728}"/>
              </a:ext>
            </a:extLst>
          </p:cNvPr>
          <p:cNvSpPr/>
          <p:nvPr/>
        </p:nvSpPr>
        <p:spPr>
          <a:xfrm>
            <a:off x="2299623" y="4163919"/>
            <a:ext cx="284480" cy="202897"/>
          </a:xfrm>
          <a:prstGeom prst="downArrow">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9329616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344934-9EE4-D23A-D464-FC7388328031}"/>
              </a:ext>
            </a:extLst>
          </p:cNvPr>
          <p:cNvSpPr>
            <a:spLocks noGrp="1"/>
          </p:cNvSpPr>
          <p:nvPr>
            <p:ph type="title"/>
          </p:nvPr>
        </p:nvSpPr>
        <p:spPr>
          <a:xfrm>
            <a:off x="1015294" y="285256"/>
            <a:ext cx="10058400" cy="938100"/>
          </a:xfrm>
        </p:spPr>
        <p:txBody>
          <a:bodyPr/>
          <a:lstStyle/>
          <a:p>
            <a:r>
              <a:rPr lang="en-US" dirty="0"/>
              <a:t>So, what can we change?</a:t>
            </a:r>
            <a:endParaRPr lang="en-GB" dirty="0"/>
          </a:p>
        </p:txBody>
      </p:sp>
      <p:sp>
        <p:nvSpPr>
          <p:cNvPr id="3" name="Text Placeholder 2">
            <a:extLst>
              <a:ext uri="{FF2B5EF4-FFF2-40B4-BE49-F238E27FC236}">
                <a16:creationId xmlns:a16="http://schemas.microsoft.com/office/drawing/2014/main" id="{BE9256A3-9AB3-A143-8450-08AF78C87484}"/>
              </a:ext>
            </a:extLst>
          </p:cNvPr>
          <p:cNvSpPr>
            <a:spLocks noGrp="1"/>
          </p:cNvSpPr>
          <p:nvPr>
            <p:ph type="body" idx="1"/>
          </p:nvPr>
        </p:nvSpPr>
        <p:spPr>
          <a:xfrm>
            <a:off x="1097280" y="1305385"/>
            <a:ext cx="10058401" cy="4563707"/>
          </a:xfrm>
        </p:spPr>
        <p:txBody>
          <a:bodyPr>
            <a:normAutofit fontScale="77500" lnSpcReduction="20000"/>
          </a:bodyPr>
          <a:lstStyle/>
          <a:p>
            <a:pPr marL="114300" indent="0">
              <a:buNone/>
            </a:pPr>
            <a:r>
              <a:rPr lang="en-US" b="1" dirty="0"/>
              <a:t>Evaluation:</a:t>
            </a:r>
          </a:p>
          <a:p>
            <a:pPr>
              <a:buClr>
                <a:schemeClr val="tx1"/>
              </a:buClr>
              <a:buFont typeface="Arial" panose="020B0604020202020204" pitchFamily="34" charset="0"/>
              <a:buChar char="•"/>
            </a:pPr>
            <a:r>
              <a:rPr lang="en-US" dirty="0"/>
              <a:t>Moving from narrow metrics to contextual, narrative assessment.</a:t>
            </a:r>
          </a:p>
          <a:p>
            <a:pPr>
              <a:buClr>
                <a:schemeClr val="tx1"/>
              </a:buClr>
              <a:buFont typeface="Arial" panose="020B0604020202020204" pitchFamily="34" charset="0"/>
              <a:buChar char="•"/>
            </a:pPr>
            <a:r>
              <a:rPr lang="en-US" dirty="0"/>
              <a:t>Consider value contributions, roles and context, not just numbers.</a:t>
            </a:r>
          </a:p>
          <a:p>
            <a:pPr marL="114300" indent="0">
              <a:buNone/>
            </a:pPr>
            <a:r>
              <a:rPr lang="en-US" b="1" dirty="0"/>
              <a:t>Funding:</a:t>
            </a:r>
          </a:p>
          <a:p>
            <a:pPr>
              <a:buClr>
                <a:schemeClr val="tx1"/>
              </a:buClr>
              <a:buFont typeface="Arial" panose="020B0604020202020204" pitchFamily="34" charset="0"/>
              <a:buChar char="•"/>
            </a:pPr>
            <a:r>
              <a:rPr lang="en-US" dirty="0"/>
              <a:t>Who designs the calls? Who reviews proposals? Who decides priorities?</a:t>
            </a:r>
          </a:p>
          <a:p>
            <a:pPr>
              <a:buClr>
                <a:schemeClr val="tx1"/>
              </a:buClr>
              <a:buFont typeface="Arial" panose="020B0604020202020204" pitchFamily="34" charset="0"/>
              <a:buChar char="•"/>
            </a:pPr>
            <a:r>
              <a:rPr lang="en-US" dirty="0"/>
              <a:t>Increase participation in agenda-setting and decision-making.</a:t>
            </a:r>
          </a:p>
          <a:p>
            <a:pPr marL="114300" indent="0">
              <a:buNone/>
            </a:pPr>
            <a:r>
              <a:rPr lang="en-US" b="1" dirty="0"/>
              <a:t>Publishing:</a:t>
            </a:r>
          </a:p>
          <a:p>
            <a:pPr>
              <a:buClr>
                <a:schemeClr val="tx1"/>
              </a:buClr>
              <a:buFont typeface="Arial" panose="020B0604020202020204" pitchFamily="34" charset="0"/>
              <a:buChar char="•"/>
            </a:pPr>
            <a:r>
              <a:rPr lang="en-US" dirty="0"/>
              <a:t>Expand legitimacy beyond elite, globally indexed outlets.</a:t>
            </a:r>
          </a:p>
          <a:p>
            <a:pPr>
              <a:buClr>
                <a:schemeClr val="tx1"/>
              </a:buClr>
              <a:buFont typeface="Arial" panose="020B0604020202020204" pitchFamily="34" charset="0"/>
              <a:buChar char="•"/>
            </a:pPr>
            <a:r>
              <a:rPr lang="en-US" dirty="0" err="1"/>
              <a:t>Recognise</a:t>
            </a:r>
            <a:r>
              <a:rPr lang="en-US" dirty="0"/>
              <a:t> diverse publishing practices and knowledge forms.</a:t>
            </a:r>
          </a:p>
          <a:p>
            <a:pPr>
              <a:buClr>
                <a:schemeClr val="tx1"/>
              </a:buClr>
              <a:buFont typeface="Arial" panose="020B0604020202020204" pitchFamily="34" charset="0"/>
              <a:buChar char="•"/>
            </a:pPr>
            <a:r>
              <a:rPr lang="en-US" dirty="0"/>
              <a:t>Open access improves readership, but APCs shift the burden of exclusion onto authors.</a:t>
            </a:r>
          </a:p>
          <a:p>
            <a:pPr marL="114300" indent="0">
              <a:buNone/>
            </a:pPr>
            <a:r>
              <a:rPr lang="en-US" b="1" dirty="0"/>
              <a:t>Policy:</a:t>
            </a:r>
          </a:p>
          <a:p>
            <a:pPr>
              <a:buClr>
                <a:schemeClr val="tx1"/>
              </a:buClr>
              <a:buFont typeface="Arial" panose="020B0604020202020204" pitchFamily="34" charset="0"/>
              <a:buChar char="•"/>
            </a:pPr>
            <a:r>
              <a:rPr lang="en-US" dirty="0"/>
              <a:t>Value locally grounded knowledge and contextual expertise.</a:t>
            </a:r>
          </a:p>
          <a:p>
            <a:pPr>
              <a:buClr>
                <a:schemeClr val="tx1"/>
              </a:buClr>
              <a:buFont typeface="Arial" panose="020B0604020202020204" pitchFamily="34" charset="0"/>
              <a:buChar char="•"/>
            </a:pPr>
            <a:r>
              <a:rPr lang="en-US" dirty="0"/>
              <a:t>Strengthen the links between research and national and regional policy.</a:t>
            </a:r>
            <a:endParaRPr lang="en-GB" dirty="0"/>
          </a:p>
        </p:txBody>
      </p:sp>
    </p:spTree>
    <p:extLst>
      <p:ext uri="{BB962C8B-B14F-4D97-AF65-F5344CB8AC3E}">
        <p14:creationId xmlns:p14="http://schemas.microsoft.com/office/powerpoint/2010/main" val="12202521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
                                            <p:txEl>
                                              <p:pRg st="10" end="10"/>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
                                            <p:txEl>
                                              <p:pRg st="11" end="11"/>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B9881A9A-D727-6147-DC88-3A76A6DDBF1C}"/>
              </a:ext>
            </a:extLst>
          </p:cNvPr>
          <p:cNvSpPr>
            <a:spLocks noGrp="1"/>
          </p:cNvSpPr>
          <p:nvPr>
            <p:ph type="body" idx="1"/>
          </p:nvPr>
        </p:nvSpPr>
        <p:spPr>
          <a:xfrm>
            <a:off x="876563" y="2219786"/>
            <a:ext cx="10058401" cy="3348596"/>
          </a:xfrm>
        </p:spPr>
        <p:txBody>
          <a:bodyPr>
            <a:normAutofit/>
          </a:bodyPr>
          <a:lstStyle/>
          <a:p>
            <a:pPr marL="114300" indent="0" algn="ctr">
              <a:buNone/>
            </a:pPr>
            <a:r>
              <a:rPr lang="en-US" sz="3200" dirty="0"/>
              <a:t>The question we should be asking ourselves is not whether partnerships are equitable, but whether the systems they operate in make equity possible.</a:t>
            </a:r>
          </a:p>
          <a:p>
            <a:pPr marL="114300" indent="0" algn="ctr">
              <a:buNone/>
            </a:pPr>
            <a:endParaRPr lang="en-US" sz="3200" dirty="0"/>
          </a:p>
          <a:p>
            <a:pPr marL="114300" indent="0" algn="ctr">
              <a:buNone/>
            </a:pPr>
            <a:r>
              <a:rPr lang="en-US" sz="3200" dirty="0"/>
              <a:t>Thank you</a:t>
            </a:r>
            <a:endParaRPr lang="en-GB" sz="3200" dirty="0"/>
          </a:p>
        </p:txBody>
      </p:sp>
    </p:spTree>
    <p:extLst>
      <p:ext uri="{BB962C8B-B14F-4D97-AF65-F5344CB8AC3E}">
        <p14:creationId xmlns:p14="http://schemas.microsoft.com/office/powerpoint/2010/main" val="4005466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13231582-FF33-23BD-FEA2-A8AD71B4F39D}"/>
              </a:ext>
            </a:extLst>
          </p:cNvPr>
          <p:cNvSpPr>
            <a:spLocks noGrp="1"/>
          </p:cNvSpPr>
          <p:nvPr>
            <p:ph type="body" idx="1"/>
          </p:nvPr>
        </p:nvSpPr>
        <p:spPr>
          <a:xfrm>
            <a:off x="1097280" y="145044"/>
            <a:ext cx="10058401" cy="6079182"/>
          </a:xfrm>
        </p:spPr>
        <p:txBody>
          <a:bodyPr>
            <a:normAutofit fontScale="25000" lnSpcReduction="20000"/>
          </a:bodyPr>
          <a:lstStyle/>
          <a:p>
            <a:pPr marL="114300" indent="0">
              <a:buNone/>
            </a:pPr>
            <a:r>
              <a:rPr lang="en-US" sz="4800" b="1" dirty="0">
                <a:solidFill>
                  <a:schemeClr val="tx1"/>
                </a:solidFill>
                <a:latin typeface="Calibri" panose="020F0502020204030204" pitchFamily="34" charset="0"/>
                <a:ea typeface="Calibri" panose="020F0502020204030204" pitchFamily="34" charset="0"/>
                <a:cs typeface="Calibri" panose="020F0502020204030204" pitchFamily="34" charset="0"/>
              </a:rPr>
              <a:t>References</a:t>
            </a:r>
          </a:p>
          <a:p>
            <a:pPr marL="114300" indent="0">
              <a:buNone/>
            </a:pPr>
            <a:r>
              <a:rPr lang="en-US" sz="4800" dirty="0">
                <a:solidFill>
                  <a:schemeClr val="tx1"/>
                </a:solidFill>
                <a:latin typeface="Calibri" panose="020F0502020204030204" pitchFamily="34" charset="0"/>
                <a:ea typeface="Calibri" panose="020F0502020204030204" pitchFamily="34" charset="0"/>
                <a:cs typeface="Calibri" panose="020F0502020204030204" pitchFamily="34" charset="0"/>
              </a:rPr>
              <a:t>Albert, M., &amp; Kleinman, D. L. (2011). </a:t>
            </a:r>
            <a:r>
              <a:rPr lang="en-US" sz="4800" i="1" dirty="0">
                <a:solidFill>
                  <a:schemeClr val="tx1"/>
                </a:solidFill>
                <a:latin typeface="Calibri" panose="020F0502020204030204" pitchFamily="34" charset="0"/>
                <a:ea typeface="Calibri" panose="020F0502020204030204" pitchFamily="34" charset="0"/>
                <a:cs typeface="Calibri" panose="020F0502020204030204" pitchFamily="34" charset="0"/>
              </a:rPr>
              <a:t>Bringing Pierre Bourdieu to science and technology studies</a:t>
            </a:r>
            <a:r>
              <a:rPr lang="en-US" sz="4800" dirty="0">
                <a:solidFill>
                  <a:schemeClr val="tx1"/>
                </a:solidFill>
                <a:latin typeface="Calibri" panose="020F0502020204030204" pitchFamily="34" charset="0"/>
                <a:ea typeface="Calibri" panose="020F0502020204030204" pitchFamily="34" charset="0"/>
                <a:cs typeface="Calibri" panose="020F0502020204030204" pitchFamily="34" charset="0"/>
              </a:rPr>
              <a:t>. Minerva, 49(3), 263–273. </a:t>
            </a:r>
            <a:r>
              <a:rPr lang="en-US" sz="4800" dirty="0">
                <a:solidFill>
                  <a:schemeClr val="tx1"/>
                </a:solidFill>
                <a:latin typeface="Calibri" panose="020F0502020204030204" pitchFamily="34" charset="0"/>
                <a:ea typeface="Calibri" panose="020F0502020204030204" pitchFamily="34" charset="0"/>
                <a:cs typeface="Calibri" panose="020F0502020204030204" pitchFamily="34" charset="0"/>
                <a:hlinkClick r:id="rId2">
                  <a:extLst>
                    <a:ext uri="{A12FA001-AC4F-418D-AE19-62706E023703}">
                      <ahyp:hlinkClr xmlns:ahyp="http://schemas.microsoft.com/office/drawing/2018/hyperlinkcolor" val="tx"/>
                    </a:ext>
                  </a:extLst>
                </a:hlinkClick>
              </a:rPr>
              <a:t>https://doi.org/10.1007/s11024-011-9174-2</a:t>
            </a:r>
            <a:endParaRPr lang="en-US" sz="4800"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marL="114300" indent="0">
              <a:buNone/>
            </a:pPr>
            <a:r>
              <a:rPr lang="en-US" sz="4800" dirty="0">
                <a:solidFill>
                  <a:schemeClr val="tx1"/>
                </a:solidFill>
                <a:latin typeface="Calibri" panose="020F0502020204030204" pitchFamily="34" charset="0"/>
                <a:ea typeface="Calibri" panose="020F0502020204030204" pitchFamily="34" charset="0"/>
                <a:cs typeface="Calibri" panose="020F0502020204030204" pitchFamily="34" charset="0"/>
              </a:rPr>
              <a:t>Arvanitis, R., &amp; Mouton, J. (2019). </a:t>
            </a:r>
            <a:r>
              <a:rPr lang="en-US" sz="4800" i="1" dirty="0">
                <a:solidFill>
                  <a:schemeClr val="tx1"/>
                </a:solidFill>
                <a:latin typeface="Calibri" panose="020F0502020204030204" pitchFamily="34" charset="0"/>
                <a:ea typeface="Calibri" panose="020F0502020204030204" pitchFamily="34" charset="0"/>
                <a:cs typeface="Calibri" panose="020F0502020204030204" pitchFamily="34" charset="0"/>
              </a:rPr>
              <a:t>The structural effects of science funding on research systems in developing countries</a:t>
            </a:r>
            <a:r>
              <a:rPr lang="en-US" sz="4800" dirty="0">
                <a:solidFill>
                  <a:schemeClr val="tx1"/>
                </a:solidFill>
                <a:latin typeface="Calibri" panose="020F0502020204030204" pitchFamily="34" charset="0"/>
                <a:ea typeface="Calibri" panose="020F0502020204030204" pitchFamily="34" charset="0"/>
                <a:cs typeface="Calibri" panose="020F0502020204030204" pitchFamily="34" charset="0"/>
              </a:rPr>
              <a:t>. Science, Technology &amp; Society, 24(2), 201–220.</a:t>
            </a:r>
          </a:p>
          <a:p>
            <a:pPr marL="114300" indent="0">
              <a:buNone/>
            </a:pPr>
            <a:r>
              <a:rPr lang="en-US" sz="4800" dirty="0">
                <a:solidFill>
                  <a:schemeClr val="tx1"/>
                </a:solidFill>
                <a:latin typeface="Calibri" panose="020F0502020204030204" pitchFamily="34" charset="0"/>
                <a:ea typeface="Calibri" panose="020F0502020204030204" pitchFamily="34" charset="0"/>
                <a:cs typeface="Calibri" panose="020F0502020204030204" pitchFamily="34" charset="0"/>
              </a:rPr>
              <a:t>Boshoff, N., Ngwenya, S., Koch, S., Dudek, J.,</a:t>
            </a:r>
            <a:r>
              <a:rPr lang="pt-BR" sz="4800" dirty="0">
                <a:solidFill>
                  <a:schemeClr val="tx1"/>
                </a:solidFill>
                <a:latin typeface="Calibri" panose="020F0502020204030204" pitchFamily="34" charset="0"/>
                <a:ea typeface="Calibri" panose="020F0502020204030204" pitchFamily="34" charset="0"/>
                <a:cs typeface="Calibri" panose="020F0502020204030204" pitchFamily="34" charset="0"/>
              </a:rPr>
              <a:t> Strelnyk, O., Costas, R. &amp; Uisso. J, A. (</a:t>
            </a:r>
            <a:r>
              <a:rPr lang="en-US" sz="4800" dirty="0">
                <a:solidFill>
                  <a:schemeClr val="tx1"/>
                </a:solidFill>
                <a:latin typeface="Calibri" panose="020F0502020204030204" pitchFamily="34" charset="0"/>
                <a:ea typeface="Calibri" panose="020F0502020204030204" pitchFamily="34" charset="0"/>
                <a:cs typeface="Calibri" panose="020F0502020204030204" pitchFamily="34" charset="0"/>
              </a:rPr>
              <a:t>2024). </a:t>
            </a:r>
            <a:r>
              <a:rPr lang="en-US" sz="4800" i="1" dirty="0">
                <a:solidFill>
                  <a:schemeClr val="tx1"/>
                </a:solidFill>
                <a:latin typeface="Calibri" panose="020F0502020204030204" pitchFamily="34" charset="0"/>
                <a:ea typeface="Calibri" panose="020F0502020204030204" pitchFamily="34" charset="0"/>
                <a:cs typeface="Calibri" panose="020F0502020204030204" pitchFamily="34" charset="0"/>
              </a:rPr>
              <a:t>Geographical inequalities in global forest science: A bibliometric perspective</a:t>
            </a:r>
            <a:r>
              <a:rPr lang="en-US" sz="4800" dirty="0">
                <a:solidFill>
                  <a:schemeClr val="tx1"/>
                </a:solidFill>
                <a:latin typeface="Calibri" panose="020F0502020204030204" pitchFamily="34" charset="0"/>
                <a:ea typeface="Calibri" panose="020F0502020204030204" pitchFamily="34" charset="0"/>
                <a:cs typeface="Calibri" panose="020F0502020204030204" pitchFamily="34" charset="0"/>
              </a:rPr>
              <a:t>. Forest Policy and Economics, 170, 103250. </a:t>
            </a:r>
            <a:r>
              <a:rPr lang="en-US" sz="4800" dirty="0">
                <a:solidFill>
                  <a:schemeClr val="tx1"/>
                </a:solidFill>
                <a:latin typeface="Calibri" panose="020F0502020204030204" pitchFamily="34" charset="0"/>
                <a:ea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https://doi.org/10.1016/j.forpol.2024.103250</a:t>
            </a:r>
            <a:endParaRPr lang="en-US" sz="4800"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marL="114300" indent="0">
              <a:buNone/>
            </a:pPr>
            <a:r>
              <a:rPr lang="en-US" sz="4800" dirty="0">
                <a:solidFill>
                  <a:schemeClr val="tx1"/>
                </a:solidFill>
                <a:latin typeface="Calibri" panose="020F0502020204030204" pitchFamily="34" charset="0"/>
                <a:ea typeface="Calibri" panose="020F0502020204030204" pitchFamily="34" charset="0"/>
                <a:cs typeface="Calibri" panose="020F0502020204030204" pitchFamily="34" charset="0"/>
              </a:rPr>
              <a:t>Boshoff, N., &amp; </a:t>
            </a:r>
            <a:r>
              <a:rPr lang="en-US" sz="4800" dirty="0" err="1">
                <a:solidFill>
                  <a:schemeClr val="tx1"/>
                </a:solidFill>
                <a:latin typeface="Calibri" panose="020F0502020204030204" pitchFamily="34" charset="0"/>
                <a:ea typeface="Calibri" panose="020F0502020204030204" pitchFamily="34" charset="0"/>
                <a:cs typeface="Calibri" panose="020F0502020204030204" pitchFamily="34" charset="0"/>
              </a:rPr>
              <a:t>Esterhuyse</a:t>
            </a:r>
            <a:r>
              <a:rPr lang="en-US" sz="4800" dirty="0">
                <a:solidFill>
                  <a:schemeClr val="tx1"/>
                </a:solidFill>
                <a:latin typeface="Calibri" panose="020F0502020204030204" pitchFamily="34" charset="0"/>
                <a:ea typeface="Calibri" panose="020F0502020204030204" pitchFamily="34" charset="0"/>
                <a:cs typeface="Calibri" panose="020F0502020204030204" pitchFamily="34" charset="0"/>
              </a:rPr>
              <a:t>, L. (2023). </a:t>
            </a:r>
            <a:r>
              <a:rPr lang="en-US" sz="4800" i="1" dirty="0">
                <a:solidFill>
                  <a:schemeClr val="tx1"/>
                </a:solidFill>
                <a:latin typeface="Calibri" panose="020F0502020204030204" pitchFamily="34" charset="0"/>
                <a:ea typeface="Calibri" panose="020F0502020204030204" pitchFamily="34" charset="0"/>
                <a:cs typeface="Calibri" panose="020F0502020204030204" pitchFamily="34" charset="0"/>
              </a:rPr>
              <a:t>The use of bibliometrics in science policy and research evaluation in Africa</a:t>
            </a:r>
            <a:r>
              <a:rPr lang="en-US" sz="4800" dirty="0">
                <a:solidFill>
                  <a:schemeClr val="tx1"/>
                </a:solidFill>
                <a:latin typeface="Calibri" panose="020F0502020204030204" pitchFamily="34" charset="0"/>
                <a:ea typeface="Calibri" panose="020F0502020204030204" pitchFamily="34" charset="0"/>
                <a:cs typeface="Calibri" panose="020F0502020204030204" pitchFamily="34" charset="0"/>
              </a:rPr>
              <a:t>. Research Evaluation, 32(2), 123–135.</a:t>
            </a:r>
          </a:p>
          <a:p>
            <a:pPr marL="114300" indent="0">
              <a:buNone/>
            </a:pPr>
            <a:r>
              <a:rPr lang="en-US" sz="4800" dirty="0">
                <a:solidFill>
                  <a:schemeClr val="tx1"/>
                </a:solidFill>
                <a:latin typeface="Calibri" panose="020F0502020204030204" pitchFamily="34" charset="0"/>
                <a:ea typeface="Calibri" panose="020F0502020204030204" pitchFamily="34" charset="0"/>
                <a:cs typeface="Calibri" panose="020F0502020204030204" pitchFamily="34" charset="0"/>
              </a:rPr>
              <a:t>Bourdieu, P. (1975). </a:t>
            </a:r>
            <a:r>
              <a:rPr lang="en-US" sz="4800" i="1" dirty="0">
                <a:solidFill>
                  <a:schemeClr val="tx1"/>
                </a:solidFill>
                <a:latin typeface="Calibri" panose="020F0502020204030204" pitchFamily="34" charset="0"/>
                <a:ea typeface="Calibri" panose="020F0502020204030204" pitchFamily="34" charset="0"/>
                <a:cs typeface="Calibri" panose="020F0502020204030204" pitchFamily="34" charset="0"/>
              </a:rPr>
              <a:t>The specificity of the scientific field and the social conditions of the progress of reason</a:t>
            </a:r>
            <a:r>
              <a:rPr lang="en-US" sz="4800" dirty="0">
                <a:solidFill>
                  <a:schemeClr val="tx1"/>
                </a:solidFill>
                <a:latin typeface="Calibri" panose="020F0502020204030204" pitchFamily="34" charset="0"/>
                <a:ea typeface="Calibri" panose="020F0502020204030204" pitchFamily="34" charset="0"/>
                <a:cs typeface="Calibri" panose="020F0502020204030204" pitchFamily="34" charset="0"/>
              </a:rPr>
              <a:t>. Social Science Information, 14(6), 19–47. </a:t>
            </a:r>
            <a:r>
              <a:rPr lang="en-US" sz="4800" dirty="0">
                <a:solidFill>
                  <a:srgbClr val="358E9F"/>
                </a:solidFill>
                <a:latin typeface="Calibri" panose="020F0502020204030204" pitchFamily="34" charset="0"/>
                <a:ea typeface="Calibri" panose="020F0502020204030204" pitchFamily="34" charset="0"/>
                <a:cs typeface="Calibri" panose="020F0502020204030204" pitchFamily="34" charset="0"/>
                <a:hlinkClick r:id="rId4">
                  <a:extLst>
                    <a:ext uri="{A12FA001-AC4F-418D-AE19-62706E023703}">
                      <ahyp:hlinkClr xmlns:ahyp="http://schemas.microsoft.com/office/drawing/2018/hyperlinkcolor" val="tx"/>
                    </a:ext>
                  </a:extLst>
                </a:hlinkClick>
              </a:rPr>
              <a:t>https://doi.org/</a:t>
            </a:r>
            <a:r>
              <a:rPr lang="en-US" sz="4800" dirty="0">
                <a:solidFill>
                  <a:schemeClr val="tx1"/>
                </a:solidFill>
                <a:latin typeface="Calibri" panose="020F0502020204030204" pitchFamily="34" charset="0"/>
                <a:ea typeface="Calibri" panose="020F0502020204030204" pitchFamily="34" charset="0"/>
                <a:cs typeface="Calibri" panose="020F0502020204030204" pitchFamily="34" charset="0"/>
                <a:hlinkClick r:id="rId4">
                  <a:extLst>
                    <a:ext uri="{A12FA001-AC4F-418D-AE19-62706E023703}">
                      <ahyp:hlinkClr xmlns:ahyp="http://schemas.microsoft.com/office/drawing/2018/hyperlinkcolor" val="tx"/>
                    </a:ext>
                  </a:extLst>
                </a:hlinkClick>
              </a:rPr>
              <a:t>10.1177/053901847501400602</a:t>
            </a:r>
            <a:r>
              <a:rPr lang="en-US" sz="4800" dirty="0">
                <a:solidFill>
                  <a:schemeClr val="tx1"/>
                </a:solidFill>
                <a:latin typeface="Calibri" panose="020F0502020204030204" pitchFamily="34" charset="0"/>
                <a:ea typeface="Calibri" panose="020F0502020204030204" pitchFamily="34" charset="0"/>
                <a:cs typeface="Calibri" panose="020F0502020204030204" pitchFamily="34" charset="0"/>
              </a:rPr>
              <a:t> </a:t>
            </a:r>
          </a:p>
          <a:p>
            <a:pPr marL="114300" indent="0">
              <a:buNone/>
            </a:pPr>
            <a:r>
              <a:rPr lang="en-US" sz="4800" dirty="0">
                <a:solidFill>
                  <a:schemeClr val="tx1"/>
                </a:solidFill>
                <a:latin typeface="Calibri" panose="020F0502020204030204" pitchFamily="34" charset="0"/>
                <a:ea typeface="Calibri" panose="020F0502020204030204" pitchFamily="34" charset="0"/>
                <a:cs typeface="Calibri" panose="020F0502020204030204" pitchFamily="34" charset="0"/>
              </a:rPr>
              <a:t>Bourdieu, P. (1991). </a:t>
            </a:r>
            <a:r>
              <a:rPr lang="en-US" sz="4800" i="1" dirty="0">
                <a:solidFill>
                  <a:schemeClr val="tx1"/>
                </a:solidFill>
                <a:latin typeface="Calibri" panose="020F0502020204030204" pitchFamily="34" charset="0"/>
                <a:ea typeface="Calibri" panose="020F0502020204030204" pitchFamily="34" charset="0"/>
                <a:cs typeface="Calibri" panose="020F0502020204030204" pitchFamily="34" charset="0"/>
              </a:rPr>
              <a:t>The peculiar history of scientific reason</a:t>
            </a:r>
            <a:r>
              <a:rPr lang="en-US" sz="4800" dirty="0">
                <a:solidFill>
                  <a:schemeClr val="tx1"/>
                </a:solidFill>
                <a:latin typeface="Calibri" panose="020F0502020204030204" pitchFamily="34" charset="0"/>
                <a:ea typeface="Calibri" panose="020F0502020204030204" pitchFamily="34" charset="0"/>
                <a:cs typeface="Calibri" panose="020F0502020204030204" pitchFamily="34" charset="0"/>
              </a:rPr>
              <a:t>. Sociological Forum, 6(1), 3–26. </a:t>
            </a:r>
            <a:r>
              <a:rPr lang="en-US" sz="4800" dirty="0">
                <a:solidFill>
                  <a:srgbClr val="358E9F"/>
                </a:solidFill>
                <a:latin typeface="Calibri" panose="020F0502020204030204" pitchFamily="34" charset="0"/>
                <a:ea typeface="Calibri" panose="020F0502020204030204" pitchFamily="34" charset="0"/>
                <a:cs typeface="Calibri" panose="020F0502020204030204" pitchFamily="34" charset="0"/>
                <a:hlinkClick r:id="rId5">
                  <a:extLst>
                    <a:ext uri="{A12FA001-AC4F-418D-AE19-62706E023703}">
                      <ahyp:hlinkClr xmlns:ahyp="http://schemas.microsoft.com/office/drawing/2018/hyperlinkcolor" val="tx"/>
                    </a:ext>
                  </a:extLst>
                </a:hlinkClick>
              </a:rPr>
              <a:t>https://doi.org/10.1007/</a:t>
            </a:r>
            <a:r>
              <a:rPr lang="en-US" sz="4800" dirty="0">
                <a:solidFill>
                  <a:schemeClr val="tx1"/>
                </a:solidFill>
                <a:latin typeface="Calibri" panose="020F0502020204030204" pitchFamily="34" charset="0"/>
                <a:ea typeface="Calibri" panose="020F0502020204030204" pitchFamily="34" charset="0"/>
                <a:cs typeface="Calibri" panose="020F0502020204030204" pitchFamily="34" charset="0"/>
                <a:hlinkClick r:id="rId5">
                  <a:extLst>
                    <a:ext uri="{A12FA001-AC4F-418D-AE19-62706E023703}">
                      <ahyp:hlinkClr xmlns:ahyp="http://schemas.microsoft.com/office/drawing/2018/hyperlinkcolor" val="tx"/>
                    </a:ext>
                  </a:extLst>
                </a:hlinkClick>
              </a:rPr>
              <a:t>BF01112725</a:t>
            </a:r>
            <a:r>
              <a:rPr lang="en-US" sz="4800" dirty="0">
                <a:solidFill>
                  <a:schemeClr val="tx1"/>
                </a:solidFill>
                <a:latin typeface="Calibri" panose="020F0502020204030204" pitchFamily="34" charset="0"/>
                <a:ea typeface="Calibri" panose="020F0502020204030204" pitchFamily="34" charset="0"/>
                <a:cs typeface="Calibri" panose="020F0502020204030204" pitchFamily="34" charset="0"/>
              </a:rPr>
              <a:t>  </a:t>
            </a:r>
          </a:p>
          <a:p>
            <a:pPr marL="114300" indent="0">
              <a:buNone/>
            </a:pPr>
            <a:r>
              <a:rPr lang="en-US" sz="4800" dirty="0">
                <a:solidFill>
                  <a:schemeClr val="tx1"/>
                </a:solidFill>
                <a:latin typeface="Calibri" panose="020F0502020204030204" pitchFamily="34" charset="0"/>
                <a:ea typeface="Calibri" panose="020F0502020204030204" pitchFamily="34" charset="0"/>
                <a:cs typeface="Calibri" panose="020F0502020204030204" pitchFamily="34" charset="0"/>
              </a:rPr>
              <a:t>Chataway, J., Ochieng, C., &amp; Hanlin, R. (2019). </a:t>
            </a:r>
            <a:r>
              <a:rPr lang="en-US" sz="4800" i="1" dirty="0">
                <a:solidFill>
                  <a:schemeClr val="tx1"/>
                </a:solidFill>
                <a:latin typeface="Calibri" panose="020F0502020204030204" pitchFamily="34" charset="0"/>
                <a:ea typeface="Calibri" panose="020F0502020204030204" pitchFamily="34" charset="0"/>
                <a:cs typeface="Calibri" panose="020F0502020204030204" pitchFamily="34" charset="0"/>
              </a:rPr>
              <a:t>Including the excluded: The role of science, technology and innovation in inclusive development</a:t>
            </a:r>
            <a:r>
              <a:rPr lang="en-US" sz="4800" dirty="0">
                <a:solidFill>
                  <a:schemeClr val="tx1"/>
                </a:solidFill>
                <a:latin typeface="Calibri" panose="020F0502020204030204" pitchFamily="34" charset="0"/>
                <a:ea typeface="Calibri" panose="020F0502020204030204" pitchFamily="34" charset="0"/>
                <a:cs typeface="Calibri" panose="020F0502020204030204" pitchFamily="34" charset="0"/>
              </a:rPr>
              <a:t>. Research Policy, 48(3), 789–803.</a:t>
            </a:r>
          </a:p>
          <a:p>
            <a:pPr marL="114300" indent="0">
              <a:buNone/>
            </a:pPr>
            <a:r>
              <a:rPr lang="en-US" sz="4800" dirty="0">
                <a:solidFill>
                  <a:schemeClr val="tx1"/>
                </a:solidFill>
                <a:latin typeface="Calibri" panose="020F0502020204030204" pitchFamily="34" charset="0"/>
                <a:ea typeface="Calibri" panose="020F0502020204030204" pitchFamily="34" charset="0"/>
                <a:cs typeface="Calibri" panose="020F0502020204030204" pitchFamily="34" charset="0"/>
              </a:rPr>
              <a:t>Coalition for Advancing Research Assessment (COARA). (2022). </a:t>
            </a:r>
            <a:r>
              <a:rPr lang="en-US" sz="4800" i="1" dirty="0">
                <a:solidFill>
                  <a:schemeClr val="tx1"/>
                </a:solidFill>
                <a:latin typeface="Calibri" panose="020F0502020204030204" pitchFamily="34" charset="0"/>
                <a:ea typeface="Calibri" panose="020F0502020204030204" pitchFamily="34" charset="0"/>
                <a:cs typeface="Calibri" panose="020F0502020204030204" pitchFamily="34" charset="0"/>
              </a:rPr>
              <a:t>Agreement on reforming research assessment</a:t>
            </a:r>
            <a:r>
              <a:rPr lang="en-US" sz="48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4800" dirty="0">
                <a:solidFill>
                  <a:schemeClr val="tx1"/>
                </a:solidFill>
                <a:latin typeface="Calibri" panose="020F0502020204030204" pitchFamily="34" charset="0"/>
                <a:ea typeface="Calibri" panose="020F0502020204030204" pitchFamily="34" charset="0"/>
                <a:cs typeface="Calibri" panose="020F0502020204030204" pitchFamily="34" charset="0"/>
                <a:hlinkClick r:id="rId6">
                  <a:extLst>
                    <a:ext uri="{A12FA001-AC4F-418D-AE19-62706E023703}">
                      <ahyp:hlinkClr xmlns:ahyp="http://schemas.microsoft.com/office/drawing/2018/hyperlinkcolor" val="tx"/>
                    </a:ext>
                  </a:extLst>
                </a:hlinkClick>
              </a:rPr>
              <a:t>https://coara.eu/agreement</a:t>
            </a:r>
            <a:endParaRPr lang="en-US" sz="4800"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marL="114300" indent="0">
              <a:buNone/>
            </a:pPr>
            <a:r>
              <a:rPr lang="en-US" sz="4800" dirty="0">
                <a:solidFill>
                  <a:schemeClr val="tx1"/>
                </a:solidFill>
                <a:latin typeface="Calibri" panose="020F0502020204030204" pitchFamily="34" charset="0"/>
                <a:ea typeface="Calibri" panose="020F0502020204030204" pitchFamily="34" charset="0"/>
                <a:cs typeface="Calibri" panose="020F0502020204030204" pitchFamily="34" charset="0"/>
              </a:rPr>
              <a:t>Declaration on Research Assessment (DORA). (2012). </a:t>
            </a:r>
            <a:r>
              <a:rPr lang="en-US" sz="4800" i="1" dirty="0">
                <a:solidFill>
                  <a:schemeClr val="tx1"/>
                </a:solidFill>
                <a:latin typeface="Calibri" panose="020F0502020204030204" pitchFamily="34" charset="0"/>
                <a:ea typeface="Calibri" panose="020F0502020204030204" pitchFamily="34" charset="0"/>
                <a:cs typeface="Calibri" panose="020F0502020204030204" pitchFamily="34" charset="0"/>
              </a:rPr>
              <a:t>San Francisco Declaration on Research Assessment</a:t>
            </a:r>
            <a:r>
              <a:rPr lang="en-US" sz="48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4800" dirty="0">
                <a:solidFill>
                  <a:schemeClr val="tx1"/>
                </a:solidFill>
                <a:latin typeface="Calibri" panose="020F0502020204030204" pitchFamily="34" charset="0"/>
                <a:ea typeface="Calibri" panose="020F0502020204030204" pitchFamily="34" charset="0"/>
                <a:cs typeface="Calibri" panose="020F0502020204030204" pitchFamily="34" charset="0"/>
                <a:hlinkClick r:id="rId7">
                  <a:extLst>
                    <a:ext uri="{A12FA001-AC4F-418D-AE19-62706E023703}">
                      <ahyp:hlinkClr xmlns:ahyp="http://schemas.microsoft.com/office/drawing/2018/hyperlinkcolor" val="tx"/>
                    </a:ext>
                  </a:extLst>
                </a:hlinkClick>
              </a:rPr>
              <a:t>https://sfdora.org/read/</a:t>
            </a:r>
            <a:endParaRPr lang="en-US" sz="4800"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marL="114300" indent="0">
              <a:buNone/>
            </a:pPr>
            <a:r>
              <a:rPr lang="en-US" sz="4800" dirty="0">
                <a:solidFill>
                  <a:schemeClr val="tx1"/>
                </a:solidFill>
                <a:latin typeface="Calibri" panose="020F0502020204030204" pitchFamily="34" charset="0"/>
                <a:ea typeface="Calibri" panose="020F0502020204030204" pitchFamily="34" charset="0"/>
                <a:cs typeface="Calibri" panose="020F0502020204030204" pitchFamily="34" charset="0"/>
              </a:rPr>
              <a:t>Fortunato, S., et al. (2018). </a:t>
            </a:r>
            <a:r>
              <a:rPr lang="en-US" sz="4800" i="1" dirty="0">
                <a:solidFill>
                  <a:schemeClr val="tx1"/>
                </a:solidFill>
                <a:latin typeface="Calibri" panose="020F0502020204030204" pitchFamily="34" charset="0"/>
                <a:ea typeface="Calibri" panose="020F0502020204030204" pitchFamily="34" charset="0"/>
                <a:cs typeface="Calibri" panose="020F0502020204030204" pitchFamily="34" charset="0"/>
              </a:rPr>
              <a:t>Science of science</a:t>
            </a:r>
            <a:r>
              <a:rPr lang="en-US" sz="4800" dirty="0">
                <a:solidFill>
                  <a:schemeClr val="tx1"/>
                </a:solidFill>
                <a:latin typeface="Calibri" panose="020F0502020204030204" pitchFamily="34" charset="0"/>
                <a:ea typeface="Calibri" panose="020F0502020204030204" pitchFamily="34" charset="0"/>
                <a:cs typeface="Calibri" panose="020F0502020204030204" pitchFamily="34" charset="0"/>
              </a:rPr>
              <a:t>. Science, 359(6379), eaao0185. </a:t>
            </a:r>
            <a:r>
              <a:rPr lang="en-US" sz="4800" dirty="0">
                <a:solidFill>
                  <a:schemeClr val="tx1"/>
                </a:solidFill>
                <a:latin typeface="Calibri" panose="020F0502020204030204" pitchFamily="34" charset="0"/>
                <a:ea typeface="Calibri" panose="020F0502020204030204" pitchFamily="34" charset="0"/>
                <a:cs typeface="Calibri" panose="020F0502020204030204" pitchFamily="34" charset="0"/>
                <a:hlinkClick r:id="rId8">
                  <a:extLst>
                    <a:ext uri="{A12FA001-AC4F-418D-AE19-62706E023703}">
                      <ahyp:hlinkClr xmlns:ahyp="http://schemas.microsoft.com/office/drawing/2018/hyperlinkcolor" val="tx"/>
                    </a:ext>
                  </a:extLst>
                </a:hlinkClick>
              </a:rPr>
              <a:t>https://doi.org/10.1126/science.aao0185</a:t>
            </a:r>
            <a:endParaRPr lang="en-US" sz="4800"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marL="114300" indent="0">
              <a:buNone/>
            </a:pPr>
            <a:r>
              <a:rPr lang="en-US" sz="4800" dirty="0">
                <a:solidFill>
                  <a:schemeClr val="tx1"/>
                </a:solidFill>
                <a:latin typeface="Calibri" panose="020F0502020204030204" pitchFamily="34" charset="0"/>
                <a:ea typeface="Calibri" panose="020F0502020204030204" pitchFamily="34" charset="0"/>
                <a:cs typeface="Calibri" panose="020F0502020204030204" pitchFamily="34" charset="0"/>
              </a:rPr>
              <a:t>Gaillard, J. (1997). </a:t>
            </a:r>
            <a:r>
              <a:rPr lang="en-US" sz="4800" i="1" dirty="0">
                <a:solidFill>
                  <a:schemeClr val="tx1"/>
                </a:solidFill>
                <a:latin typeface="Calibri" panose="020F0502020204030204" pitchFamily="34" charset="0"/>
                <a:ea typeface="Calibri" panose="020F0502020204030204" pitchFamily="34" charset="0"/>
                <a:cs typeface="Calibri" panose="020F0502020204030204" pitchFamily="34" charset="0"/>
              </a:rPr>
              <a:t>The characteristics of R&amp;D in developing countries</a:t>
            </a:r>
            <a:r>
              <a:rPr lang="en-US" sz="4800" dirty="0">
                <a:solidFill>
                  <a:schemeClr val="tx1"/>
                </a:solidFill>
                <a:latin typeface="Calibri" panose="020F0502020204030204" pitchFamily="34" charset="0"/>
                <a:ea typeface="Calibri" panose="020F0502020204030204" pitchFamily="34" charset="0"/>
                <a:cs typeface="Calibri" panose="020F0502020204030204" pitchFamily="34" charset="0"/>
              </a:rPr>
              <a:t>. Science, Technology and Society, 2(1), 1–32.</a:t>
            </a:r>
          </a:p>
          <a:p>
            <a:pPr marL="114300" indent="0">
              <a:buNone/>
            </a:pPr>
            <a:r>
              <a:rPr lang="en-US" sz="4800" dirty="0">
                <a:solidFill>
                  <a:schemeClr val="tx1"/>
                </a:solidFill>
                <a:latin typeface="Calibri" panose="020F0502020204030204" pitchFamily="34" charset="0"/>
                <a:ea typeface="Calibri" panose="020F0502020204030204" pitchFamily="34" charset="0"/>
                <a:cs typeface="Calibri" panose="020F0502020204030204" pitchFamily="34" charset="0"/>
              </a:rPr>
              <a:t>Havemann, J., et al. (2020). </a:t>
            </a:r>
            <a:r>
              <a:rPr lang="en-US" sz="4800" i="1" dirty="0">
                <a:solidFill>
                  <a:schemeClr val="tx1"/>
                </a:solidFill>
                <a:latin typeface="Calibri" panose="020F0502020204030204" pitchFamily="34" charset="0"/>
                <a:ea typeface="Calibri" panose="020F0502020204030204" pitchFamily="34" charset="0"/>
                <a:cs typeface="Calibri" panose="020F0502020204030204" pitchFamily="34" charset="0"/>
              </a:rPr>
              <a:t>Open science in Africa: Challenges and opportunities</a:t>
            </a:r>
            <a:r>
              <a:rPr lang="en-US" sz="4800" dirty="0">
                <a:solidFill>
                  <a:schemeClr val="tx1"/>
                </a:solidFill>
                <a:latin typeface="Calibri" panose="020F0502020204030204" pitchFamily="34" charset="0"/>
                <a:ea typeface="Calibri" panose="020F0502020204030204" pitchFamily="34" charset="0"/>
                <a:cs typeface="Calibri" panose="020F0502020204030204" pitchFamily="34" charset="0"/>
              </a:rPr>
              <a:t>. Information Services &amp; Use, 40(1–2), 1–15.</a:t>
            </a:r>
          </a:p>
          <a:p>
            <a:pPr marL="114300" indent="0">
              <a:buNone/>
            </a:pPr>
            <a:r>
              <a:rPr lang="en-US" sz="4800" dirty="0">
                <a:solidFill>
                  <a:schemeClr val="tx1"/>
                </a:solidFill>
                <a:latin typeface="Calibri" panose="020F0502020204030204" pitchFamily="34" charset="0"/>
                <a:ea typeface="Calibri" panose="020F0502020204030204" pitchFamily="34" charset="0"/>
                <a:cs typeface="Calibri" panose="020F0502020204030204" pitchFamily="34" charset="0"/>
              </a:rPr>
              <a:t>Hicks, D., Wouters, P., Waltman, L., De </a:t>
            </a:r>
            <a:r>
              <a:rPr lang="en-US" sz="4800" dirty="0" err="1">
                <a:solidFill>
                  <a:schemeClr val="tx1"/>
                </a:solidFill>
                <a:latin typeface="Calibri" panose="020F0502020204030204" pitchFamily="34" charset="0"/>
                <a:ea typeface="Calibri" panose="020F0502020204030204" pitchFamily="34" charset="0"/>
                <a:cs typeface="Calibri" panose="020F0502020204030204" pitchFamily="34" charset="0"/>
              </a:rPr>
              <a:t>Rijcke</a:t>
            </a:r>
            <a:r>
              <a:rPr lang="en-US" sz="4800" dirty="0">
                <a:solidFill>
                  <a:schemeClr val="tx1"/>
                </a:solidFill>
                <a:latin typeface="Calibri" panose="020F0502020204030204" pitchFamily="34" charset="0"/>
                <a:ea typeface="Calibri" panose="020F0502020204030204" pitchFamily="34" charset="0"/>
                <a:cs typeface="Calibri" panose="020F0502020204030204" pitchFamily="34" charset="0"/>
              </a:rPr>
              <a:t>, S., &amp; Rafols, I. (2015). </a:t>
            </a:r>
            <a:r>
              <a:rPr lang="en-US" sz="4800" i="1" dirty="0">
                <a:solidFill>
                  <a:schemeClr val="tx1"/>
                </a:solidFill>
                <a:latin typeface="Calibri" panose="020F0502020204030204" pitchFamily="34" charset="0"/>
                <a:ea typeface="Calibri" panose="020F0502020204030204" pitchFamily="34" charset="0"/>
                <a:cs typeface="Calibri" panose="020F0502020204030204" pitchFamily="34" charset="0"/>
              </a:rPr>
              <a:t>Bibliometrics: The Leiden Manifesto for research metrics</a:t>
            </a:r>
            <a:r>
              <a:rPr lang="en-US" sz="4800" dirty="0">
                <a:solidFill>
                  <a:schemeClr val="tx1"/>
                </a:solidFill>
                <a:latin typeface="Calibri" panose="020F0502020204030204" pitchFamily="34" charset="0"/>
                <a:ea typeface="Calibri" panose="020F0502020204030204" pitchFamily="34" charset="0"/>
                <a:cs typeface="Calibri" panose="020F0502020204030204" pitchFamily="34" charset="0"/>
              </a:rPr>
              <a:t>. Nature, 520, 429–431.</a:t>
            </a:r>
          </a:p>
          <a:p>
            <a:pPr marL="114300" indent="0">
              <a:buNone/>
            </a:pPr>
            <a:r>
              <a:rPr lang="en-GB" sz="4800" dirty="0">
                <a:solidFill>
                  <a:schemeClr val="tx1"/>
                </a:solidFill>
                <a:latin typeface="Calibri" panose="020F0502020204030204" pitchFamily="34" charset="0"/>
                <a:ea typeface="Calibri" panose="020F0502020204030204" pitchFamily="34" charset="0"/>
                <a:cs typeface="Calibri" panose="020F0502020204030204" pitchFamily="34" charset="0"/>
              </a:rPr>
              <a:t>Koch, S., Tetley, C., </a:t>
            </a:r>
            <a:r>
              <a:rPr lang="en-GB" sz="4800" dirty="0" err="1">
                <a:solidFill>
                  <a:schemeClr val="tx1"/>
                </a:solidFill>
                <a:latin typeface="Calibri" panose="020F0502020204030204" pitchFamily="34" charset="0"/>
                <a:ea typeface="Calibri" panose="020F0502020204030204" pitchFamily="34" charset="0"/>
                <a:cs typeface="Calibri" panose="020F0502020204030204" pitchFamily="34" charset="0"/>
              </a:rPr>
              <a:t>Strelnyk</a:t>
            </a:r>
            <a:r>
              <a:rPr lang="en-GB" sz="4800" dirty="0">
                <a:solidFill>
                  <a:schemeClr val="tx1"/>
                </a:solidFill>
                <a:latin typeface="Calibri" panose="020F0502020204030204" pitchFamily="34" charset="0"/>
                <a:ea typeface="Calibri" panose="020F0502020204030204" pitchFamily="34" charset="0"/>
                <a:cs typeface="Calibri" panose="020F0502020204030204" pitchFamily="34" charset="0"/>
              </a:rPr>
              <a:t>, O., Sunagawa, S., Boshoff, N., </a:t>
            </a:r>
            <a:r>
              <a:rPr lang="en-GB" sz="4800" dirty="0" err="1">
                <a:solidFill>
                  <a:schemeClr val="tx1"/>
                </a:solidFill>
                <a:latin typeface="Calibri" panose="020F0502020204030204" pitchFamily="34" charset="0"/>
                <a:ea typeface="Calibri" panose="020F0502020204030204" pitchFamily="34" charset="0"/>
                <a:cs typeface="Calibri" panose="020F0502020204030204" pitchFamily="34" charset="0"/>
              </a:rPr>
              <a:t>Uisso</a:t>
            </a:r>
            <a:r>
              <a:rPr lang="en-GB" sz="4800" dirty="0">
                <a:solidFill>
                  <a:schemeClr val="tx1"/>
                </a:solidFill>
                <a:latin typeface="Calibri" panose="020F0502020204030204" pitchFamily="34" charset="0"/>
                <a:ea typeface="Calibri" panose="020F0502020204030204" pitchFamily="34" charset="0"/>
                <a:cs typeface="Calibri" panose="020F0502020204030204" pitchFamily="34" charset="0"/>
              </a:rPr>
              <a:t>, A. J., &amp; Ngwenya, S. (2025). </a:t>
            </a:r>
            <a:r>
              <a:rPr lang="en-GB" sz="4800" i="1" dirty="0">
                <a:solidFill>
                  <a:schemeClr val="tx1"/>
                </a:solidFill>
                <a:latin typeface="Calibri" panose="020F0502020204030204" pitchFamily="34" charset="0"/>
                <a:ea typeface="Calibri" panose="020F0502020204030204" pitchFamily="34" charset="0"/>
                <a:cs typeface="Calibri" panose="020F0502020204030204" pitchFamily="34" charset="0"/>
              </a:rPr>
              <a:t>Reproducing inequality: Collaboration habitus and its epistemic implications in African–European research projects on forests</a:t>
            </a:r>
            <a:r>
              <a:rPr lang="en-GB" sz="4800" dirty="0">
                <a:solidFill>
                  <a:schemeClr val="tx1"/>
                </a:solidFill>
                <a:latin typeface="Calibri" panose="020F0502020204030204" pitchFamily="34" charset="0"/>
                <a:ea typeface="Calibri" panose="020F0502020204030204" pitchFamily="34" charset="0"/>
                <a:cs typeface="Calibri" panose="020F0502020204030204" pitchFamily="34" charset="0"/>
              </a:rPr>
              <a:t>. Minerva. </a:t>
            </a:r>
            <a:r>
              <a:rPr lang="en-GB" sz="4800" dirty="0">
                <a:solidFill>
                  <a:schemeClr val="tx1"/>
                </a:solidFill>
                <a:latin typeface="Calibri" panose="020F0502020204030204" pitchFamily="34" charset="0"/>
                <a:ea typeface="Calibri" panose="020F0502020204030204" pitchFamily="34" charset="0"/>
                <a:cs typeface="Calibri" panose="020F0502020204030204" pitchFamily="34" charset="0"/>
                <a:hlinkClick r:id="rId9">
                  <a:extLst>
                    <a:ext uri="{A12FA001-AC4F-418D-AE19-62706E023703}">
                      <ahyp:hlinkClr xmlns:ahyp="http://schemas.microsoft.com/office/drawing/2018/hyperlinkcolor" val="tx"/>
                    </a:ext>
                  </a:extLst>
                </a:hlinkClick>
              </a:rPr>
              <a:t>https://doi.org/10.1007/s11024-025-09570-6</a:t>
            </a:r>
            <a:endParaRPr lang="en-US" sz="4800"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marL="114300" indent="0">
              <a:buNone/>
            </a:pPr>
            <a:r>
              <a:rPr lang="en-US" sz="4800" dirty="0">
                <a:solidFill>
                  <a:schemeClr val="tx1"/>
                </a:solidFill>
                <a:latin typeface="Calibri" panose="020F0502020204030204" pitchFamily="34" charset="0"/>
                <a:ea typeface="Calibri" panose="020F0502020204030204" pitchFamily="34" charset="0"/>
                <a:cs typeface="Calibri" panose="020F0502020204030204" pitchFamily="34" charset="0"/>
              </a:rPr>
              <a:t>Wilsdon, J., Allen, L., Belfiore, E., Campbell, P., Curry, S., Hill, S., Jones, R., Kain, R., </a:t>
            </a:r>
            <a:r>
              <a:rPr lang="en-US" sz="4800" dirty="0" err="1">
                <a:solidFill>
                  <a:schemeClr val="tx1"/>
                </a:solidFill>
                <a:latin typeface="Calibri" panose="020F0502020204030204" pitchFamily="34" charset="0"/>
                <a:ea typeface="Calibri" panose="020F0502020204030204" pitchFamily="34" charset="0"/>
                <a:cs typeface="Calibri" panose="020F0502020204030204" pitchFamily="34" charset="0"/>
              </a:rPr>
              <a:t>Kerridge</a:t>
            </a:r>
            <a:r>
              <a:rPr lang="en-US" sz="4800" dirty="0">
                <a:solidFill>
                  <a:schemeClr val="tx1"/>
                </a:solidFill>
                <a:latin typeface="Calibri" panose="020F0502020204030204" pitchFamily="34" charset="0"/>
                <a:ea typeface="Calibri" panose="020F0502020204030204" pitchFamily="34" charset="0"/>
                <a:cs typeface="Calibri" panose="020F0502020204030204" pitchFamily="34" charset="0"/>
              </a:rPr>
              <a:t>, S., Thelwall, M., Tinkler, J., Viney, I., Wouters, P., Hill, J., &amp; Johnson, B. (2015). </a:t>
            </a:r>
            <a:r>
              <a:rPr lang="en-US" sz="4800" i="1" dirty="0">
                <a:solidFill>
                  <a:schemeClr val="tx1"/>
                </a:solidFill>
                <a:latin typeface="Calibri" panose="020F0502020204030204" pitchFamily="34" charset="0"/>
                <a:ea typeface="Calibri" panose="020F0502020204030204" pitchFamily="34" charset="0"/>
                <a:cs typeface="Calibri" panose="020F0502020204030204" pitchFamily="34" charset="0"/>
              </a:rPr>
              <a:t>The metric tide: Independent review of the role of metrics in research assessment and management</a:t>
            </a:r>
            <a:r>
              <a:rPr lang="en-US" sz="4800" dirty="0">
                <a:solidFill>
                  <a:schemeClr val="tx1"/>
                </a:solidFill>
                <a:latin typeface="Calibri" panose="020F0502020204030204" pitchFamily="34" charset="0"/>
                <a:ea typeface="Calibri" panose="020F0502020204030204" pitchFamily="34" charset="0"/>
                <a:cs typeface="Calibri" panose="020F0502020204030204" pitchFamily="34" charset="0"/>
              </a:rPr>
              <a:t>. Higher Education Funding Council for England.</a:t>
            </a:r>
          </a:p>
          <a:p>
            <a:pPr marL="114300" indent="0">
              <a:buNone/>
            </a:pPr>
            <a:endParaRPr lang="en-US" sz="3700"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marL="114300" indent="0">
              <a:buNone/>
            </a:pPr>
            <a:endParaRPr lang="en-US" sz="3700"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endParaRPr lang="en-GB" dirty="0"/>
          </a:p>
        </p:txBody>
      </p:sp>
    </p:spTree>
    <p:extLst>
      <p:ext uri="{BB962C8B-B14F-4D97-AF65-F5344CB8AC3E}">
        <p14:creationId xmlns:p14="http://schemas.microsoft.com/office/powerpoint/2010/main" val="34503396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1"/>
        <p:cNvGrpSpPr/>
        <p:nvPr/>
      </p:nvGrpSpPr>
      <p:grpSpPr>
        <a:xfrm>
          <a:off x="0" y="0"/>
          <a:ext cx="0" cy="0"/>
          <a:chOff x="0" y="0"/>
          <a:chExt cx="0" cy="0"/>
        </a:xfrm>
      </p:grpSpPr>
      <p:sp>
        <p:nvSpPr>
          <p:cNvPr id="82" name="Google Shape;82;g394d402cb81_0_66"/>
          <p:cNvSpPr txBox="1">
            <a:spLocks noGrp="1"/>
          </p:cNvSpPr>
          <p:nvPr>
            <p:ph type="title"/>
          </p:nvPr>
        </p:nvSpPr>
        <p:spPr>
          <a:xfrm>
            <a:off x="1097275" y="638404"/>
            <a:ext cx="10058400" cy="938100"/>
          </a:xfrm>
          <a:prstGeom prst="rect">
            <a:avLst/>
          </a:prstGeom>
        </p:spPr>
        <p:txBody>
          <a:bodyPr spcFirstLastPara="1" wrap="square" lIns="91425" tIns="45700" rIns="91425" bIns="45700" anchor="b" anchorCtr="0">
            <a:normAutofit/>
          </a:bodyPr>
          <a:lstStyle/>
          <a:p>
            <a:pPr marL="0" lvl="0" indent="0" algn="l" rtl="0">
              <a:spcBef>
                <a:spcPts val="0"/>
              </a:spcBef>
              <a:spcAft>
                <a:spcPts val="0"/>
              </a:spcAft>
              <a:buNone/>
            </a:pPr>
            <a:r>
              <a:rPr lang="en-US" dirty="0"/>
              <a:t>Why this conversation matters</a:t>
            </a:r>
            <a:endParaRPr dirty="0"/>
          </a:p>
        </p:txBody>
      </p:sp>
      <p:sp>
        <p:nvSpPr>
          <p:cNvPr id="83" name="Google Shape;83;g394d402cb81_0_66"/>
          <p:cNvSpPr txBox="1">
            <a:spLocks noGrp="1"/>
          </p:cNvSpPr>
          <p:nvPr>
            <p:ph type="body" idx="1"/>
          </p:nvPr>
        </p:nvSpPr>
        <p:spPr>
          <a:xfrm>
            <a:off x="908094" y="1797269"/>
            <a:ext cx="8810281" cy="1072055"/>
          </a:xfrm>
          <a:prstGeom prst="rect">
            <a:avLst/>
          </a:prstGeom>
        </p:spPr>
        <p:txBody>
          <a:bodyPr spcFirstLastPara="1" wrap="square" lIns="0" tIns="45700" rIns="0" bIns="45700" anchor="t" anchorCtr="0">
            <a:normAutofit/>
          </a:bodyPr>
          <a:lstStyle/>
          <a:p>
            <a:pPr marL="0" lvl="0" indent="0" algn="l" rtl="0">
              <a:spcBef>
                <a:spcPts val="1200"/>
              </a:spcBef>
              <a:spcAft>
                <a:spcPts val="0"/>
              </a:spcAft>
              <a:buNone/>
            </a:pPr>
            <a:r>
              <a:rPr lang="en-US" sz="2800" b="1" dirty="0"/>
              <a:t>Calls for equitable research partnerships are growing</a:t>
            </a:r>
          </a:p>
        </p:txBody>
      </p:sp>
      <p:sp>
        <p:nvSpPr>
          <p:cNvPr id="2" name="Google Shape;83;g394d402cb81_0_66">
            <a:extLst>
              <a:ext uri="{FF2B5EF4-FFF2-40B4-BE49-F238E27FC236}">
                <a16:creationId xmlns:a16="http://schemas.microsoft.com/office/drawing/2014/main" id="{FBE1F6D2-72EE-BA12-C3CD-7743E560A956}"/>
              </a:ext>
            </a:extLst>
          </p:cNvPr>
          <p:cNvSpPr txBox="1">
            <a:spLocks/>
          </p:cNvSpPr>
          <p:nvPr/>
        </p:nvSpPr>
        <p:spPr>
          <a:xfrm>
            <a:off x="1041570" y="2677773"/>
            <a:ext cx="8621100" cy="1995126"/>
          </a:xfrm>
          <a:prstGeom prst="rect">
            <a:avLst/>
          </a:prstGeom>
          <a:noFill/>
          <a:ln>
            <a:noFill/>
          </a:ln>
        </p:spPr>
        <p:txBody>
          <a:bodyPr spcFirstLastPara="1" wrap="square" lIns="0" tIns="45700" rIns="0" bIns="45700" anchor="t" anchorCtr="0">
            <a:noAutofit/>
          </a:bodyPr>
          <a:lstStyle>
            <a:defPPr marR="0" lvl="0" algn="l" rtl="0">
              <a:lnSpc>
                <a:spcPct val="100000"/>
              </a:lnSpc>
              <a:spcBef>
                <a:spcPts val="0"/>
              </a:spcBef>
              <a:spcAft>
                <a:spcPts val="0"/>
              </a:spcAft>
            </a:defPPr>
            <a:lvl1pPr marL="457200" marR="0" lvl="0" indent="-355600" algn="l" rtl="0">
              <a:lnSpc>
                <a:spcPct val="100000"/>
              </a:lnSpc>
              <a:spcBef>
                <a:spcPts val="1200"/>
              </a:spcBef>
              <a:spcAft>
                <a:spcPts val="0"/>
              </a:spcAft>
              <a:buClr>
                <a:schemeClr val="accent1"/>
              </a:buClr>
              <a:buSzPts val="2000"/>
              <a:buFont typeface="Calibri"/>
              <a:buChar char=" "/>
              <a:defRPr sz="2000" b="0" i="0" u="none" strike="noStrike" cap="none">
                <a:solidFill>
                  <a:srgbClr val="3F3F3F"/>
                </a:solidFill>
                <a:latin typeface="Calibri"/>
                <a:ea typeface="Calibri"/>
                <a:cs typeface="Calibri"/>
                <a:sym typeface="Calibri"/>
              </a:defRPr>
            </a:lvl1pPr>
            <a:lvl2pPr marL="914400" marR="0" lvl="1" indent="-342900" algn="l" rtl="0">
              <a:lnSpc>
                <a:spcPct val="100000"/>
              </a:lnSpc>
              <a:spcBef>
                <a:spcPts val="200"/>
              </a:spcBef>
              <a:spcAft>
                <a:spcPts val="0"/>
              </a:spcAft>
              <a:buClr>
                <a:srgbClr val="3F3F3F"/>
              </a:buClr>
              <a:buSzPts val="1800"/>
              <a:buFont typeface="Calibri"/>
              <a:buChar char="◦"/>
              <a:defRPr sz="1800" b="0" i="0" u="none" strike="noStrike" cap="none">
                <a:solidFill>
                  <a:srgbClr val="3F3F3F"/>
                </a:solidFill>
                <a:latin typeface="Calibri"/>
                <a:ea typeface="Calibri"/>
                <a:cs typeface="Calibri"/>
                <a:sym typeface="Calibri"/>
              </a:defRPr>
            </a:lvl2pPr>
            <a:lvl3pPr marL="1371600" marR="0" lvl="2" indent="-317500" algn="l" rtl="0">
              <a:lnSpc>
                <a:spcPct val="100000"/>
              </a:lnSpc>
              <a:spcBef>
                <a:spcPts val="400"/>
              </a:spcBef>
              <a:spcAft>
                <a:spcPts val="0"/>
              </a:spcAft>
              <a:buClr>
                <a:srgbClr val="3F3F3F"/>
              </a:buClr>
              <a:buSzPts val="1400"/>
              <a:buFont typeface="Calibri"/>
              <a:buChar char="◦"/>
              <a:defRPr sz="1400" b="0" i="0" u="none" strike="noStrike" cap="none">
                <a:solidFill>
                  <a:srgbClr val="3F3F3F"/>
                </a:solidFill>
                <a:latin typeface="Calibri"/>
                <a:ea typeface="Calibri"/>
                <a:cs typeface="Calibri"/>
                <a:sym typeface="Calibri"/>
              </a:defRPr>
            </a:lvl3pPr>
            <a:lvl4pPr marL="1828800" marR="0" lvl="3" indent="-317500" algn="l" rtl="0">
              <a:lnSpc>
                <a:spcPct val="100000"/>
              </a:lnSpc>
              <a:spcBef>
                <a:spcPts val="400"/>
              </a:spcBef>
              <a:spcAft>
                <a:spcPts val="0"/>
              </a:spcAft>
              <a:buClr>
                <a:srgbClr val="3F3F3F"/>
              </a:buClr>
              <a:buSzPts val="1400"/>
              <a:buFont typeface="Calibri"/>
              <a:buChar char="◦"/>
              <a:defRPr sz="1400" b="0" i="0" u="none" strike="noStrike" cap="none">
                <a:solidFill>
                  <a:srgbClr val="3F3F3F"/>
                </a:solidFill>
                <a:latin typeface="Calibri"/>
                <a:ea typeface="Calibri"/>
                <a:cs typeface="Calibri"/>
                <a:sym typeface="Calibri"/>
              </a:defRPr>
            </a:lvl4pPr>
            <a:lvl5pPr marL="2286000" marR="0" lvl="4" indent="-317500" algn="l" rtl="0">
              <a:lnSpc>
                <a:spcPct val="100000"/>
              </a:lnSpc>
              <a:spcBef>
                <a:spcPts val="400"/>
              </a:spcBef>
              <a:spcAft>
                <a:spcPts val="0"/>
              </a:spcAft>
              <a:buClr>
                <a:srgbClr val="3F3F3F"/>
              </a:buClr>
              <a:buSzPts val="1400"/>
              <a:buFont typeface="Calibri"/>
              <a:buChar char="◦"/>
              <a:defRPr sz="1400" b="0" i="0" u="none" strike="noStrike" cap="none">
                <a:solidFill>
                  <a:srgbClr val="3F3F3F"/>
                </a:solidFill>
                <a:latin typeface="Calibri"/>
                <a:ea typeface="Calibri"/>
                <a:cs typeface="Calibri"/>
                <a:sym typeface="Calibri"/>
              </a:defRPr>
            </a:lvl5pPr>
            <a:lvl6pPr marL="2743200" marR="0" lvl="5" indent="-317500" algn="l" rtl="0">
              <a:lnSpc>
                <a:spcPct val="90000"/>
              </a:lnSpc>
              <a:spcBef>
                <a:spcPts val="400"/>
              </a:spcBef>
              <a:spcAft>
                <a:spcPts val="0"/>
              </a:spcAft>
              <a:buClr>
                <a:schemeClr val="dk1"/>
              </a:buClr>
              <a:buSzPts val="1400"/>
              <a:buFont typeface="Calibri"/>
              <a:buChar char="◦"/>
              <a:defRPr sz="1400" b="0" i="0" u="none" strike="noStrike" cap="none">
                <a:solidFill>
                  <a:schemeClr val="dk1"/>
                </a:solidFill>
                <a:latin typeface="Calibri"/>
                <a:ea typeface="Calibri"/>
                <a:cs typeface="Calibri"/>
                <a:sym typeface="Calibri"/>
              </a:defRPr>
            </a:lvl6pPr>
            <a:lvl7pPr marL="3200400" marR="0" lvl="6" indent="-317500" algn="l" rtl="0">
              <a:lnSpc>
                <a:spcPct val="90000"/>
              </a:lnSpc>
              <a:spcBef>
                <a:spcPts val="400"/>
              </a:spcBef>
              <a:spcAft>
                <a:spcPts val="0"/>
              </a:spcAft>
              <a:buClr>
                <a:schemeClr val="dk1"/>
              </a:buClr>
              <a:buSzPts val="1400"/>
              <a:buFont typeface="Calibri"/>
              <a:buChar char="◦"/>
              <a:defRPr sz="1400" b="0" i="0" u="none" strike="noStrike" cap="none">
                <a:solidFill>
                  <a:schemeClr val="dk1"/>
                </a:solidFill>
                <a:latin typeface="Calibri"/>
                <a:ea typeface="Calibri"/>
                <a:cs typeface="Calibri"/>
                <a:sym typeface="Calibri"/>
              </a:defRPr>
            </a:lvl7pPr>
            <a:lvl8pPr marL="3657600" marR="0" lvl="7" indent="-317500" algn="l" rtl="0">
              <a:lnSpc>
                <a:spcPct val="90000"/>
              </a:lnSpc>
              <a:spcBef>
                <a:spcPts val="400"/>
              </a:spcBef>
              <a:spcAft>
                <a:spcPts val="0"/>
              </a:spcAft>
              <a:buClr>
                <a:schemeClr val="dk1"/>
              </a:buClr>
              <a:buSzPts val="1400"/>
              <a:buFont typeface="Calibri"/>
              <a:buChar char="◦"/>
              <a:defRPr sz="1400" b="0" i="0" u="none" strike="noStrike" cap="none">
                <a:solidFill>
                  <a:schemeClr val="dk1"/>
                </a:solidFill>
                <a:latin typeface="Calibri"/>
                <a:ea typeface="Calibri"/>
                <a:cs typeface="Calibri"/>
                <a:sym typeface="Calibri"/>
              </a:defRPr>
            </a:lvl8pPr>
            <a:lvl9pPr marL="4114800" marR="0" lvl="8" indent="-317500" algn="l" rtl="0">
              <a:lnSpc>
                <a:spcPct val="90000"/>
              </a:lnSpc>
              <a:spcBef>
                <a:spcPts val="400"/>
              </a:spcBef>
              <a:spcAft>
                <a:spcPts val="400"/>
              </a:spcAft>
              <a:buClr>
                <a:schemeClr val="dk1"/>
              </a:buClr>
              <a:buSzPts val="1400"/>
              <a:buFont typeface="Calibri"/>
              <a:buChar char="◦"/>
              <a:defRPr sz="1400" b="0" i="0" u="none" strike="noStrike" cap="none">
                <a:solidFill>
                  <a:schemeClr val="dk1"/>
                </a:solidFill>
                <a:latin typeface="Calibri"/>
                <a:ea typeface="Calibri"/>
                <a:cs typeface="Calibri"/>
                <a:sym typeface="Calibri"/>
              </a:defRPr>
            </a:lvl9pPr>
          </a:lstStyle>
          <a:p>
            <a:pPr marL="0" indent="0">
              <a:buFont typeface="Calibri"/>
              <a:buNone/>
            </a:pPr>
            <a:r>
              <a:rPr lang="en-US" sz="2200" dirty="0"/>
              <a:t>Yet inequalities persist in:</a:t>
            </a:r>
          </a:p>
          <a:p>
            <a:pPr marL="342900" indent="-342900">
              <a:buClr>
                <a:schemeClr val="tx1"/>
              </a:buClr>
              <a:buFont typeface="Arial" panose="020B0604020202020204" pitchFamily="34" charset="0"/>
              <a:buChar char="•"/>
            </a:pPr>
            <a:r>
              <a:rPr lang="en-US" sz="2200" dirty="0"/>
              <a:t>Who leads research</a:t>
            </a:r>
          </a:p>
          <a:p>
            <a:pPr marL="342900" indent="-342900">
              <a:buClr>
                <a:schemeClr val="tx1"/>
              </a:buClr>
              <a:buFont typeface="Arial" panose="020B0604020202020204" pitchFamily="34" charset="0"/>
              <a:buChar char="•"/>
            </a:pPr>
            <a:r>
              <a:rPr lang="en-US" sz="2200" dirty="0"/>
              <a:t>Whose research counts</a:t>
            </a:r>
          </a:p>
          <a:p>
            <a:pPr marL="342900" indent="-342900">
              <a:buClr>
                <a:schemeClr val="tx1"/>
              </a:buClr>
              <a:buFont typeface="Arial" panose="020B0604020202020204" pitchFamily="34" charset="0"/>
              <a:buChar char="•"/>
            </a:pPr>
            <a:r>
              <a:rPr lang="en-US" sz="2200" dirty="0"/>
              <a:t>Who benefits from impact</a:t>
            </a:r>
          </a:p>
        </p:txBody>
      </p:sp>
      <p:sp>
        <p:nvSpPr>
          <p:cNvPr id="3" name="Google Shape;83;g394d402cb81_0_66">
            <a:extLst>
              <a:ext uri="{FF2B5EF4-FFF2-40B4-BE49-F238E27FC236}">
                <a16:creationId xmlns:a16="http://schemas.microsoft.com/office/drawing/2014/main" id="{9D4F5210-48D3-926E-8F82-17F2EC3AAFE7}"/>
              </a:ext>
            </a:extLst>
          </p:cNvPr>
          <p:cNvSpPr txBox="1">
            <a:spLocks/>
          </p:cNvSpPr>
          <p:nvPr/>
        </p:nvSpPr>
        <p:spPr>
          <a:xfrm>
            <a:off x="1041570" y="4717142"/>
            <a:ext cx="8621100" cy="1502454"/>
          </a:xfrm>
          <a:prstGeom prst="rect">
            <a:avLst/>
          </a:prstGeom>
          <a:noFill/>
          <a:ln>
            <a:noFill/>
          </a:ln>
        </p:spPr>
        <p:txBody>
          <a:bodyPr spcFirstLastPara="1" wrap="square" lIns="0" tIns="45700" rIns="0" bIns="45700" anchor="t" anchorCtr="0">
            <a:normAutofit fontScale="85000" lnSpcReduction="10000"/>
          </a:bodyPr>
          <a:lstStyle>
            <a:defPPr marR="0" lvl="0" algn="l" rtl="0">
              <a:lnSpc>
                <a:spcPct val="100000"/>
              </a:lnSpc>
              <a:spcBef>
                <a:spcPts val="0"/>
              </a:spcBef>
              <a:spcAft>
                <a:spcPts val="0"/>
              </a:spcAft>
            </a:defPPr>
            <a:lvl1pPr marL="457200" marR="0" lvl="0" indent="-355600" algn="l" rtl="0">
              <a:lnSpc>
                <a:spcPct val="100000"/>
              </a:lnSpc>
              <a:spcBef>
                <a:spcPts val="1200"/>
              </a:spcBef>
              <a:spcAft>
                <a:spcPts val="0"/>
              </a:spcAft>
              <a:buClr>
                <a:schemeClr val="accent1"/>
              </a:buClr>
              <a:buSzPts val="2000"/>
              <a:buFont typeface="Calibri"/>
              <a:buChar char=" "/>
              <a:defRPr sz="2000" b="0" i="0" u="none" strike="noStrike" cap="none">
                <a:solidFill>
                  <a:srgbClr val="3F3F3F"/>
                </a:solidFill>
                <a:latin typeface="Calibri"/>
                <a:ea typeface="Calibri"/>
                <a:cs typeface="Calibri"/>
                <a:sym typeface="Calibri"/>
              </a:defRPr>
            </a:lvl1pPr>
            <a:lvl2pPr marL="914400" marR="0" lvl="1" indent="-342900" algn="l" rtl="0">
              <a:lnSpc>
                <a:spcPct val="100000"/>
              </a:lnSpc>
              <a:spcBef>
                <a:spcPts val="200"/>
              </a:spcBef>
              <a:spcAft>
                <a:spcPts val="0"/>
              </a:spcAft>
              <a:buClr>
                <a:srgbClr val="3F3F3F"/>
              </a:buClr>
              <a:buSzPts val="1800"/>
              <a:buFont typeface="Calibri"/>
              <a:buChar char="◦"/>
              <a:defRPr sz="1800" b="0" i="0" u="none" strike="noStrike" cap="none">
                <a:solidFill>
                  <a:srgbClr val="3F3F3F"/>
                </a:solidFill>
                <a:latin typeface="Calibri"/>
                <a:ea typeface="Calibri"/>
                <a:cs typeface="Calibri"/>
                <a:sym typeface="Calibri"/>
              </a:defRPr>
            </a:lvl2pPr>
            <a:lvl3pPr marL="1371600" marR="0" lvl="2" indent="-317500" algn="l" rtl="0">
              <a:lnSpc>
                <a:spcPct val="100000"/>
              </a:lnSpc>
              <a:spcBef>
                <a:spcPts val="400"/>
              </a:spcBef>
              <a:spcAft>
                <a:spcPts val="0"/>
              </a:spcAft>
              <a:buClr>
                <a:srgbClr val="3F3F3F"/>
              </a:buClr>
              <a:buSzPts val="1400"/>
              <a:buFont typeface="Calibri"/>
              <a:buChar char="◦"/>
              <a:defRPr sz="1400" b="0" i="0" u="none" strike="noStrike" cap="none">
                <a:solidFill>
                  <a:srgbClr val="3F3F3F"/>
                </a:solidFill>
                <a:latin typeface="Calibri"/>
                <a:ea typeface="Calibri"/>
                <a:cs typeface="Calibri"/>
                <a:sym typeface="Calibri"/>
              </a:defRPr>
            </a:lvl3pPr>
            <a:lvl4pPr marL="1828800" marR="0" lvl="3" indent="-317500" algn="l" rtl="0">
              <a:lnSpc>
                <a:spcPct val="100000"/>
              </a:lnSpc>
              <a:spcBef>
                <a:spcPts val="400"/>
              </a:spcBef>
              <a:spcAft>
                <a:spcPts val="0"/>
              </a:spcAft>
              <a:buClr>
                <a:srgbClr val="3F3F3F"/>
              </a:buClr>
              <a:buSzPts val="1400"/>
              <a:buFont typeface="Calibri"/>
              <a:buChar char="◦"/>
              <a:defRPr sz="1400" b="0" i="0" u="none" strike="noStrike" cap="none">
                <a:solidFill>
                  <a:srgbClr val="3F3F3F"/>
                </a:solidFill>
                <a:latin typeface="Calibri"/>
                <a:ea typeface="Calibri"/>
                <a:cs typeface="Calibri"/>
                <a:sym typeface="Calibri"/>
              </a:defRPr>
            </a:lvl4pPr>
            <a:lvl5pPr marL="2286000" marR="0" lvl="4" indent="-317500" algn="l" rtl="0">
              <a:lnSpc>
                <a:spcPct val="100000"/>
              </a:lnSpc>
              <a:spcBef>
                <a:spcPts val="400"/>
              </a:spcBef>
              <a:spcAft>
                <a:spcPts val="0"/>
              </a:spcAft>
              <a:buClr>
                <a:srgbClr val="3F3F3F"/>
              </a:buClr>
              <a:buSzPts val="1400"/>
              <a:buFont typeface="Calibri"/>
              <a:buChar char="◦"/>
              <a:defRPr sz="1400" b="0" i="0" u="none" strike="noStrike" cap="none">
                <a:solidFill>
                  <a:srgbClr val="3F3F3F"/>
                </a:solidFill>
                <a:latin typeface="Calibri"/>
                <a:ea typeface="Calibri"/>
                <a:cs typeface="Calibri"/>
                <a:sym typeface="Calibri"/>
              </a:defRPr>
            </a:lvl5pPr>
            <a:lvl6pPr marL="2743200" marR="0" lvl="5" indent="-317500" algn="l" rtl="0">
              <a:lnSpc>
                <a:spcPct val="90000"/>
              </a:lnSpc>
              <a:spcBef>
                <a:spcPts val="400"/>
              </a:spcBef>
              <a:spcAft>
                <a:spcPts val="0"/>
              </a:spcAft>
              <a:buClr>
                <a:schemeClr val="dk1"/>
              </a:buClr>
              <a:buSzPts val="1400"/>
              <a:buFont typeface="Calibri"/>
              <a:buChar char="◦"/>
              <a:defRPr sz="1400" b="0" i="0" u="none" strike="noStrike" cap="none">
                <a:solidFill>
                  <a:schemeClr val="dk1"/>
                </a:solidFill>
                <a:latin typeface="Calibri"/>
                <a:ea typeface="Calibri"/>
                <a:cs typeface="Calibri"/>
                <a:sym typeface="Calibri"/>
              </a:defRPr>
            </a:lvl6pPr>
            <a:lvl7pPr marL="3200400" marR="0" lvl="6" indent="-317500" algn="l" rtl="0">
              <a:lnSpc>
                <a:spcPct val="90000"/>
              </a:lnSpc>
              <a:spcBef>
                <a:spcPts val="400"/>
              </a:spcBef>
              <a:spcAft>
                <a:spcPts val="0"/>
              </a:spcAft>
              <a:buClr>
                <a:schemeClr val="dk1"/>
              </a:buClr>
              <a:buSzPts val="1400"/>
              <a:buFont typeface="Calibri"/>
              <a:buChar char="◦"/>
              <a:defRPr sz="1400" b="0" i="0" u="none" strike="noStrike" cap="none">
                <a:solidFill>
                  <a:schemeClr val="dk1"/>
                </a:solidFill>
                <a:latin typeface="Calibri"/>
                <a:ea typeface="Calibri"/>
                <a:cs typeface="Calibri"/>
                <a:sym typeface="Calibri"/>
              </a:defRPr>
            </a:lvl7pPr>
            <a:lvl8pPr marL="3657600" marR="0" lvl="7" indent="-317500" algn="l" rtl="0">
              <a:lnSpc>
                <a:spcPct val="90000"/>
              </a:lnSpc>
              <a:spcBef>
                <a:spcPts val="400"/>
              </a:spcBef>
              <a:spcAft>
                <a:spcPts val="0"/>
              </a:spcAft>
              <a:buClr>
                <a:schemeClr val="dk1"/>
              </a:buClr>
              <a:buSzPts val="1400"/>
              <a:buFont typeface="Calibri"/>
              <a:buChar char="◦"/>
              <a:defRPr sz="1400" b="0" i="0" u="none" strike="noStrike" cap="none">
                <a:solidFill>
                  <a:schemeClr val="dk1"/>
                </a:solidFill>
                <a:latin typeface="Calibri"/>
                <a:ea typeface="Calibri"/>
                <a:cs typeface="Calibri"/>
                <a:sym typeface="Calibri"/>
              </a:defRPr>
            </a:lvl8pPr>
            <a:lvl9pPr marL="4114800" marR="0" lvl="8" indent="-317500" algn="l" rtl="0">
              <a:lnSpc>
                <a:spcPct val="90000"/>
              </a:lnSpc>
              <a:spcBef>
                <a:spcPts val="400"/>
              </a:spcBef>
              <a:spcAft>
                <a:spcPts val="400"/>
              </a:spcAft>
              <a:buClr>
                <a:schemeClr val="dk1"/>
              </a:buClr>
              <a:buSzPts val="1400"/>
              <a:buFont typeface="Calibri"/>
              <a:buChar char="◦"/>
              <a:defRPr sz="1400" b="0" i="0" u="none" strike="noStrike" cap="none">
                <a:solidFill>
                  <a:schemeClr val="dk1"/>
                </a:solidFill>
                <a:latin typeface="Calibri"/>
                <a:ea typeface="Calibri"/>
                <a:cs typeface="Calibri"/>
                <a:sym typeface="Calibri"/>
              </a:defRPr>
            </a:lvl9pPr>
          </a:lstStyle>
          <a:p>
            <a:pPr marL="0" indent="0" algn="ctr">
              <a:buClr>
                <a:schemeClr val="accent3"/>
              </a:buClr>
              <a:buFont typeface="Calibri"/>
              <a:buNone/>
            </a:pPr>
            <a:r>
              <a:rPr lang="en-US" sz="5400" dirty="0"/>
              <a:t>?</a:t>
            </a:r>
            <a:r>
              <a:rPr lang="en-US" dirty="0"/>
              <a:t> </a:t>
            </a:r>
          </a:p>
          <a:p>
            <a:pPr marL="0" indent="0" algn="ctr">
              <a:buClr>
                <a:schemeClr val="accent3"/>
              </a:buClr>
              <a:buFont typeface="Calibri"/>
              <a:buNone/>
            </a:pPr>
            <a:r>
              <a:rPr lang="en-US" sz="2400" dirty="0"/>
              <a:t>Why do these inequalities persist, even within well-intentioned partnerships?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0" end="0"/>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0" end="0"/>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17C4C6-DDB9-3482-71F8-AD335E1B1763}"/>
              </a:ext>
            </a:extLst>
          </p:cNvPr>
          <p:cNvSpPr>
            <a:spLocks noGrp="1"/>
          </p:cNvSpPr>
          <p:nvPr>
            <p:ph type="title"/>
          </p:nvPr>
        </p:nvSpPr>
        <p:spPr>
          <a:xfrm>
            <a:off x="1097275" y="105032"/>
            <a:ext cx="10058400" cy="815546"/>
          </a:xfrm>
        </p:spPr>
        <p:txBody>
          <a:bodyPr/>
          <a:lstStyle/>
          <a:p>
            <a:r>
              <a:rPr lang="en-US" dirty="0"/>
              <a:t>From people to systems</a:t>
            </a:r>
            <a:endParaRPr lang="en-GB" dirty="0"/>
          </a:p>
        </p:txBody>
      </p:sp>
      <p:sp>
        <p:nvSpPr>
          <p:cNvPr id="3" name="Text Placeholder 2">
            <a:extLst>
              <a:ext uri="{FF2B5EF4-FFF2-40B4-BE49-F238E27FC236}">
                <a16:creationId xmlns:a16="http://schemas.microsoft.com/office/drawing/2014/main" id="{D5C5C0A0-9567-C7D0-F835-35491F15D332}"/>
              </a:ext>
            </a:extLst>
          </p:cNvPr>
          <p:cNvSpPr>
            <a:spLocks noGrp="1"/>
          </p:cNvSpPr>
          <p:nvPr>
            <p:ph type="body" idx="1"/>
          </p:nvPr>
        </p:nvSpPr>
        <p:spPr>
          <a:xfrm>
            <a:off x="1097280" y="1031789"/>
            <a:ext cx="10058401" cy="5325762"/>
          </a:xfrm>
        </p:spPr>
        <p:txBody>
          <a:bodyPr/>
          <a:lstStyle/>
          <a:p>
            <a:pPr marL="114300" indent="0">
              <a:buNone/>
            </a:pPr>
            <a:endParaRPr lang="en-GB" dirty="0">
              <a:solidFill>
                <a:schemeClr val="tx1"/>
              </a:solidFill>
            </a:endParaRPr>
          </a:p>
          <a:p>
            <a:pPr marL="114300" indent="0">
              <a:buNone/>
            </a:pPr>
            <a:endParaRPr lang="en-GB" dirty="0">
              <a:solidFill>
                <a:schemeClr val="tx1"/>
              </a:solidFill>
            </a:endParaRPr>
          </a:p>
          <a:p>
            <a:pPr marL="114300" indent="0">
              <a:buNone/>
            </a:pPr>
            <a:endParaRPr lang="en-GB" dirty="0">
              <a:solidFill>
                <a:schemeClr val="tx1"/>
              </a:solidFill>
            </a:endParaRPr>
          </a:p>
          <a:p>
            <a:pPr marL="114300" indent="0">
              <a:buNone/>
            </a:pPr>
            <a:endParaRPr lang="en-GB" dirty="0">
              <a:solidFill>
                <a:schemeClr val="tx1"/>
              </a:solidFill>
            </a:endParaRPr>
          </a:p>
          <a:p>
            <a:pPr marL="114300" indent="0">
              <a:buNone/>
            </a:pPr>
            <a:endParaRPr lang="en-GB" dirty="0">
              <a:solidFill>
                <a:schemeClr val="tx1"/>
              </a:solidFill>
            </a:endParaRPr>
          </a:p>
          <a:p>
            <a:pPr marL="114300" indent="0">
              <a:buNone/>
            </a:pPr>
            <a:endParaRPr lang="en-GB" dirty="0">
              <a:solidFill>
                <a:schemeClr val="tx1"/>
              </a:solidFill>
            </a:endParaRPr>
          </a:p>
          <a:p>
            <a:pPr marL="114300" indent="0">
              <a:buNone/>
            </a:pPr>
            <a:endParaRPr lang="en-GB" dirty="0">
              <a:solidFill>
                <a:schemeClr val="tx1"/>
              </a:solidFill>
            </a:endParaRPr>
          </a:p>
          <a:p>
            <a:pPr marL="114300" indent="0">
              <a:buNone/>
            </a:pPr>
            <a:endParaRPr lang="en-GB" dirty="0">
              <a:solidFill>
                <a:schemeClr val="bg1">
                  <a:lumMod val="50000"/>
                </a:schemeClr>
              </a:solidFill>
            </a:endParaRPr>
          </a:p>
        </p:txBody>
      </p:sp>
      <p:sp>
        <p:nvSpPr>
          <p:cNvPr id="4" name="Rectangle 3">
            <a:extLst>
              <a:ext uri="{FF2B5EF4-FFF2-40B4-BE49-F238E27FC236}">
                <a16:creationId xmlns:a16="http://schemas.microsoft.com/office/drawing/2014/main" id="{C3F964DD-1BCC-C554-5087-6F8CEE399899}"/>
              </a:ext>
            </a:extLst>
          </p:cNvPr>
          <p:cNvSpPr/>
          <p:nvPr/>
        </p:nvSpPr>
        <p:spPr>
          <a:xfrm>
            <a:off x="1291281" y="1261241"/>
            <a:ext cx="3336324" cy="23901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114300" indent="0" algn="ctr">
              <a:buNone/>
            </a:pPr>
            <a:r>
              <a:rPr lang="en-GB" sz="2000" dirty="0">
                <a:solidFill>
                  <a:schemeClr val="tx1"/>
                </a:solidFill>
                <a:latin typeface="Calibri" panose="020F0502020204030204" pitchFamily="34" charset="0"/>
                <a:ea typeface="Calibri" panose="020F0502020204030204" pitchFamily="34" charset="0"/>
                <a:cs typeface="Calibri" panose="020F0502020204030204" pitchFamily="34" charset="0"/>
              </a:rPr>
              <a:t>From</a:t>
            </a:r>
          </a:p>
          <a:p>
            <a:pPr marL="114300" indent="0">
              <a:buNone/>
            </a:pPr>
            <a:r>
              <a:rPr lang="en-GB" sz="20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a:t>
            </a:r>
            <a:r>
              <a:rPr lang="en-GB" sz="2000" dirty="0">
                <a:solidFill>
                  <a:schemeClr val="bg1">
                    <a:lumMod val="75000"/>
                  </a:schemeClr>
                </a:solidFill>
                <a:latin typeface="Calibri" panose="020F0502020204030204" pitchFamily="34" charset="0"/>
                <a:ea typeface="Calibri" panose="020F0502020204030204" pitchFamily="34" charset="0"/>
                <a:cs typeface="Calibri" panose="020F0502020204030204" pitchFamily="34" charset="0"/>
              </a:rPr>
              <a:t>People &amp; Intentions</a:t>
            </a:r>
          </a:p>
          <a:p>
            <a:pPr marL="114300" indent="0">
              <a:buNone/>
            </a:pPr>
            <a:endParaRPr lang="en-GB" sz="2000" dirty="0">
              <a:solidFill>
                <a:schemeClr val="bg1">
                  <a:lumMod val="75000"/>
                </a:schemeClr>
              </a:solidFill>
              <a:latin typeface="Calibri" panose="020F0502020204030204" pitchFamily="34" charset="0"/>
              <a:ea typeface="Calibri" panose="020F0502020204030204" pitchFamily="34" charset="0"/>
              <a:cs typeface="Calibri" panose="020F0502020204030204" pitchFamily="34" charset="0"/>
            </a:endParaRPr>
          </a:p>
          <a:p>
            <a:pPr marL="114300" indent="0">
              <a:buNone/>
            </a:pPr>
            <a:r>
              <a:rPr lang="en-GB" sz="2000" dirty="0">
                <a:solidFill>
                  <a:schemeClr val="bg1">
                    <a:lumMod val="75000"/>
                  </a:schemeClr>
                </a:solidFill>
                <a:latin typeface="Calibri" panose="020F0502020204030204" pitchFamily="34" charset="0"/>
                <a:ea typeface="Calibri" panose="020F0502020204030204" pitchFamily="34" charset="0"/>
                <a:cs typeface="Calibri" panose="020F0502020204030204" pitchFamily="34" charset="0"/>
              </a:rPr>
              <a:t>	Trust</a:t>
            </a:r>
          </a:p>
          <a:p>
            <a:pPr marL="114300" indent="0">
              <a:buNone/>
            </a:pPr>
            <a:r>
              <a:rPr lang="en-GB" sz="2000" dirty="0">
                <a:solidFill>
                  <a:schemeClr val="bg1">
                    <a:lumMod val="75000"/>
                  </a:schemeClr>
                </a:solidFill>
                <a:latin typeface="Calibri" panose="020F0502020204030204" pitchFamily="34" charset="0"/>
                <a:ea typeface="Calibri" panose="020F0502020204030204" pitchFamily="34" charset="0"/>
                <a:cs typeface="Calibri" panose="020F0502020204030204" pitchFamily="34" charset="0"/>
              </a:rPr>
              <a:t>	Communication</a:t>
            </a:r>
          </a:p>
          <a:p>
            <a:pPr marL="114300" indent="0">
              <a:buNone/>
            </a:pPr>
            <a:r>
              <a:rPr lang="en-GB" sz="2000" dirty="0">
                <a:solidFill>
                  <a:schemeClr val="bg1">
                    <a:lumMod val="75000"/>
                  </a:schemeClr>
                </a:solidFill>
                <a:latin typeface="Calibri" panose="020F0502020204030204" pitchFamily="34" charset="0"/>
                <a:ea typeface="Calibri" panose="020F0502020204030204" pitchFamily="34" charset="0"/>
                <a:cs typeface="Calibri" panose="020F0502020204030204" pitchFamily="34" charset="0"/>
              </a:rPr>
              <a:t>	Behaviour</a:t>
            </a:r>
          </a:p>
          <a:p>
            <a:pPr marL="114300" indent="0">
              <a:buNone/>
            </a:pPr>
            <a:r>
              <a:rPr lang="en-GB" sz="2000" dirty="0">
                <a:solidFill>
                  <a:schemeClr val="bg1">
                    <a:lumMod val="75000"/>
                  </a:schemeClr>
                </a:solidFill>
                <a:latin typeface="Calibri" panose="020F0502020204030204" pitchFamily="34" charset="0"/>
                <a:ea typeface="Calibri" panose="020F0502020204030204" pitchFamily="34" charset="0"/>
                <a:cs typeface="Calibri" panose="020F0502020204030204" pitchFamily="34" charset="0"/>
              </a:rPr>
              <a:t>	Goodwill</a:t>
            </a:r>
          </a:p>
          <a:p>
            <a:pPr marL="114300" indent="0">
              <a:buNone/>
            </a:pPr>
            <a:r>
              <a:rPr lang="en-GB" sz="2000" dirty="0">
                <a:solidFill>
                  <a:schemeClr val="bg1">
                    <a:lumMod val="75000"/>
                  </a:schemeClr>
                </a:solidFill>
                <a:latin typeface="Calibri" panose="020F0502020204030204" pitchFamily="34" charset="0"/>
                <a:ea typeface="Calibri" panose="020F0502020204030204" pitchFamily="34" charset="0"/>
                <a:cs typeface="Calibri" panose="020F0502020204030204" pitchFamily="34" charset="0"/>
              </a:rPr>
              <a:t>Ngwenya &amp; Boshoff (2023)</a:t>
            </a:r>
          </a:p>
          <a:p>
            <a:pPr algn="ctr"/>
            <a:endParaRPr lang="en-GB" dirty="0"/>
          </a:p>
        </p:txBody>
      </p:sp>
      <p:sp>
        <p:nvSpPr>
          <p:cNvPr id="5" name="Rectangle 4">
            <a:extLst>
              <a:ext uri="{FF2B5EF4-FFF2-40B4-BE49-F238E27FC236}">
                <a16:creationId xmlns:a16="http://schemas.microsoft.com/office/drawing/2014/main" id="{FEAC680A-AEA5-1FE6-8BBA-8360DEC1F4E8}"/>
              </a:ext>
            </a:extLst>
          </p:cNvPr>
          <p:cNvSpPr/>
          <p:nvPr/>
        </p:nvSpPr>
        <p:spPr>
          <a:xfrm>
            <a:off x="7634416" y="1204578"/>
            <a:ext cx="3336324" cy="24468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114300" indent="0" algn="ctr">
              <a:buNone/>
            </a:pPr>
            <a:r>
              <a:rPr lang="en-GB" sz="2200" dirty="0">
                <a:solidFill>
                  <a:schemeClr val="tx1"/>
                </a:solidFill>
                <a:latin typeface="Calibri" panose="020F0502020204030204" pitchFamily="34" charset="0"/>
                <a:ea typeface="Calibri" panose="020F0502020204030204" pitchFamily="34" charset="0"/>
                <a:cs typeface="Calibri" panose="020F0502020204030204" pitchFamily="34" charset="0"/>
              </a:rPr>
              <a:t>To</a:t>
            </a:r>
          </a:p>
          <a:p>
            <a:pPr marL="114300" indent="0">
              <a:buNone/>
            </a:pPr>
            <a:r>
              <a:rPr lang="en-GB" sz="2200" dirty="0">
                <a:latin typeface="Calibri" panose="020F0502020204030204" pitchFamily="34" charset="0"/>
                <a:ea typeface="Calibri" panose="020F0502020204030204" pitchFamily="34" charset="0"/>
                <a:cs typeface="Calibri" panose="020F0502020204030204" pitchFamily="34" charset="0"/>
              </a:rPr>
              <a:t>⚙️ </a:t>
            </a:r>
            <a:r>
              <a:rPr lang="en-GB" sz="2200" dirty="0">
                <a:solidFill>
                  <a:schemeClr val="tx1"/>
                </a:solidFill>
                <a:latin typeface="Calibri" panose="020F0502020204030204" pitchFamily="34" charset="0"/>
                <a:ea typeface="Calibri" panose="020F0502020204030204" pitchFamily="34" charset="0"/>
                <a:cs typeface="Calibri" panose="020F0502020204030204" pitchFamily="34" charset="0"/>
              </a:rPr>
              <a:t>Systems</a:t>
            </a:r>
          </a:p>
          <a:p>
            <a:pPr marL="114300" indent="0">
              <a:buNone/>
            </a:pPr>
            <a:endParaRPr lang="en-GB" sz="2200"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marL="114300" indent="0">
              <a:buNone/>
            </a:pPr>
            <a:r>
              <a:rPr lang="en-GB" sz="2200" dirty="0">
                <a:solidFill>
                  <a:schemeClr val="tx1"/>
                </a:solidFill>
                <a:latin typeface="Calibri" panose="020F0502020204030204" pitchFamily="34" charset="0"/>
                <a:ea typeface="Calibri" panose="020F0502020204030204" pitchFamily="34" charset="0"/>
                <a:cs typeface="Calibri" panose="020F0502020204030204" pitchFamily="34" charset="0"/>
              </a:rPr>
              <a:t>	Evaluation</a:t>
            </a:r>
          </a:p>
          <a:p>
            <a:pPr marL="114300" indent="0">
              <a:buNone/>
            </a:pPr>
            <a:r>
              <a:rPr lang="en-GB" sz="2200" dirty="0">
                <a:solidFill>
                  <a:schemeClr val="tx1"/>
                </a:solidFill>
                <a:latin typeface="Calibri" panose="020F0502020204030204" pitchFamily="34" charset="0"/>
                <a:ea typeface="Calibri" panose="020F0502020204030204" pitchFamily="34" charset="0"/>
                <a:cs typeface="Calibri" panose="020F0502020204030204" pitchFamily="34" charset="0"/>
              </a:rPr>
              <a:t>	Publishing</a:t>
            </a:r>
          </a:p>
          <a:p>
            <a:pPr marL="114300" indent="0">
              <a:buNone/>
            </a:pPr>
            <a:r>
              <a:rPr lang="en-GB" sz="2200" dirty="0">
                <a:solidFill>
                  <a:schemeClr val="tx1"/>
                </a:solidFill>
                <a:latin typeface="Calibri" panose="020F0502020204030204" pitchFamily="34" charset="0"/>
                <a:ea typeface="Calibri" panose="020F0502020204030204" pitchFamily="34" charset="0"/>
                <a:cs typeface="Calibri" panose="020F0502020204030204" pitchFamily="34" charset="0"/>
              </a:rPr>
              <a:t>	Funding &amp; Policy</a:t>
            </a:r>
          </a:p>
          <a:p>
            <a:pPr algn="ctr"/>
            <a:endParaRPr lang="en-GB" dirty="0"/>
          </a:p>
        </p:txBody>
      </p:sp>
      <p:sp>
        <p:nvSpPr>
          <p:cNvPr id="6" name="Rectangle 5">
            <a:extLst>
              <a:ext uri="{FF2B5EF4-FFF2-40B4-BE49-F238E27FC236}">
                <a16:creationId xmlns:a16="http://schemas.microsoft.com/office/drawing/2014/main" id="{BC319715-A8C4-70BA-99C8-C2C79790F192}"/>
              </a:ext>
            </a:extLst>
          </p:cNvPr>
          <p:cNvSpPr/>
          <p:nvPr/>
        </p:nvSpPr>
        <p:spPr>
          <a:xfrm>
            <a:off x="1286476" y="3783970"/>
            <a:ext cx="3336324" cy="20574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rPr>
              <a:t>🏛️ </a:t>
            </a:r>
            <a:r>
              <a:rPr lang="en-GB" sz="2200" dirty="0">
                <a:solidFill>
                  <a:schemeClr val="tx1"/>
                </a:solidFill>
                <a:latin typeface="Calibri" panose="020F0502020204030204" pitchFamily="34" charset="0"/>
                <a:ea typeface="Calibri" panose="020F0502020204030204" pitchFamily="34" charset="0"/>
                <a:cs typeface="Calibri" panose="020F0502020204030204" pitchFamily="34" charset="0"/>
              </a:rPr>
              <a:t>Partnership outcomes</a:t>
            </a:r>
          </a:p>
          <a:p>
            <a:r>
              <a:rPr lang="en-GB" sz="2200" dirty="0">
                <a:solidFill>
                  <a:schemeClr val="tx1"/>
                </a:solidFill>
                <a:latin typeface="Calibri" panose="020F0502020204030204" pitchFamily="34" charset="0"/>
                <a:ea typeface="Calibri" panose="020F0502020204030204" pitchFamily="34" charset="0"/>
                <a:cs typeface="Calibri" panose="020F0502020204030204" pitchFamily="34" charset="0"/>
              </a:rPr>
              <a:t>	Leadership</a:t>
            </a:r>
          </a:p>
          <a:p>
            <a:r>
              <a:rPr lang="en-GB" sz="2200" dirty="0">
                <a:solidFill>
                  <a:schemeClr val="tx1"/>
                </a:solidFill>
                <a:latin typeface="Calibri" panose="020F0502020204030204" pitchFamily="34" charset="0"/>
                <a:ea typeface="Calibri" panose="020F0502020204030204" pitchFamily="34" charset="0"/>
                <a:cs typeface="Calibri" panose="020F0502020204030204" pitchFamily="34" charset="0"/>
              </a:rPr>
              <a:t>	Visibility</a:t>
            </a:r>
          </a:p>
          <a:p>
            <a:r>
              <a:rPr lang="en-GB" sz="2200" dirty="0">
                <a:solidFill>
                  <a:schemeClr val="tx1"/>
                </a:solidFill>
                <a:latin typeface="Calibri" panose="020F0502020204030204" pitchFamily="34" charset="0"/>
                <a:ea typeface="Calibri" panose="020F0502020204030204" pitchFamily="34" charset="0"/>
                <a:cs typeface="Calibri" panose="020F0502020204030204" pitchFamily="34" charset="0"/>
              </a:rPr>
              <a:t>	Recognition</a:t>
            </a:r>
          </a:p>
          <a:p>
            <a:r>
              <a:rPr lang="en-GB" sz="2200" dirty="0">
                <a:solidFill>
                  <a:schemeClr val="tx1"/>
                </a:solidFill>
                <a:latin typeface="Calibri" panose="020F0502020204030204" pitchFamily="34" charset="0"/>
                <a:ea typeface="Calibri" panose="020F0502020204030204" pitchFamily="34" charset="0"/>
                <a:cs typeface="Calibri" panose="020F0502020204030204" pitchFamily="34" charset="0"/>
              </a:rPr>
              <a:t>	Impact</a:t>
            </a:r>
          </a:p>
        </p:txBody>
      </p:sp>
      <p:sp>
        <p:nvSpPr>
          <p:cNvPr id="8" name="Arrow: Right 7">
            <a:extLst>
              <a:ext uri="{FF2B5EF4-FFF2-40B4-BE49-F238E27FC236}">
                <a16:creationId xmlns:a16="http://schemas.microsoft.com/office/drawing/2014/main" id="{8D765499-0F7F-0A88-9CA3-3B511F4D0A2E}"/>
              </a:ext>
            </a:extLst>
          </p:cNvPr>
          <p:cNvSpPr/>
          <p:nvPr/>
        </p:nvSpPr>
        <p:spPr>
          <a:xfrm>
            <a:off x="5350476" y="2489886"/>
            <a:ext cx="1501346" cy="484632"/>
          </a:xfrm>
          <a:prstGeom prst="rightArrow">
            <a:avLst/>
          </a:prstGeom>
          <a:solidFill>
            <a:schemeClr val="tx1"/>
          </a:solid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2800" dirty="0"/>
          </a:p>
        </p:txBody>
      </p:sp>
      <p:graphicFrame>
        <p:nvGraphicFramePr>
          <p:cNvPr id="10" name="Table 9">
            <a:extLst>
              <a:ext uri="{FF2B5EF4-FFF2-40B4-BE49-F238E27FC236}">
                <a16:creationId xmlns:a16="http://schemas.microsoft.com/office/drawing/2014/main" id="{BF4C1C5E-C58A-EE9F-C9F8-108E06AFACFA}"/>
              </a:ext>
            </a:extLst>
          </p:cNvPr>
          <p:cNvGraphicFramePr>
            <a:graphicFrameLocks noGrp="1"/>
          </p:cNvGraphicFramePr>
          <p:nvPr>
            <p:extLst>
              <p:ext uri="{D42A27DB-BD31-4B8C-83A1-F6EECF244321}">
                <p14:modId xmlns:p14="http://schemas.microsoft.com/office/powerpoint/2010/main" val="2011734183"/>
              </p:ext>
            </p:extLst>
          </p:nvPr>
        </p:nvGraphicFramePr>
        <p:xfrm>
          <a:off x="1286476" y="5841371"/>
          <a:ext cx="9562756" cy="396240"/>
        </p:xfrm>
        <a:graphic>
          <a:graphicData uri="http://schemas.openxmlformats.org/drawingml/2006/table">
            <a:tbl>
              <a:tblPr firstRow="1" bandRow="1">
                <a:tableStyleId>{5C22544A-7EE6-4342-B048-85BDC9FD1C3A}</a:tableStyleId>
              </a:tblPr>
              <a:tblGrid>
                <a:gridCol w="9562756">
                  <a:extLst>
                    <a:ext uri="{9D8B030D-6E8A-4147-A177-3AD203B41FA5}">
                      <a16:colId xmlns:a16="http://schemas.microsoft.com/office/drawing/2014/main" val="1005288239"/>
                    </a:ext>
                  </a:extLst>
                </a:gridCol>
              </a:tblGrid>
              <a:tr h="396240">
                <a:tc>
                  <a:txBody>
                    <a:bodyPr/>
                    <a:lstStyle/>
                    <a:p>
                      <a:pPr algn="ctr"/>
                      <a:r>
                        <a:rPr lang="en-US" sz="2000" dirty="0">
                          <a:solidFill>
                            <a:schemeClr val="tx1"/>
                          </a:solidFill>
                        </a:rPr>
                        <a:t>Systems shape </a:t>
                      </a:r>
                      <a: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t>Partnership</a:t>
                      </a:r>
                      <a:r>
                        <a:rPr lang="en-US" sz="2000" dirty="0">
                          <a:solidFill>
                            <a:schemeClr val="tx1"/>
                          </a:solidFill>
                        </a:rPr>
                        <a:t> outcomes regardless of individual intentions</a:t>
                      </a:r>
                      <a:endParaRPr lang="en-GB" sz="2000" dirty="0">
                        <a:solidFill>
                          <a:schemeClr val="tx1"/>
                        </a:solidFill>
                      </a:endParaRPr>
                    </a:p>
                  </a:txBody>
                  <a:tcPr>
                    <a:noFill/>
                  </a:tcPr>
                </a:tc>
                <a:extLst>
                  <a:ext uri="{0D108BD9-81ED-4DB2-BD59-A6C34878D82A}">
                    <a16:rowId xmlns:a16="http://schemas.microsoft.com/office/drawing/2014/main" val="3597648737"/>
                  </a:ext>
                </a:extLst>
              </a:tr>
            </a:tbl>
          </a:graphicData>
        </a:graphic>
      </p:graphicFrame>
    </p:spTree>
    <p:extLst>
      <p:ext uri="{BB962C8B-B14F-4D97-AF65-F5344CB8AC3E}">
        <p14:creationId xmlns:p14="http://schemas.microsoft.com/office/powerpoint/2010/main" val="11004375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xEl>
                                              <p:pRg st="0" end="0"/>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4">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5"/>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6"/>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allAtOnce" animBg="1"/>
      <p:bldP spid="5" grpId="0"/>
      <p:bldP spid="6" grpId="0"/>
      <p:bldP spid="8"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2179AA-1A38-EE3C-1BE2-FA3CF06925C4}"/>
              </a:ext>
            </a:extLst>
          </p:cNvPr>
          <p:cNvSpPr>
            <a:spLocks noGrp="1"/>
          </p:cNvSpPr>
          <p:nvPr>
            <p:ph type="title"/>
          </p:nvPr>
        </p:nvSpPr>
        <p:spPr>
          <a:xfrm>
            <a:off x="1097275" y="271849"/>
            <a:ext cx="10058400" cy="1304655"/>
          </a:xfrm>
        </p:spPr>
        <p:txBody>
          <a:bodyPr>
            <a:normAutofit fontScale="90000"/>
          </a:bodyPr>
          <a:lstStyle/>
          <a:p>
            <a:r>
              <a:rPr lang="en-US" dirty="0"/>
              <a:t>What do we mean by partnerships? (some context..,)</a:t>
            </a:r>
            <a:endParaRPr lang="en-GB" dirty="0"/>
          </a:p>
        </p:txBody>
      </p:sp>
      <p:sp>
        <p:nvSpPr>
          <p:cNvPr id="4" name="Rectangle 3">
            <a:extLst>
              <a:ext uri="{FF2B5EF4-FFF2-40B4-BE49-F238E27FC236}">
                <a16:creationId xmlns:a16="http://schemas.microsoft.com/office/drawing/2014/main" id="{F3CD9690-BBD5-A1E0-D7B4-B411B17D2350}"/>
              </a:ext>
            </a:extLst>
          </p:cNvPr>
          <p:cNvSpPr/>
          <p:nvPr/>
        </p:nvSpPr>
        <p:spPr>
          <a:xfrm>
            <a:off x="1097275" y="2094471"/>
            <a:ext cx="4522572" cy="377451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sz="22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GB" sz="2200" b="1" dirty="0">
                <a:solidFill>
                  <a:schemeClr val="tx1"/>
                </a:solidFill>
                <a:latin typeface="Calibri" panose="020F0502020204030204" pitchFamily="34" charset="0"/>
                <a:ea typeface="Calibri" panose="020F0502020204030204" pitchFamily="34" charset="0"/>
                <a:cs typeface="Calibri" panose="020F0502020204030204" pitchFamily="34" charset="0"/>
              </a:rPr>
              <a:t>Partnerships</a:t>
            </a:r>
          </a:p>
          <a:p>
            <a:r>
              <a:rPr lang="en-US" sz="2200" dirty="0">
                <a:solidFill>
                  <a:schemeClr val="tx1"/>
                </a:solidFill>
                <a:latin typeface="Calibri" panose="020F0502020204030204" pitchFamily="34" charset="0"/>
                <a:ea typeface="Calibri" panose="020F0502020204030204" pitchFamily="34" charset="0"/>
                <a:cs typeface="Calibri" panose="020F0502020204030204" pitchFamily="34" charset="0"/>
              </a:rPr>
              <a:t>International partnerships</a:t>
            </a:r>
          </a:p>
          <a:p>
            <a:r>
              <a:rPr lang="en-US" sz="2200" dirty="0">
                <a:solidFill>
                  <a:schemeClr val="bg1">
                    <a:lumMod val="65000"/>
                  </a:schemeClr>
                </a:solidFill>
                <a:latin typeface="Calibri" panose="020F0502020204030204" pitchFamily="34" charset="0"/>
                <a:ea typeface="Calibri" panose="020F0502020204030204" pitchFamily="34" charset="0"/>
                <a:cs typeface="Calibri" panose="020F0502020204030204" pitchFamily="34" charset="0"/>
              </a:rPr>
              <a:t>(African institutions &amp; global funders/universities)</a:t>
            </a:r>
          </a:p>
          <a:p>
            <a:endParaRPr lang="en-US" sz="2200"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r>
              <a:rPr lang="en-US" sz="2200" dirty="0">
                <a:solidFill>
                  <a:schemeClr val="tx1"/>
                </a:solidFill>
                <a:latin typeface="Calibri" panose="020F0502020204030204" pitchFamily="34" charset="0"/>
                <a:ea typeface="Calibri" panose="020F0502020204030204" pitchFamily="34" charset="0"/>
                <a:cs typeface="Calibri" panose="020F0502020204030204" pitchFamily="34" charset="0"/>
              </a:rPr>
              <a:t>Intra-African partnerships</a:t>
            </a:r>
          </a:p>
          <a:p>
            <a:r>
              <a:rPr lang="en-US" sz="2200" dirty="0">
                <a:solidFill>
                  <a:schemeClr val="bg1">
                    <a:lumMod val="65000"/>
                  </a:schemeClr>
                </a:solidFill>
                <a:latin typeface="Calibri" panose="020F0502020204030204" pitchFamily="34" charset="0"/>
                <a:ea typeface="Calibri" panose="020F0502020204030204" pitchFamily="34" charset="0"/>
                <a:cs typeface="Calibri" panose="020F0502020204030204" pitchFamily="34" charset="0"/>
              </a:rPr>
              <a:t>(Within and across African countries)</a:t>
            </a:r>
          </a:p>
          <a:p>
            <a:endParaRPr lang="en-US" sz="2200"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r>
              <a:rPr lang="en-US" sz="2200" dirty="0">
                <a:solidFill>
                  <a:schemeClr val="tx1"/>
                </a:solidFill>
                <a:latin typeface="Calibri" panose="020F0502020204030204" pitchFamily="34" charset="0"/>
                <a:ea typeface="Calibri" panose="020F0502020204030204" pitchFamily="34" charset="0"/>
                <a:cs typeface="Calibri" panose="020F0502020204030204" pitchFamily="34" charset="0"/>
              </a:rPr>
              <a:t>Multi-level partnerships</a:t>
            </a:r>
          </a:p>
          <a:p>
            <a:r>
              <a:rPr lang="en-US" sz="2200" dirty="0">
                <a:solidFill>
                  <a:schemeClr val="bg1">
                    <a:lumMod val="65000"/>
                  </a:schemeClr>
                </a:solidFill>
                <a:latin typeface="Calibri" panose="020F0502020204030204" pitchFamily="34" charset="0"/>
                <a:ea typeface="Calibri" panose="020F0502020204030204" pitchFamily="34" charset="0"/>
                <a:cs typeface="Calibri" panose="020F0502020204030204" pitchFamily="34" charset="0"/>
              </a:rPr>
              <a:t>(funders, publishers, policy institutions)</a:t>
            </a:r>
          </a:p>
        </p:txBody>
      </p:sp>
      <p:sp>
        <p:nvSpPr>
          <p:cNvPr id="5" name="Text Placeholder 4">
            <a:extLst>
              <a:ext uri="{FF2B5EF4-FFF2-40B4-BE49-F238E27FC236}">
                <a16:creationId xmlns:a16="http://schemas.microsoft.com/office/drawing/2014/main" id="{8CE2D18F-FCEA-6CBD-43BD-C7742507CE7E}"/>
              </a:ext>
            </a:extLst>
          </p:cNvPr>
          <p:cNvSpPr>
            <a:spLocks noGrp="1"/>
          </p:cNvSpPr>
          <p:nvPr>
            <p:ph type="body" idx="1"/>
          </p:nvPr>
        </p:nvSpPr>
        <p:spPr>
          <a:xfrm>
            <a:off x="6518189" y="1650067"/>
            <a:ext cx="4637174" cy="421892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ormAutofit/>
          </a:bodyPr>
          <a:lstStyle/>
          <a:p>
            <a:r>
              <a:rPr lang="en-GB" sz="2200" b="1" dirty="0"/>
              <a:t>⚙️ </a:t>
            </a:r>
            <a:r>
              <a:rPr lang="en-GB" sz="2200" b="1" dirty="0">
                <a:solidFill>
                  <a:schemeClr val="tx1"/>
                </a:solidFill>
              </a:rPr>
              <a:t>Systems allocate</a:t>
            </a:r>
          </a:p>
          <a:p>
            <a:pPr lvl="1"/>
            <a:r>
              <a:rPr lang="en-GB" sz="2200" dirty="0">
                <a:solidFill>
                  <a:schemeClr val="tx1"/>
                </a:solidFill>
              </a:rPr>
              <a:t>Resources</a:t>
            </a:r>
          </a:p>
          <a:p>
            <a:pPr lvl="1"/>
            <a:r>
              <a:rPr lang="en-GB" sz="2200" dirty="0">
                <a:solidFill>
                  <a:schemeClr val="tx1"/>
                </a:solidFill>
              </a:rPr>
              <a:t>Authority</a:t>
            </a:r>
          </a:p>
          <a:p>
            <a:pPr lvl="1"/>
            <a:r>
              <a:rPr lang="en-GB" sz="2200" dirty="0">
                <a:solidFill>
                  <a:schemeClr val="tx1"/>
                </a:solidFill>
              </a:rPr>
              <a:t>Visibility</a:t>
            </a:r>
          </a:p>
          <a:p>
            <a:pPr lvl="1"/>
            <a:r>
              <a:rPr lang="en-GB" sz="2200" dirty="0">
                <a:solidFill>
                  <a:schemeClr val="tx1"/>
                </a:solidFill>
              </a:rPr>
              <a:t>Legitimacy</a:t>
            </a:r>
          </a:p>
          <a:p>
            <a:r>
              <a:rPr lang="en-GB" sz="2200" dirty="0">
                <a:solidFill>
                  <a:schemeClr val="tx1"/>
                </a:solidFill>
              </a:rPr>
              <a:t>Systems often function independently of intentions</a:t>
            </a:r>
          </a:p>
        </p:txBody>
      </p:sp>
      <p:sp>
        <p:nvSpPr>
          <p:cNvPr id="7" name="Right Brace 6">
            <a:extLst>
              <a:ext uri="{FF2B5EF4-FFF2-40B4-BE49-F238E27FC236}">
                <a16:creationId xmlns:a16="http://schemas.microsoft.com/office/drawing/2014/main" id="{61586F52-14C5-E4D9-C2D2-5A1A61D4271F}"/>
              </a:ext>
            </a:extLst>
          </p:cNvPr>
          <p:cNvSpPr/>
          <p:nvPr/>
        </p:nvSpPr>
        <p:spPr>
          <a:xfrm>
            <a:off x="5869459" y="2631989"/>
            <a:ext cx="278027" cy="2582561"/>
          </a:xfrm>
          <a:prstGeom prst="rightBrace">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graphicFrame>
        <p:nvGraphicFramePr>
          <p:cNvPr id="8" name="Table 7">
            <a:extLst>
              <a:ext uri="{FF2B5EF4-FFF2-40B4-BE49-F238E27FC236}">
                <a16:creationId xmlns:a16="http://schemas.microsoft.com/office/drawing/2014/main" id="{9DABAEE0-7146-7641-817E-94D2E0E4E0D2}"/>
              </a:ext>
            </a:extLst>
          </p:cNvPr>
          <p:cNvGraphicFramePr>
            <a:graphicFrameLocks noGrp="1"/>
          </p:cNvGraphicFramePr>
          <p:nvPr>
            <p:extLst>
              <p:ext uri="{D42A27DB-BD31-4B8C-83A1-F6EECF244321}">
                <p14:modId xmlns:p14="http://schemas.microsoft.com/office/powerpoint/2010/main" val="176622706"/>
              </p:ext>
            </p:extLst>
          </p:nvPr>
        </p:nvGraphicFramePr>
        <p:xfrm>
          <a:off x="2091650" y="1650066"/>
          <a:ext cx="8069649" cy="567971"/>
        </p:xfrm>
        <a:graphic>
          <a:graphicData uri="http://schemas.openxmlformats.org/drawingml/2006/table">
            <a:tbl>
              <a:tblPr firstRow="1" bandRow="1">
                <a:tableStyleId>{5C22544A-7EE6-4342-B048-85BDC9FD1C3A}</a:tableStyleId>
              </a:tblPr>
              <a:tblGrid>
                <a:gridCol w="8069649">
                  <a:extLst>
                    <a:ext uri="{9D8B030D-6E8A-4147-A177-3AD203B41FA5}">
                      <a16:colId xmlns:a16="http://schemas.microsoft.com/office/drawing/2014/main" val="4045254232"/>
                    </a:ext>
                  </a:extLst>
                </a:gridCol>
              </a:tblGrid>
              <a:tr h="567971">
                <a:tc>
                  <a:txBody>
                    <a:bodyPr/>
                    <a:lstStyle/>
                    <a:p>
                      <a:pPr algn="ctr"/>
                      <a:r>
                        <a:rPr lang="en-US" sz="2400" dirty="0">
                          <a:solidFill>
                            <a:schemeClr val="tx1"/>
                          </a:solidFill>
                          <a:latin typeface="Calibri" panose="020F0502020204030204" pitchFamily="34" charset="0"/>
                          <a:ea typeface="Calibri" panose="020F0502020204030204" pitchFamily="34" charset="0"/>
                          <a:cs typeface="Calibri" panose="020F0502020204030204" pitchFamily="34" charset="0"/>
                        </a:rPr>
                        <a:t>Partnerships operate within systems</a:t>
                      </a:r>
                      <a:endParaRPr lang="en-GB" sz="2400" dirty="0">
                        <a:solidFill>
                          <a:schemeClr val="tx1"/>
                        </a:solidFill>
                        <a:latin typeface="Calibri" panose="020F0502020204030204" pitchFamily="34" charset="0"/>
                        <a:ea typeface="Calibri" panose="020F0502020204030204" pitchFamily="34" charset="0"/>
                        <a:cs typeface="Calibri" panose="020F0502020204030204" pitchFamily="34" charset="0"/>
                      </a:endParaRPr>
                    </a:p>
                  </a:txBody>
                  <a:tcPr>
                    <a:noFill/>
                  </a:tcPr>
                </a:tc>
                <a:extLst>
                  <a:ext uri="{0D108BD9-81ED-4DB2-BD59-A6C34878D82A}">
                    <a16:rowId xmlns:a16="http://schemas.microsoft.com/office/drawing/2014/main" val="3080848557"/>
                  </a:ext>
                </a:extLst>
              </a:tr>
            </a:tbl>
          </a:graphicData>
        </a:graphic>
      </p:graphicFrame>
    </p:spTree>
    <p:extLst>
      <p:ext uri="{BB962C8B-B14F-4D97-AF65-F5344CB8AC3E}">
        <p14:creationId xmlns:p14="http://schemas.microsoft.com/office/powerpoint/2010/main" val="15821636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
                                            <p:txEl>
                                              <p:pRg st="0" end="0"/>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P spid="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813E55-97EB-89A2-373A-A06F8E5279E9}"/>
              </a:ext>
            </a:extLst>
          </p:cNvPr>
          <p:cNvSpPr>
            <a:spLocks noGrp="1"/>
          </p:cNvSpPr>
          <p:nvPr>
            <p:ph type="title"/>
          </p:nvPr>
        </p:nvSpPr>
        <p:spPr>
          <a:xfrm>
            <a:off x="1097275" y="271849"/>
            <a:ext cx="10058400" cy="1304655"/>
          </a:xfrm>
        </p:spPr>
        <p:txBody>
          <a:bodyPr>
            <a:normAutofit/>
          </a:bodyPr>
          <a:lstStyle/>
          <a:p>
            <a:r>
              <a:rPr lang="en-US" sz="4000" dirty="0"/>
              <a:t>Why inequalities persist: A </a:t>
            </a:r>
            <a:r>
              <a:rPr lang="en-US" sz="4000" dirty="0" err="1"/>
              <a:t>Bourdieusian</a:t>
            </a:r>
            <a:r>
              <a:rPr lang="en-US" sz="4000" dirty="0"/>
              <a:t> lens</a:t>
            </a:r>
            <a:endParaRPr lang="en-GB" sz="4000" dirty="0"/>
          </a:p>
        </p:txBody>
      </p:sp>
      <p:sp>
        <p:nvSpPr>
          <p:cNvPr id="4" name="Rectangle 3">
            <a:extLst>
              <a:ext uri="{FF2B5EF4-FFF2-40B4-BE49-F238E27FC236}">
                <a16:creationId xmlns:a16="http://schemas.microsoft.com/office/drawing/2014/main" id="{6004B0B7-6DE6-4C0E-5B21-FD40D744C97F}"/>
              </a:ext>
            </a:extLst>
          </p:cNvPr>
          <p:cNvSpPr/>
          <p:nvPr/>
        </p:nvSpPr>
        <p:spPr>
          <a:xfrm>
            <a:off x="1173890" y="1494572"/>
            <a:ext cx="5424618" cy="470852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latin typeface="Calibri" panose="020F0502020204030204" pitchFamily="34" charset="0"/>
                <a:ea typeface="Calibri" panose="020F0502020204030204" pitchFamily="34" charset="0"/>
                <a:cs typeface="Calibri" panose="020F0502020204030204" pitchFamily="34" charset="0"/>
              </a:rPr>
              <a:t>Science like any other societal sphere, is “</a:t>
            </a:r>
            <a:r>
              <a:rPr lang="en-US" sz="1600" b="1" dirty="0">
                <a:solidFill>
                  <a:schemeClr val="accent3"/>
                </a:solidFill>
                <a:latin typeface="Calibri" panose="020F0502020204030204" pitchFamily="34" charset="0"/>
                <a:ea typeface="Calibri" panose="020F0502020204030204" pitchFamily="34" charset="0"/>
                <a:cs typeface="Calibri" panose="020F0502020204030204" pitchFamily="34" charset="0"/>
              </a:rPr>
              <a:t>a social field of forces, struggles, and relationships</a:t>
            </a:r>
            <a:r>
              <a:rPr lang="en-US" sz="1600" dirty="0">
                <a:solidFill>
                  <a:schemeClr val="tx1"/>
                </a:solidFill>
                <a:latin typeface="Calibri" panose="020F0502020204030204" pitchFamily="34" charset="0"/>
                <a:ea typeface="Calibri" panose="020F0502020204030204" pitchFamily="34" charset="0"/>
                <a:cs typeface="Calibri" panose="020F0502020204030204" pitchFamily="34" charset="0"/>
              </a:rPr>
              <a:t>” (Bourdieu, 1991, p. 3)</a:t>
            </a:r>
          </a:p>
          <a:p>
            <a:endParaRPr lang="en-US" sz="1600"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r>
              <a:rPr lang="en-US" sz="1600" dirty="0">
                <a:solidFill>
                  <a:schemeClr val="tx1"/>
                </a:solidFill>
                <a:latin typeface="Calibri" panose="020F0502020204030204" pitchFamily="34" charset="0"/>
                <a:ea typeface="Calibri" panose="020F0502020204030204" pitchFamily="34" charset="0"/>
                <a:cs typeface="Calibri" panose="020F0502020204030204" pitchFamily="34" charset="0"/>
              </a:rPr>
              <a:t>Actors compete for the ascription of scientific authority as the “</a:t>
            </a:r>
            <a:r>
              <a:rPr lang="en-US" sz="1600" b="1" dirty="0">
                <a:solidFill>
                  <a:schemeClr val="accent3"/>
                </a:solidFill>
                <a:latin typeface="Calibri" panose="020F0502020204030204" pitchFamily="34" charset="0"/>
                <a:ea typeface="Calibri" panose="020F0502020204030204" pitchFamily="34" charset="0"/>
                <a:cs typeface="Calibri" panose="020F0502020204030204" pitchFamily="34" charset="0"/>
              </a:rPr>
              <a:t>socially </a:t>
            </a:r>
            <a:r>
              <a:rPr lang="en-US" sz="1600" b="1" dirty="0" err="1">
                <a:solidFill>
                  <a:schemeClr val="accent3"/>
                </a:solidFill>
                <a:latin typeface="Calibri" panose="020F0502020204030204" pitchFamily="34" charset="0"/>
                <a:ea typeface="Calibri" panose="020F0502020204030204" pitchFamily="34" charset="0"/>
                <a:cs typeface="Calibri" panose="020F0502020204030204" pitchFamily="34" charset="0"/>
              </a:rPr>
              <a:t>recognised</a:t>
            </a:r>
            <a:r>
              <a:rPr lang="en-US" sz="1600" b="1" dirty="0">
                <a:solidFill>
                  <a:schemeClr val="accent3"/>
                </a:solidFill>
                <a:latin typeface="Calibri" panose="020F0502020204030204" pitchFamily="34" charset="0"/>
                <a:ea typeface="Calibri" panose="020F0502020204030204" pitchFamily="34" charset="0"/>
                <a:cs typeface="Calibri" panose="020F0502020204030204" pitchFamily="34" charset="0"/>
              </a:rPr>
              <a:t> capacity to speak and act legitimately (i.e. in an </a:t>
            </a:r>
            <a:r>
              <a:rPr lang="en-US" sz="1600" b="1" dirty="0" err="1">
                <a:solidFill>
                  <a:schemeClr val="accent3"/>
                </a:solidFill>
                <a:latin typeface="Calibri" panose="020F0502020204030204" pitchFamily="34" charset="0"/>
                <a:ea typeface="Calibri" panose="020F0502020204030204" pitchFamily="34" charset="0"/>
                <a:cs typeface="Calibri" panose="020F0502020204030204" pitchFamily="34" charset="0"/>
              </a:rPr>
              <a:t>authorised</a:t>
            </a:r>
            <a:r>
              <a:rPr lang="en-US" sz="1600" b="1" dirty="0">
                <a:solidFill>
                  <a:schemeClr val="accent3"/>
                </a:solidFill>
                <a:latin typeface="Calibri" panose="020F0502020204030204" pitchFamily="34" charset="0"/>
                <a:ea typeface="Calibri" panose="020F0502020204030204" pitchFamily="34" charset="0"/>
                <a:cs typeface="Calibri" panose="020F0502020204030204" pitchFamily="34" charset="0"/>
              </a:rPr>
              <a:t> and authoritative way) in scientific matters</a:t>
            </a:r>
            <a:r>
              <a:rPr lang="en-US" sz="16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GB" sz="1600" dirty="0">
                <a:solidFill>
                  <a:schemeClr val="tx1"/>
                </a:solidFill>
                <a:latin typeface="Calibri" panose="020F0502020204030204" pitchFamily="34" charset="0"/>
                <a:ea typeface="Calibri" panose="020F0502020204030204" pitchFamily="34" charset="0"/>
                <a:cs typeface="Calibri" panose="020F0502020204030204" pitchFamily="34" charset="0"/>
              </a:rPr>
              <a:t>(Bourdieu, 1975, p. 19)</a:t>
            </a:r>
            <a:endParaRPr lang="en-US" sz="1600"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endParaRPr lang="en-US" sz="1600"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r>
              <a:rPr lang="en-US" sz="1600" dirty="0">
                <a:solidFill>
                  <a:schemeClr val="tx1"/>
                </a:solidFill>
                <a:latin typeface="Calibri" panose="020F0502020204030204" pitchFamily="34" charset="0"/>
                <a:ea typeface="Calibri" panose="020F0502020204030204" pitchFamily="34" charset="0"/>
                <a:cs typeface="Calibri" panose="020F0502020204030204" pitchFamily="34" charset="0"/>
              </a:rPr>
              <a:t>Actors’ chances of success in this competition depend not only on their intellectual capacity but also on the amount and forms of capital they have at their avail. </a:t>
            </a:r>
          </a:p>
          <a:p>
            <a:endParaRPr lang="en-US" sz="1600"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r>
              <a:rPr lang="en-US" sz="1600" dirty="0">
                <a:solidFill>
                  <a:schemeClr val="tx1"/>
                </a:solidFill>
                <a:latin typeface="Calibri" panose="020F0502020204030204" pitchFamily="34" charset="0"/>
                <a:ea typeface="Calibri" panose="020F0502020204030204" pitchFamily="34" charset="0"/>
                <a:cs typeface="Calibri" panose="020F0502020204030204" pitchFamily="34" charset="0"/>
              </a:rPr>
              <a:t>Forms of capital</a:t>
            </a:r>
          </a:p>
          <a:p>
            <a:pPr marL="285750" indent="-285750">
              <a:buFont typeface="Arial" panose="020B0604020202020204" pitchFamily="34" charset="0"/>
              <a:buChar char="•"/>
            </a:pPr>
            <a:r>
              <a:rPr lang="en-US" sz="1600" dirty="0">
                <a:solidFill>
                  <a:schemeClr val="tx1"/>
                </a:solidFill>
                <a:latin typeface="Calibri" panose="020F0502020204030204" pitchFamily="34" charset="0"/>
                <a:ea typeface="Calibri" panose="020F0502020204030204" pitchFamily="34" charset="0"/>
                <a:cs typeface="Calibri" panose="020F0502020204030204" pitchFamily="34" charset="0"/>
              </a:rPr>
              <a:t>Economic capital (funding, infrastructure)</a:t>
            </a:r>
          </a:p>
          <a:p>
            <a:pPr marL="285750" indent="-285750">
              <a:buFont typeface="Arial" panose="020B0604020202020204" pitchFamily="34" charset="0"/>
              <a:buChar char="•"/>
            </a:pPr>
            <a:r>
              <a:rPr lang="en-US" sz="1600" dirty="0">
                <a:solidFill>
                  <a:schemeClr val="tx1"/>
                </a:solidFill>
                <a:latin typeface="Calibri" panose="020F0502020204030204" pitchFamily="34" charset="0"/>
                <a:ea typeface="Calibri" panose="020F0502020204030204" pitchFamily="34" charset="0"/>
                <a:cs typeface="Calibri" panose="020F0502020204030204" pitchFamily="34" charset="0"/>
              </a:rPr>
              <a:t>Scientific capital (publications, prestige)</a:t>
            </a:r>
          </a:p>
          <a:p>
            <a:pPr marL="285750" indent="-285750">
              <a:buFont typeface="Arial" panose="020B0604020202020204" pitchFamily="34" charset="0"/>
              <a:buChar char="•"/>
            </a:pPr>
            <a:r>
              <a:rPr lang="en-US" sz="1600" dirty="0">
                <a:solidFill>
                  <a:schemeClr val="tx1"/>
                </a:solidFill>
                <a:latin typeface="Calibri" panose="020F0502020204030204" pitchFamily="34" charset="0"/>
                <a:ea typeface="Calibri" panose="020F0502020204030204" pitchFamily="34" charset="0"/>
                <a:cs typeface="Calibri" panose="020F0502020204030204" pitchFamily="34" charset="0"/>
              </a:rPr>
              <a:t>Social capital (networks, collaborations)</a:t>
            </a:r>
          </a:p>
          <a:p>
            <a:pPr marL="285750" indent="-285750">
              <a:buFont typeface="Arial" panose="020B0604020202020204" pitchFamily="34" charset="0"/>
              <a:buChar char="•"/>
            </a:pPr>
            <a:r>
              <a:rPr lang="en-US" sz="1600" dirty="0">
                <a:solidFill>
                  <a:schemeClr val="tx1"/>
                </a:solidFill>
                <a:latin typeface="Calibri" panose="020F0502020204030204" pitchFamily="34" charset="0"/>
                <a:ea typeface="Calibri" panose="020F0502020204030204" pitchFamily="34" charset="0"/>
                <a:cs typeface="Calibri" panose="020F0502020204030204" pitchFamily="34" charset="0"/>
              </a:rPr>
              <a:t>Symbolic capital (recognition, legitimacy)</a:t>
            </a:r>
          </a:p>
          <a:p>
            <a:endParaRPr lang="en-US" sz="1600"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r>
              <a:rPr lang="en-US" sz="1600" dirty="0">
                <a:solidFill>
                  <a:schemeClr val="tx1"/>
                </a:solidFill>
                <a:latin typeface="Calibri" panose="020F0502020204030204" pitchFamily="34" charset="0"/>
                <a:ea typeface="Calibri" panose="020F0502020204030204" pitchFamily="34" charset="0"/>
                <a:cs typeface="Calibri" panose="020F0502020204030204" pitchFamily="34" charset="0"/>
              </a:rPr>
              <a:t>These capitals are unevenly distributed in global science</a:t>
            </a:r>
            <a:endParaRPr lang="en-GB" sz="1600"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pic>
        <p:nvPicPr>
          <p:cNvPr id="7" name="Picture 6">
            <a:extLst>
              <a:ext uri="{FF2B5EF4-FFF2-40B4-BE49-F238E27FC236}">
                <a16:creationId xmlns:a16="http://schemas.microsoft.com/office/drawing/2014/main" id="{F2FA5806-EDEA-6BF2-B2C8-63DF20712AC3}"/>
              </a:ext>
            </a:extLst>
          </p:cNvPr>
          <p:cNvPicPr>
            <a:picLocks noChangeAspect="1"/>
          </p:cNvPicPr>
          <p:nvPr/>
        </p:nvPicPr>
        <p:blipFill>
          <a:blip r:embed="rId3"/>
          <a:stretch>
            <a:fillRect/>
          </a:stretch>
        </p:blipFill>
        <p:spPr>
          <a:xfrm>
            <a:off x="6800335" y="1624913"/>
            <a:ext cx="4842552" cy="4447963"/>
          </a:xfrm>
          <a:prstGeom prst="rect">
            <a:avLst/>
          </a:prstGeom>
        </p:spPr>
      </p:pic>
    </p:spTree>
    <p:extLst>
      <p:ext uri="{BB962C8B-B14F-4D97-AF65-F5344CB8AC3E}">
        <p14:creationId xmlns:p14="http://schemas.microsoft.com/office/powerpoint/2010/main" val="30164019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34EE4B-6BFD-D145-5C7A-DC0CABB854B2}"/>
              </a:ext>
            </a:extLst>
          </p:cNvPr>
          <p:cNvSpPr>
            <a:spLocks noGrp="1"/>
          </p:cNvSpPr>
          <p:nvPr>
            <p:ph type="title"/>
          </p:nvPr>
        </p:nvSpPr>
        <p:spPr>
          <a:xfrm>
            <a:off x="304800" y="50807"/>
            <a:ext cx="6934200" cy="1085265"/>
          </a:xfrm>
        </p:spPr>
        <p:txBody>
          <a:bodyPr>
            <a:noAutofit/>
          </a:bodyPr>
          <a:lstStyle/>
          <a:p>
            <a:r>
              <a:rPr lang="en-US" sz="3800" dirty="0" err="1"/>
              <a:t>Bourdieusian</a:t>
            </a:r>
            <a:r>
              <a:rPr lang="en-US" sz="3800" dirty="0"/>
              <a:t> lens continued:</a:t>
            </a:r>
            <a:br>
              <a:rPr lang="en-US" sz="3800" dirty="0"/>
            </a:br>
            <a:r>
              <a:rPr lang="en-US" sz="3800" dirty="0"/>
              <a:t>Collaboration habitus</a:t>
            </a:r>
            <a:endParaRPr lang="en-GB" sz="3800" dirty="0"/>
          </a:p>
        </p:txBody>
      </p:sp>
      <p:sp>
        <p:nvSpPr>
          <p:cNvPr id="3" name="Text Placeholder 2">
            <a:extLst>
              <a:ext uri="{FF2B5EF4-FFF2-40B4-BE49-F238E27FC236}">
                <a16:creationId xmlns:a16="http://schemas.microsoft.com/office/drawing/2014/main" id="{0C32C1EE-6361-F470-F5C4-038492D206A3}"/>
              </a:ext>
            </a:extLst>
          </p:cNvPr>
          <p:cNvSpPr>
            <a:spLocks noGrp="1"/>
          </p:cNvSpPr>
          <p:nvPr>
            <p:ph type="body" idx="1"/>
          </p:nvPr>
        </p:nvSpPr>
        <p:spPr>
          <a:xfrm>
            <a:off x="187036" y="1039091"/>
            <a:ext cx="11859491" cy="5250873"/>
          </a:xfrm>
        </p:spPr>
        <p:txBody>
          <a:bodyPr>
            <a:normAutofit fontScale="25000" lnSpcReduction="20000"/>
          </a:bodyPr>
          <a:lstStyle/>
          <a:p>
            <a:pPr marL="114300" indent="0">
              <a:buNone/>
            </a:pPr>
            <a:r>
              <a:rPr lang="en-US" sz="6400" dirty="0">
                <a:solidFill>
                  <a:schemeClr val="tx1"/>
                </a:solidFill>
              </a:rPr>
              <a:t>Bourdieu depicts as hierarchically structured spaces of </a:t>
            </a:r>
            <a:r>
              <a:rPr lang="en-US" sz="6400" b="1" dirty="0">
                <a:solidFill>
                  <a:srgbClr val="0070C0"/>
                </a:solidFill>
              </a:rPr>
              <a:t>dominant</a:t>
            </a:r>
            <a:r>
              <a:rPr lang="en-US" sz="6400" dirty="0">
                <a:solidFill>
                  <a:schemeClr val="tx1"/>
                </a:solidFill>
              </a:rPr>
              <a:t> and </a:t>
            </a:r>
            <a:r>
              <a:rPr lang="en-US" sz="6400" b="1" dirty="0">
                <a:solidFill>
                  <a:srgbClr val="0070C0"/>
                </a:solidFill>
              </a:rPr>
              <a:t>subordinate positions</a:t>
            </a:r>
            <a:r>
              <a:rPr lang="en-US" sz="6400" dirty="0">
                <a:solidFill>
                  <a:schemeClr val="tx1"/>
                </a:solidFill>
              </a:rPr>
              <a:t>.  </a:t>
            </a:r>
          </a:p>
          <a:p>
            <a:pPr marL="114300" indent="0">
              <a:buNone/>
            </a:pPr>
            <a:r>
              <a:rPr lang="en-US" sz="6400" b="1" dirty="0">
                <a:solidFill>
                  <a:srgbClr val="0070C0"/>
                </a:solidFill>
              </a:rPr>
              <a:t>Dominant positions </a:t>
            </a:r>
            <a:r>
              <a:rPr lang="en-US" sz="6400" dirty="0">
                <a:solidFill>
                  <a:schemeClr val="tx1"/>
                </a:solidFill>
              </a:rPr>
              <a:t>set the standards of what is perceived as </a:t>
            </a:r>
            <a:r>
              <a:rPr lang="en-US" sz="6400" dirty="0">
                <a:solidFill>
                  <a:srgbClr val="FF0000"/>
                </a:solidFill>
              </a:rPr>
              <a:t>quality science</a:t>
            </a:r>
            <a:r>
              <a:rPr lang="en-US" sz="6400" dirty="0">
                <a:solidFill>
                  <a:schemeClr val="tx1"/>
                </a:solidFill>
              </a:rPr>
              <a:t>: “The properties of their work (i.e., the </a:t>
            </a:r>
            <a:r>
              <a:rPr lang="en-US" sz="6400" dirty="0">
                <a:solidFill>
                  <a:srgbClr val="FF0000"/>
                </a:solidFill>
              </a:rPr>
              <a:t>method </a:t>
            </a:r>
            <a:r>
              <a:rPr lang="en-US" sz="6400" dirty="0">
                <a:solidFill>
                  <a:schemeClr val="tx1"/>
                </a:solidFill>
              </a:rPr>
              <a:t>they use, the </a:t>
            </a:r>
            <a:r>
              <a:rPr lang="en-US" sz="6400" dirty="0">
                <a:solidFill>
                  <a:srgbClr val="FF0000"/>
                </a:solidFill>
              </a:rPr>
              <a:t>topic</a:t>
            </a:r>
            <a:r>
              <a:rPr lang="en-US" sz="6400" dirty="0">
                <a:solidFill>
                  <a:schemeClr val="tx1"/>
                </a:solidFill>
              </a:rPr>
              <a:t> they investigate, the journals in which they </a:t>
            </a:r>
            <a:r>
              <a:rPr lang="en-US" sz="6400" dirty="0">
                <a:solidFill>
                  <a:srgbClr val="FF0000"/>
                </a:solidFill>
              </a:rPr>
              <a:t>publish</a:t>
            </a:r>
            <a:r>
              <a:rPr lang="en-US" sz="6400" dirty="0">
                <a:solidFill>
                  <a:schemeClr val="tx1"/>
                </a:solidFill>
              </a:rPr>
              <a:t>, etc.) become understood as the </a:t>
            </a:r>
            <a:r>
              <a:rPr lang="en-US" sz="6400" dirty="0">
                <a:solidFill>
                  <a:srgbClr val="FF0000"/>
                </a:solidFill>
              </a:rPr>
              <a:t>legitimate features of ‘good’ scientific practices </a:t>
            </a:r>
            <a:r>
              <a:rPr lang="en-US" sz="6400" dirty="0">
                <a:solidFill>
                  <a:schemeClr val="tx1"/>
                </a:solidFill>
              </a:rPr>
              <a:t>(…). </a:t>
            </a:r>
          </a:p>
          <a:p>
            <a:pPr marL="114300" indent="0">
              <a:buNone/>
            </a:pPr>
            <a:r>
              <a:rPr lang="en-US" sz="6400" dirty="0">
                <a:solidFill>
                  <a:schemeClr val="tx1"/>
                </a:solidFill>
              </a:rPr>
              <a:t>Doing quality work is doing work like theirs” (Albert Mathieu and Daniel Kleinman 2011: 266). </a:t>
            </a:r>
          </a:p>
          <a:p>
            <a:pPr marL="114300" indent="0">
              <a:buNone/>
            </a:pPr>
            <a:r>
              <a:rPr lang="en-US" sz="6400" b="1" dirty="0">
                <a:solidFill>
                  <a:srgbClr val="0070C0"/>
                </a:solidFill>
              </a:rPr>
              <a:t>New entrants </a:t>
            </a:r>
            <a:r>
              <a:rPr lang="en-US" sz="6400" dirty="0">
                <a:solidFill>
                  <a:schemeClr val="tx1"/>
                </a:solidFill>
              </a:rPr>
              <a:t>in the field start from </a:t>
            </a:r>
            <a:r>
              <a:rPr lang="en-US" sz="6400" b="1" dirty="0">
                <a:solidFill>
                  <a:srgbClr val="0070C0"/>
                </a:solidFill>
              </a:rPr>
              <a:t>‘subordinate’ positions </a:t>
            </a:r>
            <a:r>
              <a:rPr lang="en-US" sz="6400" dirty="0">
                <a:solidFill>
                  <a:schemeClr val="tx1"/>
                </a:solidFill>
              </a:rPr>
              <a:t>in which they are assessed against these standards.</a:t>
            </a:r>
          </a:p>
          <a:p>
            <a:pPr marL="114300" indent="0">
              <a:buNone/>
            </a:pPr>
            <a:r>
              <a:rPr lang="en-US" sz="6400" dirty="0">
                <a:solidFill>
                  <a:schemeClr val="tx1"/>
                </a:solidFill>
              </a:rPr>
              <a:t>Their chances of advancement depend on the conformity of their works to the prevailing norms of good scholarship and the extent to which they </a:t>
            </a:r>
            <a:r>
              <a:rPr lang="en-US" sz="6400" dirty="0" err="1">
                <a:solidFill>
                  <a:schemeClr val="tx1"/>
                </a:solidFill>
              </a:rPr>
              <a:t>internalise</a:t>
            </a:r>
            <a:r>
              <a:rPr lang="en-US" sz="6400" dirty="0">
                <a:solidFill>
                  <a:schemeClr val="tx1"/>
                </a:solidFill>
              </a:rPr>
              <a:t> these. </a:t>
            </a:r>
          </a:p>
          <a:p>
            <a:pPr marL="114300" indent="0">
              <a:buNone/>
            </a:pPr>
            <a:r>
              <a:rPr lang="en-US" sz="6400" dirty="0">
                <a:solidFill>
                  <a:schemeClr val="tx1"/>
                </a:solidFill>
              </a:rPr>
              <a:t>Bourdieu calls this feel for the game the habitus: a practical sense of doing ‘proper’ science “which propagates not only the existing rules of the field, but also one’s relative position within it” (Jeon 2019: 161). </a:t>
            </a:r>
          </a:p>
          <a:p>
            <a:pPr marL="114300" indent="0">
              <a:buNone/>
            </a:pPr>
            <a:r>
              <a:rPr lang="en-US" sz="6400" dirty="0">
                <a:solidFill>
                  <a:schemeClr val="tx1"/>
                </a:solidFill>
              </a:rPr>
              <a:t>In simple terms. the concept of 'collaboration habitus' refers to the practical sense of roles that scholars have </a:t>
            </a:r>
            <a:r>
              <a:rPr lang="en-US" sz="6400" dirty="0" err="1">
                <a:solidFill>
                  <a:schemeClr val="tx1"/>
                </a:solidFill>
              </a:rPr>
              <a:t>internalised</a:t>
            </a:r>
            <a:r>
              <a:rPr lang="en-US" sz="6400" dirty="0">
                <a:solidFill>
                  <a:schemeClr val="tx1"/>
                </a:solidFill>
              </a:rPr>
              <a:t>. These roles are the result of their positions within the global scientific community and the various forms of capital (economic, scientific, social and symbolic) with which they are endowed.</a:t>
            </a:r>
          </a:p>
          <a:p>
            <a:pPr marL="114300" indent="0">
              <a:buNone/>
            </a:pPr>
            <a:r>
              <a:rPr lang="en-US" sz="6400" dirty="0">
                <a:solidFill>
                  <a:schemeClr val="tx1"/>
                </a:solidFill>
              </a:rPr>
              <a:t>Roles become </a:t>
            </a:r>
            <a:r>
              <a:rPr lang="en-US" sz="6400" dirty="0" err="1">
                <a:solidFill>
                  <a:schemeClr val="tx1"/>
                </a:solidFill>
              </a:rPr>
              <a:t>normalised</a:t>
            </a:r>
            <a:r>
              <a:rPr lang="en-US" sz="6400" dirty="0">
                <a:solidFill>
                  <a:schemeClr val="tx1"/>
                </a:solidFill>
              </a:rPr>
              <a:t>:</a:t>
            </a:r>
          </a:p>
          <a:p>
            <a:pPr>
              <a:buClr>
                <a:schemeClr val="tx1"/>
              </a:buClr>
              <a:buFont typeface="Arial" panose="020B0604020202020204" pitchFamily="34" charset="0"/>
              <a:buChar char="•"/>
            </a:pPr>
            <a:r>
              <a:rPr lang="en-US" sz="6400" dirty="0">
                <a:solidFill>
                  <a:schemeClr val="tx1"/>
                </a:solidFill>
              </a:rPr>
              <a:t>Who leads</a:t>
            </a:r>
          </a:p>
          <a:p>
            <a:pPr>
              <a:buClr>
                <a:schemeClr val="tx1"/>
              </a:buClr>
              <a:buFont typeface="Arial" panose="020B0604020202020204" pitchFamily="34" charset="0"/>
              <a:buChar char="•"/>
            </a:pPr>
            <a:r>
              <a:rPr lang="en-US" sz="6400" dirty="0">
                <a:solidFill>
                  <a:schemeClr val="tx1"/>
                </a:solidFill>
              </a:rPr>
              <a:t>Who follows</a:t>
            </a:r>
          </a:p>
          <a:p>
            <a:pPr>
              <a:buClr>
                <a:schemeClr val="tx1"/>
              </a:buClr>
              <a:buFont typeface="Arial" panose="020B0604020202020204" pitchFamily="34" charset="0"/>
              <a:buChar char="•"/>
            </a:pPr>
            <a:r>
              <a:rPr lang="en-US" sz="6400" dirty="0">
                <a:solidFill>
                  <a:schemeClr val="tx1"/>
                </a:solidFill>
              </a:rPr>
              <a:t>Who publishes</a:t>
            </a:r>
          </a:p>
          <a:p>
            <a:pPr>
              <a:buClr>
                <a:schemeClr val="tx1"/>
              </a:buClr>
              <a:buFont typeface="Arial" panose="020B0604020202020204" pitchFamily="34" charset="0"/>
              <a:buChar char="•"/>
            </a:pPr>
            <a:r>
              <a:rPr lang="en-US" sz="6400" dirty="0">
                <a:solidFill>
                  <a:schemeClr val="tx1"/>
                </a:solidFill>
              </a:rPr>
              <a:t>Who translates to policy</a:t>
            </a:r>
          </a:p>
          <a:p>
            <a:endParaRPr lang="en-GB" dirty="0"/>
          </a:p>
        </p:txBody>
      </p:sp>
      <p:pic>
        <p:nvPicPr>
          <p:cNvPr id="5" name="Picture 4">
            <a:extLst>
              <a:ext uri="{FF2B5EF4-FFF2-40B4-BE49-F238E27FC236}">
                <a16:creationId xmlns:a16="http://schemas.microsoft.com/office/drawing/2014/main" id="{22A6EA50-A0AA-D7C8-1AD7-9DCC190CA50B}"/>
              </a:ext>
            </a:extLst>
          </p:cNvPr>
          <p:cNvPicPr>
            <a:picLocks noChangeAspect="1"/>
          </p:cNvPicPr>
          <p:nvPr/>
        </p:nvPicPr>
        <p:blipFill>
          <a:blip r:embed="rId3"/>
          <a:stretch>
            <a:fillRect/>
          </a:stretch>
        </p:blipFill>
        <p:spPr>
          <a:xfrm>
            <a:off x="7952509" y="-1"/>
            <a:ext cx="4211782" cy="1482437"/>
          </a:xfrm>
          <a:prstGeom prst="rect">
            <a:avLst/>
          </a:prstGeom>
        </p:spPr>
      </p:pic>
    </p:spTree>
    <p:extLst>
      <p:ext uri="{BB962C8B-B14F-4D97-AF65-F5344CB8AC3E}">
        <p14:creationId xmlns:p14="http://schemas.microsoft.com/office/powerpoint/2010/main" val="28775746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28F003-CECE-2F86-4B60-C0B0C2B56A27}"/>
              </a:ext>
            </a:extLst>
          </p:cNvPr>
          <p:cNvSpPr>
            <a:spLocks noGrp="1"/>
          </p:cNvSpPr>
          <p:nvPr>
            <p:ph type="title"/>
          </p:nvPr>
        </p:nvSpPr>
        <p:spPr>
          <a:xfrm>
            <a:off x="1096963" y="50450"/>
            <a:ext cx="10058400" cy="1355834"/>
          </a:xfrm>
        </p:spPr>
        <p:txBody>
          <a:bodyPr>
            <a:noAutofit/>
          </a:bodyPr>
          <a:lstStyle/>
          <a:p>
            <a:r>
              <a:rPr lang="en-US" sz="3200" dirty="0"/>
              <a:t>Building from habitus: from how roles are accepted to why they become </a:t>
            </a:r>
            <a:r>
              <a:rPr lang="en-US" sz="3200" dirty="0" err="1"/>
              <a:t>institutionalised</a:t>
            </a:r>
            <a:r>
              <a:rPr lang="en-US" sz="3200" dirty="0"/>
              <a:t>. (1) Evaluation systems</a:t>
            </a:r>
            <a:endParaRPr lang="en-GB" sz="3200" dirty="0"/>
          </a:p>
        </p:txBody>
      </p:sp>
      <p:sp>
        <p:nvSpPr>
          <p:cNvPr id="4" name="Rectangle 3">
            <a:extLst>
              <a:ext uri="{FF2B5EF4-FFF2-40B4-BE49-F238E27FC236}">
                <a16:creationId xmlns:a16="http://schemas.microsoft.com/office/drawing/2014/main" id="{CC80F661-47FD-8510-3CF8-9BA8F6DD4C3C}"/>
              </a:ext>
            </a:extLst>
          </p:cNvPr>
          <p:cNvSpPr/>
          <p:nvPr/>
        </p:nvSpPr>
        <p:spPr>
          <a:xfrm>
            <a:off x="1170709" y="1980479"/>
            <a:ext cx="4717473" cy="263308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t>Evaluation systems</a:t>
            </a:r>
          </a:p>
          <a:p>
            <a:endPar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t>Administrative evaluation</a:t>
            </a:r>
          </a:p>
          <a:p>
            <a:pPr marL="342900" indent="-342900">
              <a:buFont typeface="Arial" panose="020B0604020202020204" pitchFamily="34" charset="0"/>
              <a:buChar char="•"/>
            </a:pPr>
            <a: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t>Ex-ante, interim, ex-post</a:t>
            </a:r>
          </a:p>
          <a:p>
            <a:pPr marL="342900" indent="-342900">
              <a:buFont typeface="Arial" panose="020B0604020202020204" pitchFamily="34" charset="0"/>
              <a:buChar char="•"/>
            </a:pPr>
            <a: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t>Promotions, funding decisions, ratings</a:t>
            </a:r>
          </a:p>
          <a:p>
            <a: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t>Within science evaluation</a:t>
            </a:r>
          </a:p>
          <a:p>
            <a:pPr marL="342900" indent="-342900">
              <a:buFont typeface="Arial" panose="020B0604020202020204" pitchFamily="34" charset="0"/>
              <a:buChar char="•"/>
            </a:pPr>
            <a: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t>Peer review</a:t>
            </a:r>
          </a:p>
          <a:p>
            <a:pPr marL="342900" indent="-342900">
              <a:buFont typeface="Arial" panose="020B0604020202020204" pitchFamily="34" charset="0"/>
              <a:buChar char="•"/>
            </a:pPr>
            <a: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t>Gatekeeping into the knowledge pool</a:t>
            </a:r>
            <a:endParaRPr lang="en-GB" sz="2000"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
        <p:nvSpPr>
          <p:cNvPr id="5" name="Text Placeholder 4">
            <a:extLst>
              <a:ext uri="{FF2B5EF4-FFF2-40B4-BE49-F238E27FC236}">
                <a16:creationId xmlns:a16="http://schemas.microsoft.com/office/drawing/2014/main" id="{08F88A7F-D0DA-A471-43B6-2AAD6EE0E946}"/>
              </a:ext>
            </a:extLst>
          </p:cNvPr>
          <p:cNvSpPr>
            <a:spLocks noGrp="1"/>
          </p:cNvSpPr>
          <p:nvPr>
            <p:ph type="body" idx="1"/>
          </p:nvPr>
        </p:nvSpPr>
        <p:spPr>
          <a:xfrm>
            <a:off x="6220691" y="1863436"/>
            <a:ext cx="4934672" cy="442123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marL="114300" indent="0">
              <a:buNone/>
            </a:pPr>
            <a:r>
              <a:rPr lang="en-US" sz="1700" dirty="0">
                <a:solidFill>
                  <a:schemeClr val="tx1"/>
                </a:solidFill>
                <a:latin typeface="Calibri" panose="020F0502020204030204" pitchFamily="34" charset="0"/>
                <a:ea typeface="Calibri" panose="020F0502020204030204" pitchFamily="34" charset="0"/>
                <a:cs typeface="Calibri" panose="020F0502020204030204" pitchFamily="34" charset="0"/>
              </a:rPr>
              <a:t>Aligns with global metrics</a:t>
            </a:r>
          </a:p>
          <a:p>
            <a:pPr marL="114300" indent="0">
              <a:buNone/>
            </a:pPr>
            <a:r>
              <a:rPr lang="en-US" sz="1700" b="1" dirty="0">
                <a:solidFill>
                  <a:srgbClr val="0070C0"/>
                </a:solidFill>
                <a:latin typeface="Calibri" panose="020F0502020204030204" pitchFamily="34" charset="0"/>
                <a:ea typeface="Calibri" panose="020F0502020204030204" pitchFamily="34" charset="0"/>
                <a:cs typeface="Calibri" panose="020F0502020204030204" pitchFamily="34" charset="0"/>
              </a:rPr>
              <a:t>Dominant positions </a:t>
            </a:r>
            <a:r>
              <a:rPr lang="en-US" sz="1700" dirty="0">
                <a:solidFill>
                  <a:schemeClr val="tx1"/>
                </a:solidFill>
                <a:latin typeface="Calibri" panose="020F0502020204030204" pitchFamily="34" charset="0"/>
                <a:ea typeface="Calibri" panose="020F0502020204030204" pitchFamily="34" charset="0"/>
                <a:cs typeface="Calibri" panose="020F0502020204030204" pitchFamily="34" charset="0"/>
              </a:rPr>
              <a:t>set the standards of what is perceived as </a:t>
            </a:r>
            <a:r>
              <a:rPr lang="en-US" sz="1700" dirty="0">
                <a:solidFill>
                  <a:srgbClr val="FF0000"/>
                </a:solidFill>
                <a:latin typeface="Calibri" panose="020F0502020204030204" pitchFamily="34" charset="0"/>
                <a:ea typeface="Calibri" panose="020F0502020204030204" pitchFamily="34" charset="0"/>
                <a:cs typeface="Calibri" panose="020F0502020204030204" pitchFamily="34" charset="0"/>
              </a:rPr>
              <a:t>quality science</a:t>
            </a:r>
            <a:r>
              <a:rPr lang="en-US" sz="1700" dirty="0">
                <a:solidFill>
                  <a:schemeClr val="tx1"/>
                </a:solidFill>
                <a:latin typeface="Calibri" panose="020F0502020204030204" pitchFamily="34" charset="0"/>
                <a:ea typeface="Calibri" panose="020F0502020204030204" pitchFamily="34" charset="0"/>
                <a:cs typeface="Calibri" panose="020F0502020204030204" pitchFamily="34" charset="0"/>
              </a:rPr>
              <a:t>: “The properties of their work (i.e., the </a:t>
            </a:r>
            <a:r>
              <a:rPr lang="en-US" sz="1700" dirty="0">
                <a:solidFill>
                  <a:srgbClr val="FF0000"/>
                </a:solidFill>
                <a:latin typeface="Calibri" panose="020F0502020204030204" pitchFamily="34" charset="0"/>
                <a:ea typeface="Calibri" panose="020F0502020204030204" pitchFamily="34" charset="0"/>
                <a:cs typeface="Calibri" panose="020F0502020204030204" pitchFamily="34" charset="0"/>
              </a:rPr>
              <a:t>method </a:t>
            </a:r>
            <a:r>
              <a:rPr lang="en-US" sz="1700" dirty="0">
                <a:solidFill>
                  <a:schemeClr val="tx1"/>
                </a:solidFill>
                <a:latin typeface="Calibri" panose="020F0502020204030204" pitchFamily="34" charset="0"/>
                <a:ea typeface="Calibri" panose="020F0502020204030204" pitchFamily="34" charset="0"/>
                <a:cs typeface="Calibri" panose="020F0502020204030204" pitchFamily="34" charset="0"/>
              </a:rPr>
              <a:t>they use, the </a:t>
            </a:r>
            <a:r>
              <a:rPr lang="en-US" sz="1700" dirty="0">
                <a:solidFill>
                  <a:srgbClr val="FF0000"/>
                </a:solidFill>
                <a:latin typeface="Calibri" panose="020F0502020204030204" pitchFamily="34" charset="0"/>
                <a:ea typeface="Calibri" panose="020F0502020204030204" pitchFamily="34" charset="0"/>
                <a:cs typeface="Calibri" panose="020F0502020204030204" pitchFamily="34" charset="0"/>
              </a:rPr>
              <a:t>topic</a:t>
            </a:r>
            <a:r>
              <a:rPr lang="en-US" sz="1700" dirty="0">
                <a:solidFill>
                  <a:schemeClr val="tx1"/>
                </a:solidFill>
                <a:latin typeface="Calibri" panose="020F0502020204030204" pitchFamily="34" charset="0"/>
                <a:ea typeface="Calibri" panose="020F0502020204030204" pitchFamily="34" charset="0"/>
                <a:cs typeface="Calibri" panose="020F0502020204030204" pitchFamily="34" charset="0"/>
              </a:rPr>
              <a:t> they investigate, the journals in which they </a:t>
            </a:r>
            <a:r>
              <a:rPr lang="en-US" sz="1700" dirty="0">
                <a:solidFill>
                  <a:srgbClr val="FF0000"/>
                </a:solidFill>
                <a:latin typeface="Calibri" panose="020F0502020204030204" pitchFamily="34" charset="0"/>
                <a:ea typeface="Calibri" panose="020F0502020204030204" pitchFamily="34" charset="0"/>
                <a:cs typeface="Calibri" panose="020F0502020204030204" pitchFamily="34" charset="0"/>
              </a:rPr>
              <a:t>publish</a:t>
            </a:r>
            <a:r>
              <a:rPr lang="en-US" sz="1700" dirty="0">
                <a:solidFill>
                  <a:schemeClr val="tx1"/>
                </a:solidFill>
                <a:latin typeface="Calibri" panose="020F0502020204030204" pitchFamily="34" charset="0"/>
                <a:ea typeface="Calibri" panose="020F0502020204030204" pitchFamily="34" charset="0"/>
                <a:cs typeface="Calibri" panose="020F0502020204030204" pitchFamily="34" charset="0"/>
              </a:rPr>
              <a:t>, etc.) become understood as the </a:t>
            </a:r>
            <a:r>
              <a:rPr lang="en-US" sz="1700" dirty="0">
                <a:solidFill>
                  <a:srgbClr val="FF0000"/>
                </a:solidFill>
                <a:latin typeface="Calibri" panose="020F0502020204030204" pitchFamily="34" charset="0"/>
                <a:ea typeface="Calibri" panose="020F0502020204030204" pitchFamily="34" charset="0"/>
                <a:cs typeface="Calibri" panose="020F0502020204030204" pitchFamily="34" charset="0"/>
              </a:rPr>
              <a:t>legitimate features of ‘good’ scientific practices </a:t>
            </a:r>
            <a:r>
              <a:rPr lang="en-US" sz="1700" dirty="0">
                <a:solidFill>
                  <a:schemeClr val="tx1"/>
                </a:solidFill>
                <a:latin typeface="Calibri" panose="020F0502020204030204" pitchFamily="34" charset="0"/>
                <a:ea typeface="Calibri" panose="020F0502020204030204" pitchFamily="34" charset="0"/>
                <a:cs typeface="Calibri" panose="020F0502020204030204" pitchFamily="34" charset="0"/>
              </a:rPr>
              <a:t>(…). </a:t>
            </a:r>
          </a:p>
          <a:p>
            <a:pPr>
              <a:buClr>
                <a:schemeClr val="tx1"/>
              </a:buClr>
              <a:buFont typeface="Arial" panose="020B0604020202020204" pitchFamily="34" charset="0"/>
              <a:buChar char="•"/>
            </a:pPr>
            <a:r>
              <a:rPr lang="en-US" sz="1700" dirty="0">
                <a:solidFill>
                  <a:schemeClr val="tx1"/>
                </a:solidFill>
                <a:latin typeface="Calibri" panose="020F0502020204030204" pitchFamily="34" charset="0"/>
                <a:ea typeface="Calibri" panose="020F0502020204030204" pitchFamily="34" charset="0"/>
                <a:cs typeface="Calibri" panose="020F0502020204030204" pitchFamily="34" charset="0"/>
              </a:rPr>
              <a:t>Metric driven (journals, citations, rankings)</a:t>
            </a:r>
          </a:p>
          <a:p>
            <a:pPr>
              <a:buClr>
                <a:schemeClr val="tx1"/>
              </a:buClr>
              <a:buFont typeface="Arial" panose="020B0604020202020204" pitchFamily="34" charset="0"/>
              <a:buChar char="•"/>
            </a:pPr>
            <a:r>
              <a:rPr lang="en-US" sz="1700" dirty="0">
                <a:solidFill>
                  <a:schemeClr val="tx1"/>
                </a:solidFill>
                <a:latin typeface="Calibri" panose="020F0502020204030204" pitchFamily="34" charset="0"/>
                <a:ea typeface="Calibri" panose="020F0502020204030204" pitchFamily="34" charset="0"/>
                <a:cs typeface="Calibri" panose="020F0502020204030204" pitchFamily="34" charset="0"/>
              </a:rPr>
              <a:t>Rewards</a:t>
            </a:r>
          </a:p>
          <a:p>
            <a:pPr>
              <a:buClr>
                <a:schemeClr val="tx1"/>
              </a:buClr>
              <a:buFont typeface="Arial" panose="020B0604020202020204" pitchFamily="34" charset="0"/>
              <a:buChar char="•"/>
            </a:pPr>
            <a:r>
              <a:rPr lang="en-US" sz="1700" dirty="0">
                <a:solidFill>
                  <a:schemeClr val="tx1"/>
                </a:solidFill>
                <a:latin typeface="Calibri" panose="020F0502020204030204" pitchFamily="34" charset="0"/>
                <a:ea typeface="Calibri" panose="020F0502020204030204" pitchFamily="34" charset="0"/>
                <a:cs typeface="Calibri" panose="020F0502020204030204" pitchFamily="34" charset="0"/>
              </a:rPr>
              <a:t>Prestige</a:t>
            </a:r>
          </a:p>
          <a:p>
            <a:pPr>
              <a:buClr>
                <a:schemeClr val="tx1"/>
              </a:buClr>
              <a:buFont typeface="Arial" panose="020B0604020202020204" pitchFamily="34" charset="0"/>
              <a:buChar char="•"/>
            </a:pPr>
            <a:r>
              <a:rPr lang="en-US" sz="1700" dirty="0">
                <a:solidFill>
                  <a:schemeClr val="tx1"/>
                </a:solidFill>
                <a:latin typeface="Calibri" panose="020F0502020204030204" pitchFamily="34" charset="0"/>
                <a:ea typeface="Calibri" panose="020F0502020204030204" pitchFamily="34" charset="0"/>
                <a:cs typeface="Calibri" panose="020F0502020204030204" pitchFamily="34" charset="0"/>
              </a:rPr>
              <a:t>International visibility</a:t>
            </a:r>
          </a:p>
          <a:p>
            <a:pPr marL="114300" indent="0">
              <a:buNone/>
            </a:pPr>
            <a:r>
              <a:rPr lang="en-US" sz="1700" b="1" dirty="0">
                <a:solidFill>
                  <a:schemeClr val="tx1"/>
                </a:solidFill>
                <a:latin typeface="Calibri" panose="020F0502020204030204" pitchFamily="34" charset="0"/>
                <a:ea typeface="Calibri" panose="020F0502020204030204" pitchFamily="34" charset="0"/>
                <a:cs typeface="Calibri" panose="020F0502020204030204" pitchFamily="34" charset="0"/>
              </a:rPr>
              <a:t>Effect: </a:t>
            </a:r>
            <a:r>
              <a:rPr lang="en-US" sz="1700" dirty="0">
                <a:solidFill>
                  <a:schemeClr val="tx1"/>
                </a:solidFill>
                <a:latin typeface="Calibri" panose="020F0502020204030204" pitchFamily="34" charset="0"/>
                <a:ea typeface="Calibri" panose="020F0502020204030204" pitchFamily="34" charset="0"/>
                <a:cs typeface="Calibri" panose="020F0502020204030204" pitchFamily="34" charset="0"/>
              </a:rPr>
              <a:t>Some partners enter as leaders, while others enter as contributors.</a:t>
            </a:r>
          </a:p>
        </p:txBody>
      </p:sp>
      <p:sp>
        <p:nvSpPr>
          <p:cNvPr id="6" name="Rectangle 5">
            <a:extLst>
              <a:ext uri="{FF2B5EF4-FFF2-40B4-BE49-F238E27FC236}">
                <a16:creationId xmlns:a16="http://schemas.microsoft.com/office/drawing/2014/main" id="{64046AC7-957F-9BCD-D775-E558D4AD4BD3}"/>
              </a:ext>
            </a:extLst>
          </p:cNvPr>
          <p:cNvSpPr/>
          <p:nvPr/>
        </p:nvSpPr>
        <p:spPr>
          <a:xfrm>
            <a:off x="1330035" y="1576505"/>
            <a:ext cx="4398819" cy="40397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b="1" dirty="0">
                <a:solidFill>
                  <a:schemeClr val="tx1"/>
                </a:solidFill>
                <a:latin typeface="Calibri" panose="020F0502020204030204" pitchFamily="34" charset="0"/>
                <a:ea typeface="Calibri" panose="020F0502020204030204" pitchFamily="34" charset="0"/>
                <a:cs typeface="Calibri" panose="020F0502020204030204" pitchFamily="34" charset="0"/>
              </a:rPr>
              <a:t>Evaluation systems</a:t>
            </a:r>
            <a:endParaRPr lang="en-GB" sz="2000" b="1"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
        <p:nvSpPr>
          <p:cNvPr id="7" name="Rectangle 6">
            <a:extLst>
              <a:ext uri="{FF2B5EF4-FFF2-40B4-BE49-F238E27FC236}">
                <a16:creationId xmlns:a16="http://schemas.microsoft.com/office/drawing/2014/main" id="{AA0E2A94-7AD4-7F33-E691-69789304045E}"/>
              </a:ext>
            </a:extLst>
          </p:cNvPr>
          <p:cNvSpPr/>
          <p:nvPr/>
        </p:nvSpPr>
        <p:spPr>
          <a:xfrm>
            <a:off x="6488617" y="1543966"/>
            <a:ext cx="4398819" cy="40397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b="1" dirty="0">
                <a:solidFill>
                  <a:schemeClr val="tx1"/>
                </a:solidFill>
                <a:latin typeface="Calibri" panose="020F0502020204030204" pitchFamily="34" charset="0"/>
                <a:ea typeface="Calibri" panose="020F0502020204030204" pitchFamily="34" charset="0"/>
                <a:cs typeface="Calibri" panose="020F0502020204030204" pitchFamily="34" charset="0"/>
              </a:rPr>
              <a:t>Evaluation criteria</a:t>
            </a:r>
            <a:endParaRPr lang="en-GB" sz="2000" b="1"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5465324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7163D5-B033-424C-9813-3CE888BB06C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C65D829-CFCB-362E-1266-58B3C712314F}"/>
              </a:ext>
            </a:extLst>
          </p:cNvPr>
          <p:cNvSpPr>
            <a:spLocks noGrp="1"/>
          </p:cNvSpPr>
          <p:nvPr>
            <p:ph type="title"/>
          </p:nvPr>
        </p:nvSpPr>
        <p:spPr>
          <a:xfrm>
            <a:off x="1096963" y="0"/>
            <a:ext cx="10058400" cy="1393672"/>
          </a:xfrm>
        </p:spPr>
        <p:txBody>
          <a:bodyPr>
            <a:noAutofit/>
          </a:bodyPr>
          <a:lstStyle/>
          <a:p>
            <a:r>
              <a:rPr lang="en-US" sz="3200" dirty="0"/>
              <a:t>Building from habitus: from how roles are accepted to why they become </a:t>
            </a:r>
            <a:r>
              <a:rPr lang="en-US" sz="3200" dirty="0" err="1"/>
              <a:t>institutionalised</a:t>
            </a:r>
            <a:r>
              <a:rPr lang="en-US" sz="3200" dirty="0"/>
              <a:t>. (2) Publishing systems</a:t>
            </a:r>
            <a:endParaRPr lang="en-GB" sz="3200" dirty="0"/>
          </a:p>
        </p:txBody>
      </p:sp>
      <p:sp>
        <p:nvSpPr>
          <p:cNvPr id="4" name="Rectangle 3">
            <a:extLst>
              <a:ext uri="{FF2B5EF4-FFF2-40B4-BE49-F238E27FC236}">
                <a16:creationId xmlns:a16="http://schemas.microsoft.com/office/drawing/2014/main" id="{D1D1F79C-BF1C-C04A-8254-71D8C2F749E5}"/>
              </a:ext>
            </a:extLst>
          </p:cNvPr>
          <p:cNvSpPr/>
          <p:nvPr/>
        </p:nvSpPr>
        <p:spPr>
          <a:xfrm>
            <a:off x="1170709" y="1980479"/>
            <a:ext cx="4717473" cy="99824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t>Publishing systems</a:t>
            </a:r>
          </a:p>
          <a:p>
            <a:endPar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t>Publishing is a within-science activity</a:t>
            </a:r>
            <a:endParaRPr lang="en-GB" sz="2000"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
        <p:nvSpPr>
          <p:cNvPr id="5" name="Text Placeholder 4">
            <a:extLst>
              <a:ext uri="{FF2B5EF4-FFF2-40B4-BE49-F238E27FC236}">
                <a16:creationId xmlns:a16="http://schemas.microsoft.com/office/drawing/2014/main" id="{68872F42-DA19-D6BA-7004-02B71EF09F55}"/>
              </a:ext>
            </a:extLst>
          </p:cNvPr>
          <p:cNvSpPr>
            <a:spLocks noGrp="1"/>
          </p:cNvSpPr>
          <p:nvPr>
            <p:ph type="body" idx="1"/>
          </p:nvPr>
        </p:nvSpPr>
        <p:spPr>
          <a:xfrm>
            <a:off x="6220691" y="1947940"/>
            <a:ext cx="4934672" cy="346226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buClr>
                <a:schemeClr val="tx1"/>
              </a:buClr>
              <a:buFont typeface="Arial" panose="020B0604020202020204" pitchFamily="34" charset="0"/>
              <a:buChar char="•"/>
            </a:pPr>
            <a:r>
              <a:rPr lang="en-US" sz="2200" dirty="0">
                <a:solidFill>
                  <a:schemeClr val="tx1"/>
                </a:solidFill>
                <a:latin typeface="Calibri" panose="020F0502020204030204" pitchFamily="34" charset="0"/>
                <a:ea typeface="Calibri" panose="020F0502020204030204" pitchFamily="34" charset="0"/>
                <a:cs typeface="Calibri" panose="020F0502020204030204" pitchFamily="34" charset="0"/>
              </a:rPr>
              <a:t>Is steered by evaluation criteria</a:t>
            </a:r>
          </a:p>
          <a:p>
            <a:pPr>
              <a:buClr>
                <a:schemeClr val="tx1"/>
              </a:buClr>
              <a:buFont typeface="Arial" panose="020B0604020202020204" pitchFamily="34" charset="0"/>
              <a:buChar char="•"/>
            </a:pPr>
            <a:r>
              <a:rPr lang="en-US" sz="2200" dirty="0">
                <a:solidFill>
                  <a:schemeClr val="tx1"/>
                </a:solidFill>
                <a:latin typeface="Calibri" panose="020F0502020204030204" pitchFamily="34" charset="0"/>
                <a:ea typeface="Calibri" panose="020F0502020204030204" pitchFamily="34" charset="0"/>
                <a:cs typeface="Calibri" panose="020F0502020204030204" pitchFamily="34" charset="0"/>
              </a:rPr>
              <a:t>Aligned with international visibility</a:t>
            </a:r>
          </a:p>
          <a:p>
            <a:pPr>
              <a:buClr>
                <a:schemeClr val="tx1"/>
              </a:buClr>
              <a:buFont typeface="Arial" panose="020B0604020202020204" pitchFamily="34" charset="0"/>
              <a:buChar char="•"/>
            </a:pPr>
            <a:r>
              <a:rPr lang="en-US" sz="2200" dirty="0">
                <a:solidFill>
                  <a:schemeClr val="tx1"/>
                </a:solidFill>
                <a:latin typeface="Calibri" panose="020F0502020204030204" pitchFamily="34" charset="0"/>
                <a:ea typeface="Calibri" panose="020F0502020204030204" pitchFamily="34" charset="0"/>
                <a:cs typeface="Calibri" panose="020F0502020204030204" pitchFamily="34" charset="0"/>
              </a:rPr>
              <a:t>Aligned with funding expectations</a:t>
            </a:r>
          </a:p>
          <a:p>
            <a:pPr>
              <a:buClr>
                <a:schemeClr val="tx1"/>
              </a:buClr>
              <a:buFont typeface="Arial" panose="020B0604020202020204" pitchFamily="34" charset="0"/>
              <a:buChar char="•"/>
            </a:pPr>
            <a:r>
              <a:rPr lang="en-US" sz="2200" dirty="0">
                <a:solidFill>
                  <a:schemeClr val="tx1"/>
                </a:solidFill>
                <a:latin typeface="Calibri" panose="020F0502020204030204" pitchFamily="34" charset="0"/>
                <a:ea typeface="Calibri" panose="020F0502020204030204" pitchFamily="34" charset="0"/>
                <a:cs typeface="Calibri" panose="020F0502020204030204" pitchFamily="34" charset="0"/>
              </a:rPr>
              <a:t>Shaped by Journal hierarchies and policy relevance</a:t>
            </a:r>
          </a:p>
          <a:p>
            <a:pPr marL="114300" indent="0">
              <a:buNone/>
            </a:pPr>
            <a:r>
              <a:rPr lang="en-US" sz="2200" b="1" dirty="0">
                <a:solidFill>
                  <a:schemeClr val="tx1"/>
                </a:solidFill>
                <a:latin typeface="Calibri" panose="020F0502020204030204" pitchFamily="34" charset="0"/>
                <a:ea typeface="Calibri" panose="020F0502020204030204" pitchFamily="34" charset="0"/>
                <a:cs typeface="Calibri" panose="020F0502020204030204" pitchFamily="34" charset="0"/>
              </a:rPr>
              <a:t>Effect</a:t>
            </a:r>
            <a:r>
              <a:rPr lang="en-US" sz="2200" dirty="0">
                <a:solidFill>
                  <a:schemeClr val="tx1"/>
                </a:solidFill>
                <a:latin typeface="Calibri" panose="020F0502020204030204" pitchFamily="34" charset="0"/>
                <a:ea typeface="Calibri" panose="020F0502020204030204" pitchFamily="34" charset="0"/>
                <a:cs typeface="Calibri" panose="020F0502020204030204" pitchFamily="34" charset="0"/>
              </a:rPr>
              <a:t>: Unequal authorship positions, unequal recognition, unequal voices</a:t>
            </a:r>
          </a:p>
        </p:txBody>
      </p:sp>
      <p:sp>
        <p:nvSpPr>
          <p:cNvPr id="6" name="Rectangle 5">
            <a:extLst>
              <a:ext uri="{FF2B5EF4-FFF2-40B4-BE49-F238E27FC236}">
                <a16:creationId xmlns:a16="http://schemas.microsoft.com/office/drawing/2014/main" id="{10092D85-1B68-CE69-4271-6A35640F927A}"/>
              </a:ext>
            </a:extLst>
          </p:cNvPr>
          <p:cNvSpPr/>
          <p:nvPr/>
        </p:nvSpPr>
        <p:spPr>
          <a:xfrm>
            <a:off x="1330035" y="1576505"/>
            <a:ext cx="4398819" cy="40397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b="1" dirty="0">
                <a:solidFill>
                  <a:schemeClr val="tx1"/>
                </a:solidFill>
                <a:latin typeface="Calibri" panose="020F0502020204030204" pitchFamily="34" charset="0"/>
                <a:ea typeface="Calibri" panose="020F0502020204030204" pitchFamily="34" charset="0"/>
                <a:cs typeface="Calibri" panose="020F0502020204030204" pitchFamily="34" charset="0"/>
              </a:rPr>
              <a:t>Publishing systems</a:t>
            </a:r>
            <a:endParaRPr lang="en-GB" sz="2000" b="1"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
        <p:nvSpPr>
          <p:cNvPr id="7" name="Rectangle 6">
            <a:extLst>
              <a:ext uri="{FF2B5EF4-FFF2-40B4-BE49-F238E27FC236}">
                <a16:creationId xmlns:a16="http://schemas.microsoft.com/office/drawing/2014/main" id="{97117832-D7AF-D591-F049-6E6C50198BC0}"/>
              </a:ext>
            </a:extLst>
          </p:cNvPr>
          <p:cNvSpPr/>
          <p:nvPr/>
        </p:nvSpPr>
        <p:spPr>
          <a:xfrm>
            <a:off x="6488617" y="1543966"/>
            <a:ext cx="4398819" cy="40397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b="1" dirty="0">
                <a:solidFill>
                  <a:schemeClr val="tx1"/>
                </a:solidFill>
                <a:latin typeface="Calibri" panose="020F0502020204030204" pitchFamily="34" charset="0"/>
                <a:ea typeface="Calibri" panose="020F0502020204030204" pitchFamily="34" charset="0"/>
                <a:cs typeface="Calibri" panose="020F0502020204030204" pitchFamily="34" charset="0"/>
              </a:rPr>
              <a:t>Publishing criteria</a:t>
            </a:r>
            <a:endParaRPr lang="en-GB" sz="2000" b="1"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8941688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C90ED6-212E-B355-CB1A-67A55B0A397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42BFFCA-3A55-06C8-5957-F2112EA32130}"/>
              </a:ext>
            </a:extLst>
          </p:cNvPr>
          <p:cNvSpPr>
            <a:spLocks noGrp="1"/>
          </p:cNvSpPr>
          <p:nvPr>
            <p:ph type="title"/>
          </p:nvPr>
        </p:nvSpPr>
        <p:spPr>
          <a:xfrm>
            <a:off x="1066800" y="206182"/>
            <a:ext cx="10058400" cy="938100"/>
          </a:xfrm>
        </p:spPr>
        <p:txBody>
          <a:bodyPr>
            <a:noAutofit/>
          </a:bodyPr>
          <a:lstStyle/>
          <a:p>
            <a:r>
              <a:rPr lang="en-US" sz="3200" dirty="0"/>
              <a:t>Building from habitus: from how roles are accepted to why they become </a:t>
            </a:r>
            <a:r>
              <a:rPr lang="en-US" sz="3200" dirty="0" err="1"/>
              <a:t>institutionalised</a:t>
            </a:r>
            <a:r>
              <a:rPr lang="en-US" sz="3200" dirty="0"/>
              <a:t>. (3) Policy systems</a:t>
            </a:r>
            <a:endParaRPr lang="en-GB" sz="3200" dirty="0"/>
          </a:p>
        </p:txBody>
      </p:sp>
      <p:sp>
        <p:nvSpPr>
          <p:cNvPr id="4" name="Rectangle 3">
            <a:extLst>
              <a:ext uri="{FF2B5EF4-FFF2-40B4-BE49-F238E27FC236}">
                <a16:creationId xmlns:a16="http://schemas.microsoft.com/office/drawing/2014/main" id="{F8F331E2-4999-C2D3-3770-C687F62E3356}"/>
              </a:ext>
            </a:extLst>
          </p:cNvPr>
          <p:cNvSpPr/>
          <p:nvPr/>
        </p:nvSpPr>
        <p:spPr>
          <a:xfrm>
            <a:off x="1170709" y="1724355"/>
            <a:ext cx="5043055" cy="484962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800" dirty="0">
                <a:solidFill>
                  <a:schemeClr val="tx1"/>
                </a:solidFill>
                <a:latin typeface="Calibri" panose="020F0502020204030204" pitchFamily="34" charset="0"/>
                <a:ea typeface="Calibri" panose="020F0502020204030204" pitchFamily="34" charset="0"/>
                <a:cs typeface="Calibri" panose="020F0502020204030204" pitchFamily="34" charset="0"/>
              </a:rPr>
              <a:t>Structures and processes through which research informs decisions.</a:t>
            </a:r>
          </a:p>
          <a:p>
            <a:r>
              <a:rPr lang="en-US" sz="1800" dirty="0">
                <a:solidFill>
                  <a:schemeClr val="tx1"/>
                </a:solidFill>
                <a:latin typeface="Calibri" panose="020F0502020204030204" pitchFamily="34" charset="0"/>
                <a:ea typeface="Calibri" panose="020F0502020204030204" pitchFamily="34" charset="0"/>
                <a:cs typeface="Calibri" panose="020F0502020204030204" pitchFamily="34" charset="0"/>
              </a:rPr>
              <a:t>They decide</a:t>
            </a:r>
          </a:p>
          <a:p>
            <a:pPr marL="285750" indent="-285750">
              <a:buFont typeface="Arial" panose="020B0604020202020204" pitchFamily="34" charset="0"/>
              <a:buChar char="•"/>
            </a:pPr>
            <a:r>
              <a:rPr lang="en-US" sz="1800" dirty="0">
                <a:solidFill>
                  <a:schemeClr val="tx1"/>
                </a:solidFill>
                <a:latin typeface="Calibri" panose="020F0502020204030204" pitchFamily="34" charset="0"/>
                <a:ea typeface="Calibri" panose="020F0502020204030204" pitchFamily="34" charset="0"/>
                <a:cs typeface="Calibri" panose="020F0502020204030204" pitchFamily="34" charset="0"/>
              </a:rPr>
              <a:t>What knowledge is listened to </a:t>
            </a:r>
          </a:p>
          <a:p>
            <a:pPr marL="285750" indent="-285750">
              <a:buFont typeface="Arial" panose="020B0604020202020204" pitchFamily="34" charset="0"/>
              <a:buChar char="•"/>
            </a:pPr>
            <a:r>
              <a:rPr lang="en-US" sz="1800" dirty="0">
                <a:solidFill>
                  <a:schemeClr val="tx1"/>
                </a:solidFill>
                <a:latin typeface="Calibri" panose="020F0502020204030204" pitchFamily="34" charset="0"/>
                <a:ea typeface="Calibri" panose="020F0502020204030204" pitchFamily="34" charset="0"/>
                <a:cs typeface="Calibri" panose="020F0502020204030204" pitchFamily="34" charset="0"/>
              </a:rPr>
              <a:t>Whose evidence is structured</a:t>
            </a:r>
          </a:p>
          <a:p>
            <a:pPr marL="285750" indent="-285750">
              <a:buFont typeface="Arial" panose="020B0604020202020204" pitchFamily="34" charset="0"/>
              <a:buChar char="•"/>
            </a:pPr>
            <a:r>
              <a:rPr lang="en-US" sz="1800" dirty="0">
                <a:solidFill>
                  <a:schemeClr val="tx1"/>
                </a:solidFill>
                <a:latin typeface="Calibri" panose="020F0502020204030204" pitchFamily="34" charset="0"/>
                <a:ea typeface="Calibri" panose="020F0502020204030204" pitchFamily="34" charset="0"/>
                <a:cs typeface="Calibri" panose="020F0502020204030204" pitchFamily="34" charset="0"/>
              </a:rPr>
              <a:t>What becomes actionable</a:t>
            </a:r>
          </a:p>
          <a:p>
            <a:endParaRPr lang="en-US" sz="1800"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r>
              <a:rPr lang="en-US" sz="1800" b="1" dirty="0">
                <a:solidFill>
                  <a:schemeClr val="tx1"/>
                </a:solidFill>
                <a:latin typeface="Calibri" panose="020F0502020204030204" pitchFamily="34" charset="0"/>
                <a:ea typeface="Calibri" panose="020F0502020204030204" pitchFamily="34" charset="0"/>
                <a:cs typeface="Calibri" panose="020F0502020204030204" pitchFamily="34" charset="0"/>
              </a:rPr>
              <a:t>Policy for science </a:t>
            </a:r>
          </a:p>
          <a:p>
            <a:r>
              <a:rPr lang="en-US" sz="1800" dirty="0">
                <a:solidFill>
                  <a:schemeClr val="tx1"/>
                </a:solidFill>
                <a:latin typeface="Calibri" panose="020F0502020204030204" pitchFamily="34" charset="0"/>
                <a:ea typeface="Calibri" panose="020F0502020204030204" pitchFamily="34" charset="0"/>
                <a:cs typeface="Calibri" panose="020F0502020204030204" pitchFamily="34" charset="0"/>
              </a:rPr>
              <a:t>Policies that govern how science is funded, evaluated and </a:t>
            </a:r>
            <a:r>
              <a:rPr lang="en-US" sz="1800" dirty="0" err="1">
                <a:solidFill>
                  <a:schemeClr val="tx1"/>
                </a:solidFill>
                <a:latin typeface="Calibri" panose="020F0502020204030204" pitchFamily="34" charset="0"/>
                <a:ea typeface="Calibri" panose="020F0502020204030204" pitchFamily="34" charset="0"/>
                <a:cs typeface="Calibri" panose="020F0502020204030204" pitchFamily="34" charset="0"/>
              </a:rPr>
              <a:t>organised</a:t>
            </a:r>
            <a:endParaRPr lang="en-US" sz="1800"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r>
              <a:rPr lang="en-US" sz="1800" dirty="0">
                <a:solidFill>
                  <a:schemeClr val="tx1"/>
                </a:solidFill>
                <a:latin typeface="Calibri" panose="020F0502020204030204" pitchFamily="34" charset="0"/>
                <a:ea typeface="Calibri" panose="020F0502020204030204" pitchFamily="34" charset="0"/>
                <a:cs typeface="Calibri" panose="020F0502020204030204" pitchFamily="34" charset="0"/>
              </a:rPr>
              <a:t>National research strategies; funding priorities; research assessment frameworks</a:t>
            </a:r>
          </a:p>
          <a:p>
            <a:endParaRPr lang="en-US" sz="1800"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r>
              <a:rPr lang="en-US" sz="1800" b="1" dirty="0">
                <a:solidFill>
                  <a:schemeClr val="tx1"/>
                </a:solidFill>
                <a:latin typeface="Calibri" panose="020F0502020204030204" pitchFamily="34" charset="0"/>
                <a:ea typeface="Calibri" panose="020F0502020204030204" pitchFamily="34" charset="0"/>
                <a:cs typeface="Calibri" panose="020F0502020204030204" pitchFamily="34" charset="0"/>
              </a:rPr>
              <a:t>Science for policy</a:t>
            </a:r>
          </a:p>
          <a:p>
            <a:r>
              <a:rPr lang="en-US" sz="1800" dirty="0">
                <a:solidFill>
                  <a:schemeClr val="tx1"/>
                </a:solidFill>
                <a:latin typeface="Calibri" panose="020F0502020204030204" pitchFamily="34" charset="0"/>
                <a:ea typeface="Calibri" panose="020F0502020204030204" pitchFamily="34" charset="0"/>
                <a:cs typeface="Calibri" panose="020F0502020204030204" pitchFamily="34" charset="0"/>
              </a:rPr>
              <a:t>Research being used to inform public policy decisions and to provide evidence for health, education, climate etc.</a:t>
            </a:r>
          </a:p>
          <a:p>
            <a:endParaRPr lang="en-GB" sz="2000"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
        <p:nvSpPr>
          <p:cNvPr id="5" name="Text Placeholder 4">
            <a:extLst>
              <a:ext uri="{FF2B5EF4-FFF2-40B4-BE49-F238E27FC236}">
                <a16:creationId xmlns:a16="http://schemas.microsoft.com/office/drawing/2014/main" id="{874A131C-C328-BE22-0FB9-C3025FF9115A}"/>
              </a:ext>
            </a:extLst>
          </p:cNvPr>
          <p:cNvSpPr>
            <a:spLocks noGrp="1"/>
          </p:cNvSpPr>
          <p:nvPr>
            <p:ph type="body" idx="1"/>
          </p:nvPr>
        </p:nvSpPr>
        <p:spPr>
          <a:xfrm>
            <a:off x="6437890" y="1724354"/>
            <a:ext cx="4915910" cy="457946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marL="114300" indent="0">
              <a:spcBef>
                <a:spcPts val="600"/>
              </a:spcBef>
              <a:buNone/>
            </a:pPr>
            <a:endParaRPr lang="en-US" sz="1500"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marL="114300" indent="0">
              <a:spcBef>
                <a:spcPts val="600"/>
              </a:spcBef>
              <a:buNone/>
            </a:pPr>
            <a:r>
              <a:rPr lang="en-US" sz="1500" dirty="0">
                <a:solidFill>
                  <a:schemeClr val="tx1"/>
                </a:solidFill>
                <a:latin typeface="Calibri" panose="020F0502020204030204" pitchFamily="34" charset="0"/>
                <a:ea typeface="Calibri" panose="020F0502020204030204" pitchFamily="34" charset="0"/>
                <a:cs typeface="Calibri" panose="020F0502020204030204" pitchFamily="34" charset="0"/>
              </a:rPr>
              <a:t>Depends on:</a:t>
            </a:r>
          </a:p>
          <a:p>
            <a:pPr marL="114300" indent="0">
              <a:spcBef>
                <a:spcPts val="600"/>
              </a:spcBef>
              <a:buNone/>
            </a:pPr>
            <a:r>
              <a:rPr lang="en-US" sz="1500" b="1" dirty="0">
                <a:solidFill>
                  <a:schemeClr val="tx1"/>
                </a:solidFill>
                <a:latin typeface="Calibri" panose="020F0502020204030204" pitchFamily="34" charset="0"/>
                <a:ea typeface="Calibri" panose="020F0502020204030204" pitchFamily="34" charset="0"/>
                <a:cs typeface="Calibri" panose="020F0502020204030204" pitchFamily="34" charset="0"/>
              </a:rPr>
              <a:t>Institutional prestige</a:t>
            </a:r>
          </a:p>
          <a:p>
            <a:pPr>
              <a:spcBef>
                <a:spcPts val="600"/>
              </a:spcBef>
              <a:buClr>
                <a:schemeClr val="bg2"/>
              </a:buClr>
              <a:buSzPct val="130000"/>
              <a:buFont typeface="Arial" panose="020B0604020202020204" pitchFamily="34" charset="0"/>
              <a:buChar char="•"/>
            </a:pPr>
            <a:r>
              <a:rPr lang="en-US" sz="1500" dirty="0">
                <a:solidFill>
                  <a:schemeClr val="tx1"/>
                </a:solidFill>
                <a:latin typeface="Calibri" panose="020F0502020204030204" pitchFamily="34" charset="0"/>
                <a:ea typeface="Calibri" panose="020F0502020204030204" pitchFamily="34" charset="0"/>
                <a:cs typeface="Calibri" panose="020F0502020204030204" pitchFamily="34" charset="0"/>
              </a:rPr>
              <a:t>Policy actors rely on universities with global reputations, well known international organisations, trusted expert networks</a:t>
            </a:r>
          </a:p>
          <a:p>
            <a:pPr>
              <a:spcBef>
                <a:spcPts val="600"/>
              </a:spcBef>
              <a:buClr>
                <a:schemeClr val="bg2"/>
              </a:buClr>
              <a:buSzPct val="130000"/>
              <a:buFont typeface="Arial" panose="020B0604020202020204" pitchFamily="34" charset="0"/>
              <a:buChar char="•"/>
            </a:pPr>
            <a:r>
              <a:rPr lang="en-US" sz="1500" dirty="0">
                <a:solidFill>
                  <a:schemeClr val="tx1"/>
                </a:solidFill>
                <a:latin typeface="Calibri" panose="020F0502020204030204" pitchFamily="34" charset="0"/>
                <a:ea typeface="Calibri" panose="020F0502020204030204" pitchFamily="34" charset="0"/>
                <a:cs typeface="Calibri" panose="020F0502020204030204" pitchFamily="34" charset="0"/>
              </a:rPr>
              <a:t>Those from lesser institutes may be overlooked, filtered through international intermediaries, cited indirectly or not at all</a:t>
            </a:r>
          </a:p>
          <a:p>
            <a:pPr marL="114300" indent="0">
              <a:spcBef>
                <a:spcPts val="600"/>
              </a:spcBef>
              <a:buNone/>
            </a:pPr>
            <a:r>
              <a:rPr lang="en-US" sz="1500" b="1" dirty="0">
                <a:solidFill>
                  <a:schemeClr val="tx1"/>
                </a:solidFill>
                <a:latin typeface="Calibri" panose="020F0502020204030204" pitchFamily="34" charset="0"/>
                <a:ea typeface="Calibri" panose="020F0502020204030204" pitchFamily="34" charset="0"/>
                <a:cs typeface="Calibri" panose="020F0502020204030204" pitchFamily="34" charset="0"/>
              </a:rPr>
              <a:t>Geopolitical position</a:t>
            </a:r>
          </a:p>
          <a:p>
            <a:pPr>
              <a:spcBef>
                <a:spcPts val="600"/>
              </a:spcBef>
              <a:buClr>
                <a:schemeClr val="tx1"/>
              </a:buClr>
              <a:buSzPct val="120000"/>
              <a:buFont typeface="Arial" panose="020B0604020202020204" pitchFamily="34" charset="0"/>
              <a:buChar char="•"/>
            </a:pPr>
            <a:r>
              <a:rPr lang="en-US" sz="1500" dirty="0">
                <a:solidFill>
                  <a:schemeClr val="tx1"/>
                </a:solidFill>
                <a:latin typeface="Calibri" panose="020F0502020204030204" pitchFamily="34" charset="0"/>
                <a:ea typeface="Calibri" panose="020F0502020204030204" pitchFamily="34" charset="0"/>
                <a:cs typeface="Calibri" panose="020F0502020204030204" pitchFamily="34" charset="0"/>
              </a:rPr>
              <a:t>Global policy spaces shaped by Global North institutions, Donor countries, Multilateral agencies headquartered outside of Africa</a:t>
            </a:r>
          </a:p>
          <a:p>
            <a:pPr marL="114300" indent="0">
              <a:spcBef>
                <a:spcPts val="600"/>
              </a:spcBef>
              <a:buNone/>
            </a:pPr>
            <a:r>
              <a:rPr lang="en-US" sz="1500" b="1" dirty="0">
                <a:solidFill>
                  <a:schemeClr val="tx1"/>
                </a:solidFill>
                <a:latin typeface="Calibri" panose="020F0502020204030204" pitchFamily="34" charset="0"/>
                <a:ea typeface="Calibri" panose="020F0502020204030204" pitchFamily="34" charset="0"/>
                <a:cs typeface="Calibri" panose="020F0502020204030204" pitchFamily="34" charset="0"/>
              </a:rPr>
              <a:t>Proximity to power</a:t>
            </a:r>
          </a:p>
          <a:p>
            <a:pPr>
              <a:spcBef>
                <a:spcPts val="600"/>
              </a:spcBef>
              <a:buClr>
                <a:schemeClr val="tx1"/>
              </a:buClr>
              <a:buFont typeface="Arial" panose="020B0604020202020204" pitchFamily="34" charset="0"/>
              <a:buChar char="•"/>
            </a:pPr>
            <a:r>
              <a:rPr lang="en-US" sz="1500" dirty="0">
                <a:solidFill>
                  <a:schemeClr val="tx1"/>
                </a:solidFill>
                <a:latin typeface="Calibri" panose="020F0502020204030204" pitchFamily="34" charset="0"/>
                <a:ea typeface="Calibri" panose="020F0502020204030204" pitchFamily="34" charset="0"/>
                <a:cs typeface="Calibri" panose="020F0502020204030204" pitchFamily="34" charset="0"/>
              </a:rPr>
              <a:t>Physical proximity (where meetings happen)</a:t>
            </a:r>
          </a:p>
          <a:p>
            <a:pPr>
              <a:spcBef>
                <a:spcPts val="600"/>
              </a:spcBef>
              <a:buClr>
                <a:schemeClr val="tx1"/>
              </a:buClr>
              <a:buFont typeface="Arial" panose="020B0604020202020204" pitchFamily="34" charset="0"/>
              <a:buChar char="•"/>
            </a:pPr>
            <a:r>
              <a:rPr lang="en-US" sz="1500" dirty="0">
                <a:solidFill>
                  <a:schemeClr val="tx1"/>
                </a:solidFill>
                <a:latin typeface="Calibri" panose="020F0502020204030204" pitchFamily="34" charset="0"/>
                <a:ea typeface="Calibri" panose="020F0502020204030204" pitchFamily="34" charset="0"/>
                <a:cs typeface="Calibri" panose="020F0502020204030204" pitchFamily="34" charset="0"/>
              </a:rPr>
              <a:t>Network proximity (who knows whom)</a:t>
            </a:r>
          </a:p>
          <a:p>
            <a:pPr>
              <a:spcBef>
                <a:spcPts val="600"/>
              </a:spcBef>
              <a:buClr>
                <a:schemeClr val="tx1"/>
              </a:buClr>
              <a:buFont typeface="Arial" panose="020B0604020202020204" pitchFamily="34" charset="0"/>
              <a:buChar char="•"/>
            </a:pPr>
            <a:r>
              <a:rPr lang="en-US" sz="1500" dirty="0">
                <a:solidFill>
                  <a:schemeClr val="tx1"/>
                </a:solidFill>
                <a:latin typeface="Calibri" panose="020F0502020204030204" pitchFamily="34" charset="0"/>
                <a:ea typeface="Calibri" panose="020F0502020204030204" pitchFamily="34" charset="0"/>
                <a:cs typeface="Calibri" panose="020F0502020204030204" pitchFamily="34" charset="0"/>
              </a:rPr>
              <a:t>Symbolic proximity (who is seen as authoritative)</a:t>
            </a:r>
          </a:p>
          <a:p>
            <a:pPr marL="114300" indent="0">
              <a:spcBef>
                <a:spcPts val="600"/>
              </a:spcBef>
              <a:buNone/>
            </a:pPr>
            <a:endParaRPr lang="en-US" sz="1500"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marL="114300" indent="0">
              <a:spcBef>
                <a:spcPts val="600"/>
              </a:spcBef>
              <a:buNone/>
            </a:pPr>
            <a:endParaRPr lang="en-US" sz="1400"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
        <p:nvSpPr>
          <p:cNvPr id="6" name="Rectangle 5">
            <a:extLst>
              <a:ext uri="{FF2B5EF4-FFF2-40B4-BE49-F238E27FC236}">
                <a16:creationId xmlns:a16="http://schemas.microsoft.com/office/drawing/2014/main" id="{7408D42F-E50F-9122-ED40-ED4B83267FE4}"/>
              </a:ext>
            </a:extLst>
          </p:cNvPr>
          <p:cNvSpPr/>
          <p:nvPr/>
        </p:nvSpPr>
        <p:spPr>
          <a:xfrm>
            <a:off x="1170709" y="1320381"/>
            <a:ext cx="4398819" cy="40397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b="1" dirty="0">
                <a:solidFill>
                  <a:schemeClr val="tx1"/>
                </a:solidFill>
                <a:latin typeface="Calibri" panose="020F0502020204030204" pitchFamily="34" charset="0"/>
                <a:ea typeface="Calibri" panose="020F0502020204030204" pitchFamily="34" charset="0"/>
                <a:cs typeface="Calibri" panose="020F0502020204030204" pitchFamily="34" charset="0"/>
              </a:rPr>
              <a:t>Policy systems</a:t>
            </a:r>
            <a:endParaRPr lang="en-GB" sz="2000" b="1"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
        <p:nvSpPr>
          <p:cNvPr id="7" name="Rectangle 6">
            <a:extLst>
              <a:ext uri="{FF2B5EF4-FFF2-40B4-BE49-F238E27FC236}">
                <a16:creationId xmlns:a16="http://schemas.microsoft.com/office/drawing/2014/main" id="{FDAB950A-7FE9-5103-5EB6-6063B9F85C44}"/>
              </a:ext>
            </a:extLst>
          </p:cNvPr>
          <p:cNvSpPr/>
          <p:nvPr/>
        </p:nvSpPr>
        <p:spPr>
          <a:xfrm>
            <a:off x="6437890" y="1320380"/>
            <a:ext cx="4398819" cy="40397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b="1" dirty="0">
                <a:solidFill>
                  <a:schemeClr val="tx1"/>
                </a:solidFill>
                <a:latin typeface="Calibri" panose="020F0502020204030204" pitchFamily="34" charset="0"/>
                <a:ea typeface="Calibri" panose="020F0502020204030204" pitchFamily="34" charset="0"/>
                <a:cs typeface="Calibri" panose="020F0502020204030204" pitchFamily="34" charset="0"/>
              </a:rPr>
              <a:t>Policy uptake:</a:t>
            </a:r>
            <a:endParaRPr lang="en-GB" sz="2000" b="1"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512851529"/>
      </p:ext>
    </p:extLst>
  </p:cSld>
  <p:clrMapOvr>
    <a:masterClrMapping/>
  </p:clrMapOvr>
</p:sld>
</file>

<file path=ppt/theme/theme1.xml><?xml version="1.0" encoding="utf-8"?>
<a:theme xmlns:a="http://schemas.openxmlformats.org/drawingml/2006/main" name="RetrospectVTI">
  <a:themeElements>
    <a:clrScheme name="Custom 2">
      <a:dk1>
        <a:srgbClr val="000000"/>
      </a:dk1>
      <a:lt1>
        <a:srgbClr val="FFFFFF"/>
      </a:lt1>
      <a:dk2>
        <a:srgbClr val="243541"/>
      </a:dk2>
      <a:lt2>
        <a:srgbClr val="E4E8E2"/>
      </a:lt2>
      <a:accent1>
        <a:srgbClr val="A629E7"/>
      </a:accent1>
      <a:accent2>
        <a:srgbClr val="6640DC"/>
      </a:accent2>
      <a:accent3>
        <a:srgbClr val="2F4FE7"/>
      </a:accent3>
      <a:accent4>
        <a:srgbClr val="1787D5"/>
      </a:accent4>
      <a:accent5>
        <a:srgbClr val="20B6B5"/>
      </a:accent5>
      <a:accent6>
        <a:srgbClr val="B9B34B"/>
      </a:accent6>
      <a:hlink>
        <a:srgbClr val="358E9F"/>
      </a:hlink>
      <a:folHlink>
        <a:srgbClr val="7F7F7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50a1e848-e179-4a22-99c5-517bb1bb7459" xsi:nil="true"/>
    <lcf76f155ced4ddcb4097134ff3c332f xmlns="5542781d-72a5-46d9-8093-0fa1f196d6ef">
      <Terms xmlns="http://schemas.microsoft.com/office/infopath/2007/PartnerControls"/>
    </lcf76f155ced4ddcb4097134ff3c332f>
    <_Flow_SignoffStatus xmlns="5542781d-72a5-46d9-8093-0fa1f196d6ef"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9FD1133FAA646447B1F506C0CC1AD96D" ma:contentTypeVersion="20" ma:contentTypeDescription="Create a new document." ma:contentTypeScope="" ma:versionID="f81d3a7a7ecc1b311bdea8db72cd5713">
  <xsd:schema xmlns:xsd="http://www.w3.org/2001/XMLSchema" xmlns:xs="http://www.w3.org/2001/XMLSchema" xmlns:p="http://schemas.microsoft.com/office/2006/metadata/properties" xmlns:ns2="5542781d-72a5-46d9-8093-0fa1f196d6ef" xmlns:ns3="50a1e848-e179-4a22-99c5-517bb1bb7459" targetNamespace="http://schemas.microsoft.com/office/2006/metadata/properties" ma:root="true" ma:fieldsID="6b87ab62bd66e07ec5ecdee244af8e4c" ns2:_="" ns3:_="">
    <xsd:import namespace="5542781d-72a5-46d9-8093-0fa1f196d6ef"/>
    <xsd:import namespace="50a1e848-e179-4a22-99c5-517bb1bb7459"/>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GenerationTime" minOccurs="0"/>
                <xsd:element ref="ns2:MediaServiceEventHashCode" minOccurs="0"/>
                <xsd:element ref="ns2:MediaServiceOCR" minOccurs="0"/>
                <xsd:element ref="ns2:MediaServiceDateTaken" minOccurs="0"/>
                <xsd:element ref="ns2:MediaServiceLocation" minOccurs="0"/>
                <xsd:element ref="ns3:SharedWithUsers" minOccurs="0"/>
                <xsd:element ref="ns3:SharedWithDetails" minOccurs="0"/>
                <xsd:element ref="ns2:MediaServiceAutoKeyPoints" minOccurs="0"/>
                <xsd:element ref="ns2:MediaServiceKeyPoints" minOccurs="0"/>
                <xsd:element ref="ns2:_Flow_SignoffStatus" minOccurs="0"/>
                <xsd:element ref="ns2:lcf76f155ced4ddcb4097134ff3c332f" minOccurs="0"/>
                <xsd:element ref="ns3:TaxCatchAll" minOccurs="0"/>
                <xsd:element ref="ns2:MediaLengthInSeconds"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542781d-72a5-46d9-8093-0fa1f196d6e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_Flow_SignoffStatus" ma:index="20" nillable="true" ma:displayName="Sign-off status" ma:internalName="Sign_x002d_off_x0020_status">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85b5b39e-099d-40c3-b251-37436ed69ede" ma:termSetId="09814cd3-568e-fe90-9814-8d621ff8fb84" ma:anchorId="fba54fb3-c3e1-fe81-a776-ca4b69148c4d" ma:open="true" ma:isKeyword="false">
      <xsd:complexType>
        <xsd:sequence>
          <xsd:element ref="pc:Terms" minOccurs="0" maxOccurs="1"/>
        </xsd:sequence>
      </xsd:complexType>
    </xsd:element>
    <xsd:element name="MediaLengthInSeconds" ma:index="24" nillable="true" ma:displayName="MediaLengthInSeconds" ma:hidden="true" ma:internalName="MediaLengthInSeconds" ma:readOnly="true">
      <xsd:simpleType>
        <xsd:restriction base="dms:Unknown"/>
      </xsd:simpleType>
    </xsd:element>
    <xsd:element name="MediaServiceObjectDetectorVersions" ma:index="25"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element name="MediaServiceBillingMetadata" ma:index="27"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0a1e848-e179-4a22-99c5-517bb1bb7459"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387f5f95-d141-4bc4-a91a-84dc09fea444}" ma:internalName="TaxCatchAll" ma:showField="CatchAllData" ma:web="50a1e848-e179-4a22-99c5-517bb1bb745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E7C307E-CEBD-4394-A72B-451904A7CD77}">
  <ds:schemaRefs>
    <ds:schemaRef ds:uri="http://schemas.microsoft.com/office/2006/metadata/properties"/>
    <ds:schemaRef ds:uri="http://schemas.microsoft.com/office/infopath/2007/PartnerControls"/>
    <ds:schemaRef ds:uri="50a1e848-e179-4a22-99c5-517bb1bb7459"/>
    <ds:schemaRef ds:uri="5542781d-72a5-46d9-8093-0fa1f196d6ef"/>
  </ds:schemaRefs>
</ds:datastoreItem>
</file>

<file path=customXml/itemProps2.xml><?xml version="1.0" encoding="utf-8"?>
<ds:datastoreItem xmlns:ds="http://schemas.openxmlformats.org/officeDocument/2006/customXml" ds:itemID="{C166C9AE-6C9E-41C3-B134-B8E8AE98B57B}">
  <ds:schemaRefs>
    <ds:schemaRef ds:uri="http://schemas.microsoft.com/sharepoint/v3/contenttype/forms"/>
  </ds:schemaRefs>
</ds:datastoreItem>
</file>

<file path=customXml/itemProps3.xml><?xml version="1.0" encoding="utf-8"?>
<ds:datastoreItem xmlns:ds="http://schemas.openxmlformats.org/officeDocument/2006/customXml" ds:itemID="{BDE623E0-7A87-4B73-8959-E0E182A1876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542781d-72a5-46d9-8093-0fa1f196d6ef"/>
    <ds:schemaRef ds:uri="50a1e848-e179-4a22-99c5-517bb1bb745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0</TotalTime>
  <Words>2697</Words>
  <Application>Microsoft Office PowerPoint</Application>
  <PresentationFormat>Widescreen</PresentationFormat>
  <Paragraphs>217</Paragraphs>
  <Slides>14</Slides>
  <Notes>12</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RetrospectVTI</vt:lpstr>
      <vt:lpstr>PowerPoint Presentation</vt:lpstr>
      <vt:lpstr>Why this conversation matters</vt:lpstr>
      <vt:lpstr>From people to systems</vt:lpstr>
      <vt:lpstr>What do we mean by partnerships? (some context..,)</vt:lpstr>
      <vt:lpstr>Why inequalities persist: A Bourdieusian lens</vt:lpstr>
      <vt:lpstr>Bourdieusian lens continued: Collaboration habitus</vt:lpstr>
      <vt:lpstr>Building from habitus: from how roles are accepted to why they become institutionalised. (1) Evaluation systems</vt:lpstr>
      <vt:lpstr>Building from habitus: from how roles are accepted to why they become institutionalised. (2) Publishing systems</vt:lpstr>
      <vt:lpstr>Building from habitus: from how roles are accepted to why they become institutionalised. (3) Policy systems</vt:lpstr>
      <vt:lpstr>When funding enters the System</vt:lpstr>
      <vt:lpstr>Putting it together: A Reproducing Loop</vt:lpstr>
      <vt:lpstr>So, what can we change?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Julia Giddings</dc:creator>
  <cp:lastModifiedBy>Ngwenya, Similo</cp:lastModifiedBy>
  <cp:revision>6</cp:revision>
  <dcterms:created xsi:type="dcterms:W3CDTF">2019-09-24T11:17:03Z</dcterms:created>
  <dcterms:modified xsi:type="dcterms:W3CDTF">2026-02-25T08:45:10Z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0x0101009FD1133FAA646447B1F506C0CC1AD96D</vt:lpwstr>
  </property>
</Properties>
</file>