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6" d="100"/>
          <a:sy n="56" d="100"/>
        </p:scale>
        <p:origin x="10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5CEA2-7F19-4D4C-AD6E-2E2906739C75}"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EB4FCC0F-908B-4705-A5DD-767817D78E53}">
      <dgm:prSet phldrT="[Text]" phldr="0"/>
      <dgm:spPr/>
      <dgm:t>
        <a:bodyPr/>
        <a:lstStyle/>
        <a:p>
          <a:pPr rtl="0"/>
          <a:r>
            <a:rPr lang="en-US">
              <a:latin typeface="Aptos Display" panose="020F0302020204030204"/>
            </a:rPr>
            <a:t>Indigenous knowledge systems</a:t>
          </a:r>
          <a:endParaRPr lang="en-US"/>
        </a:p>
      </dgm:t>
    </dgm:pt>
    <dgm:pt modelId="{3A62C446-1FE1-4ACC-9BD5-498D08BC5551}" type="parTrans" cxnId="{FFA4EC36-C7A4-42B9-B3E4-53ECB58208E2}">
      <dgm:prSet/>
      <dgm:spPr/>
      <dgm:t>
        <a:bodyPr/>
        <a:lstStyle/>
        <a:p>
          <a:endParaRPr lang="en-US"/>
        </a:p>
      </dgm:t>
    </dgm:pt>
    <dgm:pt modelId="{32623741-F565-4A90-8B27-F91E7287594C}" type="sibTrans" cxnId="{FFA4EC36-C7A4-42B9-B3E4-53ECB58208E2}">
      <dgm:prSet/>
      <dgm:spPr/>
      <dgm:t>
        <a:bodyPr/>
        <a:lstStyle/>
        <a:p>
          <a:endParaRPr lang="en-US"/>
        </a:p>
      </dgm:t>
    </dgm:pt>
    <dgm:pt modelId="{C71D761C-28D0-40C3-9AD2-7B43B759BE27}">
      <dgm:prSet phldrT="[Text]" phldr="0"/>
      <dgm:spPr/>
      <dgm:t>
        <a:bodyPr/>
        <a:lstStyle/>
        <a:p>
          <a:r>
            <a:rPr lang="en-US">
              <a:latin typeface="Aptos Display" panose="020F0302020204030204"/>
            </a:rPr>
            <a:t>Co-production</a:t>
          </a:r>
          <a:endParaRPr lang="en-US"/>
        </a:p>
      </dgm:t>
    </dgm:pt>
    <dgm:pt modelId="{6F252F7C-F28A-4FD1-A33E-020B3945E58E}" type="parTrans" cxnId="{A5C629A4-2408-4BD4-8BA3-77A9669B5FA2}">
      <dgm:prSet/>
      <dgm:spPr/>
      <dgm:t>
        <a:bodyPr/>
        <a:lstStyle/>
        <a:p>
          <a:endParaRPr lang="en-US"/>
        </a:p>
      </dgm:t>
    </dgm:pt>
    <dgm:pt modelId="{C19F72D9-14B7-46C7-A5F1-E46AE78730E2}" type="sibTrans" cxnId="{A5C629A4-2408-4BD4-8BA3-77A9669B5FA2}">
      <dgm:prSet/>
      <dgm:spPr/>
      <dgm:t>
        <a:bodyPr/>
        <a:lstStyle/>
        <a:p>
          <a:endParaRPr lang="en-US"/>
        </a:p>
      </dgm:t>
    </dgm:pt>
    <dgm:pt modelId="{1E0B1DC1-FE23-4573-B976-1CDE421DB65D}">
      <dgm:prSet phldrT="[Text]" phldr="0"/>
      <dgm:spPr/>
      <dgm:t>
        <a:bodyPr/>
        <a:lstStyle/>
        <a:p>
          <a:pPr rtl="0"/>
          <a:r>
            <a:rPr lang="en-US">
              <a:latin typeface="Aptos Display" panose="020F0302020204030204"/>
            </a:rPr>
            <a:t>Mutual respect</a:t>
          </a:r>
          <a:endParaRPr lang="en-US"/>
        </a:p>
      </dgm:t>
    </dgm:pt>
    <dgm:pt modelId="{1BDCE2AB-7A25-4CCC-984C-6A9BC28DDF6A}" type="parTrans" cxnId="{7C9D8E18-44F7-450E-8870-869093A03106}">
      <dgm:prSet/>
      <dgm:spPr/>
      <dgm:t>
        <a:bodyPr/>
        <a:lstStyle/>
        <a:p>
          <a:endParaRPr lang="en-US"/>
        </a:p>
      </dgm:t>
    </dgm:pt>
    <dgm:pt modelId="{06E092E4-611B-48C3-8B49-F441C7DC428A}" type="sibTrans" cxnId="{7C9D8E18-44F7-450E-8870-869093A03106}">
      <dgm:prSet/>
      <dgm:spPr/>
      <dgm:t>
        <a:bodyPr/>
        <a:lstStyle/>
        <a:p>
          <a:endParaRPr lang="en-US"/>
        </a:p>
      </dgm:t>
    </dgm:pt>
    <dgm:pt modelId="{A934AE63-90FD-4448-879B-6F33C7F28B86}">
      <dgm:prSet phldrT="[Text]" phldr="0"/>
      <dgm:spPr/>
      <dgm:t>
        <a:bodyPr/>
        <a:lstStyle/>
        <a:p>
          <a:pPr rtl="0"/>
          <a:r>
            <a:rPr lang="en-US">
              <a:latin typeface="Aptos Display" panose="020F0302020204030204"/>
            </a:rPr>
            <a:t>Appreciating imbalances</a:t>
          </a:r>
          <a:endParaRPr lang="en-US"/>
        </a:p>
      </dgm:t>
    </dgm:pt>
    <dgm:pt modelId="{7E549041-FAF1-48BE-88B7-7A08947F741A}" type="parTrans" cxnId="{EBF3EDFD-7140-4470-9F4E-37B363125C32}">
      <dgm:prSet/>
      <dgm:spPr/>
      <dgm:t>
        <a:bodyPr/>
        <a:lstStyle/>
        <a:p>
          <a:endParaRPr lang="en-US"/>
        </a:p>
      </dgm:t>
    </dgm:pt>
    <dgm:pt modelId="{A42A4A43-4C8A-4FA6-BEB7-8597E413B9C0}" type="sibTrans" cxnId="{EBF3EDFD-7140-4470-9F4E-37B363125C32}">
      <dgm:prSet/>
      <dgm:spPr/>
      <dgm:t>
        <a:bodyPr/>
        <a:lstStyle/>
        <a:p>
          <a:endParaRPr lang="en-US"/>
        </a:p>
      </dgm:t>
    </dgm:pt>
    <dgm:pt modelId="{C3897E06-38CC-4994-8DA5-8485CB355D96}">
      <dgm:prSet phldrT="[Text]" phldr="0"/>
      <dgm:spPr/>
      <dgm:t>
        <a:bodyPr/>
        <a:lstStyle/>
        <a:p>
          <a:pPr rtl="0"/>
          <a:r>
            <a:rPr lang="en-US">
              <a:latin typeface="Aptos Display" panose="020F0302020204030204"/>
            </a:rPr>
            <a:t>Long term impact</a:t>
          </a:r>
          <a:endParaRPr lang="en-US"/>
        </a:p>
      </dgm:t>
    </dgm:pt>
    <dgm:pt modelId="{0BFB483C-6EAB-48BA-B28F-D7CB0ED10BCF}" type="parTrans" cxnId="{DA6D38DD-73FD-48D0-A9F7-499B973BDBCD}">
      <dgm:prSet/>
      <dgm:spPr/>
      <dgm:t>
        <a:bodyPr/>
        <a:lstStyle/>
        <a:p>
          <a:endParaRPr lang="en-US"/>
        </a:p>
      </dgm:t>
    </dgm:pt>
    <dgm:pt modelId="{D9246003-A3F3-49D9-865E-919AA1FE5578}" type="sibTrans" cxnId="{DA6D38DD-73FD-48D0-A9F7-499B973BDBCD}">
      <dgm:prSet/>
      <dgm:spPr/>
      <dgm:t>
        <a:bodyPr/>
        <a:lstStyle/>
        <a:p>
          <a:endParaRPr lang="en-US"/>
        </a:p>
      </dgm:t>
    </dgm:pt>
    <dgm:pt modelId="{99352E80-C530-490A-8058-4AA51051D342}" type="pres">
      <dgm:prSet presAssocID="{1955CEA2-7F19-4D4C-AD6E-2E2906739C75}" presName="cycle" presStyleCnt="0">
        <dgm:presLayoutVars>
          <dgm:dir/>
          <dgm:resizeHandles val="exact"/>
        </dgm:presLayoutVars>
      </dgm:prSet>
      <dgm:spPr/>
    </dgm:pt>
    <dgm:pt modelId="{FA069A13-7815-4432-B418-5D91FBF101C3}" type="pres">
      <dgm:prSet presAssocID="{EB4FCC0F-908B-4705-A5DD-767817D78E53}" presName="node" presStyleLbl="node1" presStyleIdx="0" presStyleCnt="5">
        <dgm:presLayoutVars>
          <dgm:bulletEnabled val="1"/>
        </dgm:presLayoutVars>
      </dgm:prSet>
      <dgm:spPr/>
    </dgm:pt>
    <dgm:pt modelId="{65C0BDC7-9E67-421B-83A9-5C767389A062}" type="pres">
      <dgm:prSet presAssocID="{EB4FCC0F-908B-4705-A5DD-767817D78E53}" presName="spNode" presStyleCnt="0"/>
      <dgm:spPr/>
    </dgm:pt>
    <dgm:pt modelId="{23A6A92C-78B7-4C00-9EE4-FE5747928730}" type="pres">
      <dgm:prSet presAssocID="{32623741-F565-4A90-8B27-F91E7287594C}" presName="sibTrans" presStyleLbl="sibTrans1D1" presStyleIdx="0" presStyleCnt="5"/>
      <dgm:spPr/>
    </dgm:pt>
    <dgm:pt modelId="{DFE5A977-3B16-47F3-B111-608F6A666D82}" type="pres">
      <dgm:prSet presAssocID="{C71D761C-28D0-40C3-9AD2-7B43B759BE27}" presName="node" presStyleLbl="node1" presStyleIdx="1" presStyleCnt="5">
        <dgm:presLayoutVars>
          <dgm:bulletEnabled val="1"/>
        </dgm:presLayoutVars>
      </dgm:prSet>
      <dgm:spPr/>
    </dgm:pt>
    <dgm:pt modelId="{FE0C3D4A-5E69-46F7-9AD3-8453676A5330}" type="pres">
      <dgm:prSet presAssocID="{C71D761C-28D0-40C3-9AD2-7B43B759BE27}" presName="spNode" presStyleCnt="0"/>
      <dgm:spPr/>
    </dgm:pt>
    <dgm:pt modelId="{F99B5DF3-B060-41F6-9060-64C83D3FAF45}" type="pres">
      <dgm:prSet presAssocID="{C19F72D9-14B7-46C7-A5F1-E46AE78730E2}" presName="sibTrans" presStyleLbl="sibTrans1D1" presStyleIdx="1" presStyleCnt="5"/>
      <dgm:spPr/>
    </dgm:pt>
    <dgm:pt modelId="{FE36EADE-BEDC-4195-95D1-E174704B20AC}" type="pres">
      <dgm:prSet presAssocID="{1E0B1DC1-FE23-4573-B976-1CDE421DB65D}" presName="node" presStyleLbl="node1" presStyleIdx="2" presStyleCnt="5">
        <dgm:presLayoutVars>
          <dgm:bulletEnabled val="1"/>
        </dgm:presLayoutVars>
      </dgm:prSet>
      <dgm:spPr/>
    </dgm:pt>
    <dgm:pt modelId="{22836955-51C1-48AE-ABFC-A4B33202F09F}" type="pres">
      <dgm:prSet presAssocID="{1E0B1DC1-FE23-4573-B976-1CDE421DB65D}" presName="spNode" presStyleCnt="0"/>
      <dgm:spPr/>
    </dgm:pt>
    <dgm:pt modelId="{DE937293-FD75-4D7A-9441-56E6B0094F01}" type="pres">
      <dgm:prSet presAssocID="{06E092E4-611B-48C3-8B49-F441C7DC428A}" presName="sibTrans" presStyleLbl="sibTrans1D1" presStyleIdx="2" presStyleCnt="5"/>
      <dgm:spPr/>
    </dgm:pt>
    <dgm:pt modelId="{AD9C36E5-7E04-4F17-87D7-5558320FF507}" type="pres">
      <dgm:prSet presAssocID="{A934AE63-90FD-4448-879B-6F33C7F28B86}" presName="node" presStyleLbl="node1" presStyleIdx="3" presStyleCnt="5">
        <dgm:presLayoutVars>
          <dgm:bulletEnabled val="1"/>
        </dgm:presLayoutVars>
      </dgm:prSet>
      <dgm:spPr/>
    </dgm:pt>
    <dgm:pt modelId="{F9C1094C-801D-4C73-AA66-428A8A00ABCB}" type="pres">
      <dgm:prSet presAssocID="{A934AE63-90FD-4448-879B-6F33C7F28B86}" presName="spNode" presStyleCnt="0"/>
      <dgm:spPr/>
    </dgm:pt>
    <dgm:pt modelId="{597C63CC-BA89-4B11-8715-3D1B18826E30}" type="pres">
      <dgm:prSet presAssocID="{A42A4A43-4C8A-4FA6-BEB7-8597E413B9C0}" presName="sibTrans" presStyleLbl="sibTrans1D1" presStyleIdx="3" presStyleCnt="5"/>
      <dgm:spPr/>
    </dgm:pt>
    <dgm:pt modelId="{00FBD97B-F354-4A53-A468-DEC1E8EABEDA}" type="pres">
      <dgm:prSet presAssocID="{C3897E06-38CC-4994-8DA5-8485CB355D96}" presName="node" presStyleLbl="node1" presStyleIdx="4" presStyleCnt="5">
        <dgm:presLayoutVars>
          <dgm:bulletEnabled val="1"/>
        </dgm:presLayoutVars>
      </dgm:prSet>
      <dgm:spPr/>
    </dgm:pt>
    <dgm:pt modelId="{CE6B2614-5293-4F10-878D-42AEC4D006C5}" type="pres">
      <dgm:prSet presAssocID="{C3897E06-38CC-4994-8DA5-8485CB355D96}" presName="spNode" presStyleCnt="0"/>
      <dgm:spPr/>
    </dgm:pt>
    <dgm:pt modelId="{3A2F627A-5649-495E-BF56-2DD5DDFEFF27}" type="pres">
      <dgm:prSet presAssocID="{D9246003-A3F3-49D9-865E-919AA1FE5578}" presName="sibTrans" presStyleLbl="sibTrans1D1" presStyleIdx="4" presStyleCnt="5"/>
      <dgm:spPr/>
    </dgm:pt>
  </dgm:ptLst>
  <dgm:cxnLst>
    <dgm:cxn modelId="{7C9D8E18-44F7-450E-8870-869093A03106}" srcId="{1955CEA2-7F19-4D4C-AD6E-2E2906739C75}" destId="{1E0B1DC1-FE23-4573-B976-1CDE421DB65D}" srcOrd="2" destOrd="0" parTransId="{1BDCE2AB-7A25-4CCC-984C-6A9BC28DDF6A}" sibTransId="{06E092E4-611B-48C3-8B49-F441C7DC428A}"/>
    <dgm:cxn modelId="{DB070124-552E-448C-8D65-B505E2423B90}" type="presOf" srcId="{A42A4A43-4C8A-4FA6-BEB7-8597E413B9C0}" destId="{597C63CC-BA89-4B11-8715-3D1B18826E30}" srcOrd="0" destOrd="0" presId="urn:microsoft.com/office/officeart/2005/8/layout/cycle5"/>
    <dgm:cxn modelId="{FFA4EC36-C7A4-42B9-B3E4-53ECB58208E2}" srcId="{1955CEA2-7F19-4D4C-AD6E-2E2906739C75}" destId="{EB4FCC0F-908B-4705-A5DD-767817D78E53}" srcOrd="0" destOrd="0" parTransId="{3A62C446-1FE1-4ACC-9BD5-498D08BC5551}" sibTransId="{32623741-F565-4A90-8B27-F91E7287594C}"/>
    <dgm:cxn modelId="{E3B5FE62-90AA-499E-A1BB-8AA02607FE72}" type="presOf" srcId="{1E0B1DC1-FE23-4573-B976-1CDE421DB65D}" destId="{FE36EADE-BEDC-4195-95D1-E174704B20AC}" srcOrd="0" destOrd="0" presId="urn:microsoft.com/office/officeart/2005/8/layout/cycle5"/>
    <dgm:cxn modelId="{5445F771-E0DA-4BFD-AE6A-D845390ADDAE}" type="presOf" srcId="{D9246003-A3F3-49D9-865E-919AA1FE5578}" destId="{3A2F627A-5649-495E-BF56-2DD5DDFEFF27}" srcOrd="0" destOrd="0" presId="urn:microsoft.com/office/officeart/2005/8/layout/cycle5"/>
    <dgm:cxn modelId="{E63D0682-081F-4925-ABC5-B723DFE39F3F}" type="presOf" srcId="{32623741-F565-4A90-8B27-F91E7287594C}" destId="{23A6A92C-78B7-4C00-9EE4-FE5747928730}" srcOrd="0" destOrd="0" presId="urn:microsoft.com/office/officeart/2005/8/layout/cycle5"/>
    <dgm:cxn modelId="{F315B585-305C-463F-89AB-B4C29AD84AC8}" type="presOf" srcId="{1955CEA2-7F19-4D4C-AD6E-2E2906739C75}" destId="{99352E80-C530-490A-8058-4AA51051D342}" srcOrd="0" destOrd="0" presId="urn:microsoft.com/office/officeart/2005/8/layout/cycle5"/>
    <dgm:cxn modelId="{B016AB87-B078-4DF1-AD62-86672B4C75F4}" type="presOf" srcId="{EB4FCC0F-908B-4705-A5DD-767817D78E53}" destId="{FA069A13-7815-4432-B418-5D91FBF101C3}" srcOrd="0" destOrd="0" presId="urn:microsoft.com/office/officeart/2005/8/layout/cycle5"/>
    <dgm:cxn modelId="{1EC67F8D-EDBF-41AA-8DA4-48D53F672F2E}" type="presOf" srcId="{A934AE63-90FD-4448-879B-6F33C7F28B86}" destId="{AD9C36E5-7E04-4F17-87D7-5558320FF507}" srcOrd="0" destOrd="0" presId="urn:microsoft.com/office/officeart/2005/8/layout/cycle5"/>
    <dgm:cxn modelId="{36624897-1398-4015-97F8-C137AFD725F1}" type="presOf" srcId="{C71D761C-28D0-40C3-9AD2-7B43B759BE27}" destId="{DFE5A977-3B16-47F3-B111-608F6A666D82}" srcOrd="0" destOrd="0" presId="urn:microsoft.com/office/officeart/2005/8/layout/cycle5"/>
    <dgm:cxn modelId="{A5C629A4-2408-4BD4-8BA3-77A9669B5FA2}" srcId="{1955CEA2-7F19-4D4C-AD6E-2E2906739C75}" destId="{C71D761C-28D0-40C3-9AD2-7B43B759BE27}" srcOrd="1" destOrd="0" parTransId="{6F252F7C-F28A-4FD1-A33E-020B3945E58E}" sibTransId="{C19F72D9-14B7-46C7-A5F1-E46AE78730E2}"/>
    <dgm:cxn modelId="{9C7356B0-4D66-4A91-97CC-15522C0A0976}" type="presOf" srcId="{C19F72D9-14B7-46C7-A5F1-E46AE78730E2}" destId="{F99B5DF3-B060-41F6-9060-64C83D3FAF45}" srcOrd="0" destOrd="0" presId="urn:microsoft.com/office/officeart/2005/8/layout/cycle5"/>
    <dgm:cxn modelId="{1A968BD8-A59E-445D-B1F1-0C3BDA2BF81E}" type="presOf" srcId="{06E092E4-611B-48C3-8B49-F441C7DC428A}" destId="{DE937293-FD75-4D7A-9441-56E6B0094F01}" srcOrd="0" destOrd="0" presId="urn:microsoft.com/office/officeart/2005/8/layout/cycle5"/>
    <dgm:cxn modelId="{DA6D38DD-73FD-48D0-A9F7-499B973BDBCD}" srcId="{1955CEA2-7F19-4D4C-AD6E-2E2906739C75}" destId="{C3897E06-38CC-4994-8DA5-8485CB355D96}" srcOrd="4" destOrd="0" parTransId="{0BFB483C-6EAB-48BA-B28F-D7CB0ED10BCF}" sibTransId="{D9246003-A3F3-49D9-865E-919AA1FE5578}"/>
    <dgm:cxn modelId="{853BD0E0-5F74-48DF-A854-90B71338A80E}" type="presOf" srcId="{C3897E06-38CC-4994-8DA5-8485CB355D96}" destId="{00FBD97B-F354-4A53-A468-DEC1E8EABEDA}" srcOrd="0" destOrd="0" presId="urn:microsoft.com/office/officeart/2005/8/layout/cycle5"/>
    <dgm:cxn modelId="{EBF3EDFD-7140-4470-9F4E-37B363125C32}" srcId="{1955CEA2-7F19-4D4C-AD6E-2E2906739C75}" destId="{A934AE63-90FD-4448-879B-6F33C7F28B86}" srcOrd="3" destOrd="0" parTransId="{7E549041-FAF1-48BE-88B7-7A08947F741A}" sibTransId="{A42A4A43-4C8A-4FA6-BEB7-8597E413B9C0}"/>
    <dgm:cxn modelId="{F312BC87-304B-4518-8120-44090AA69367}" type="presParOf" srcId="{99352E80-C530-490A-8058-4AA51051D342}" destId="{FA069A13-7815-4432-B418-5D91FBF101C3}" srcOrd="0" destOrd="0" presId="urn:microsoft.com/office/officeart/2005/8/layout/cycle5"/>
    <dgm:cxn modelId="{3D6B6F38-F4C5-4665-B71C-2F4501BB525C}" type="presParOf" srcId="{99352E80-C530-490A-8058-4AA51051D342}" destId="{65C0BDC7-9E67-421B-83A9-5C767389A062}" srcOrd="1" destOrd="0" presId="urn:microsoft.com/office/officeart/2005/8/layout/cycle5"/>
    <dgm:cxn modelId="{46EE25FC-EF9E-4FA4-8FAB-24D7C506D8C3}" type="presParOf" srcId="{99352E80-C530-490A-8058-4AA51051D342}" destId="{23A6A92C-78B7-4C00-9EE4-FE5747928730}" srcOrd="2" destOrd="0" presId="urn:microsoft.com/office/officeart/2005/8/layout/cycle5"/>
    <dgm:cxn modelId="{E4017F74-148C-49F1-AD6D-C53718533E00}" type="presParOf" srcId="{99352E80-C530-490A-8058-4AA51051D342}" destId="{DFE5A977-3B16-47F3-B111-608F6A666D82}" srcOrd="3" destOrd="0" presId="urn:microsoft.com/office/officeart/2005/8/layout/cycle5"/>
    <dgm:cxn modelId="{FCDF1469-30E5-4735-9FBC-8698301F5C7B}" type="presParOf" srcId="{99352E80-C530-490A-8058-4AA51051D342}" destId="{FE0C3D4A-5E69-46F7-9AD3-8453676A5330}" srcOrd="4" destOrd="0" presId="urn:microsoft.com/office/officeart/2005/8/layout/cycle5"/>
    <dgm:cxn modelId="{D5198061-37F6-4642-AFE2-0E68331394AD}" type="presParOf" srcId="{99352E80-C530-490A-8058-4AA51051D342}" destId="{F99B5DF3-B060-41F6-9060-64C83D3FAF45}" srcOrd="5" destOrd="0" presId="urn:microsoft.com/office/officeart/2005/8/layout/cycle5"/>
    <dgm:cxn modelId="{97DF338B-97A4-42E5-B9D2-22A65055A075}" type="presParOf" srcId="{99352E80-C530-490A-8058-4AA51051D342}" destId="{FE36EADE-BEDC-4195-95D1-E174704B20AC}" srcOrd="6" destOrd="0" presId="urn:microsoft.com/office/officeart/2005/8/layout/cycle5"/>
    <dgm:cxn modelId="{7EE98F9C-9D28-4EF2-B1BD-63B769527C6F}" type="presParOf" srcId="{99352E80-C530-490A-8058-4AA51051D342}" destId="{22836955-51C1-48AE-ABFC-A4B33202F09F}" srcOrd="7" destOrd="0" presId="urn:microsoft.com/office/officeart/2005/8/layout/cycle5"/>
    <dgm:cxn modelId="{4B995050-AF38-4B01-A19C-27FB948C4209}" type="presParOf" srcId="{99352E80-C530-490A-8058-4AA51051D342}" destId="{DE937293-FD75-4D7A-9441-56E6B0094F01}" srcOrd="8" destOrd="0" presId="urn:microsoft.com/office/officeart/2005/8/layout/cycle5"/>
    <dgm:cxn modelId="{26CEE3E8-7F25-48AA-985A-90F9B253E6B4}" type="presParOf" srcId="{99352E80-C530-490A-8058-4AA51051D342}" destId="{AD9C36E5-7E04-4F17-87D7-5558320FF507}" srcOrd="9" destOrd="0" presId="urn:microsoft.com/office/officeart/2005/8/layout/cycle5"/>
    <dgm:cxn modelId="{3B5CD41B-1501-4543-8ACD-B016270A1E67}" type="presParOf" srcId="{99352E80-C530-490A-8058-4AA51051D342}" destId="{F9C1094C-801D-4C73-AA66-428A8A00ABCB}" srcOrd="10" destOrd="0" presId="urn:microsoft.com/office/officeart/2005/8/layout/cycle5"/>
    <dgm:cxn modelId="{FE426DC5-F0C8-49A1-AFBA-431425AC15F9}" type="presParOf" srcId="{99352E80-C530-490A-8058-4AA51051D342}" destId="{597C63CC-BA89-4B11-8715-3D1B18826E30}" srcOrd="11" destOrd="0" presId="urn:microsoft.com/office/officeart/2005/8/layout/cycle5"/>
    <dgm:cxn modelId="{8B113E5C-4525-4B43-A615-2B0B8FFA94A6}" type="presParOf" srcId="{99352E80-C530-490A-8058-4AA51051D342}" destId="{00FBD97B-F354-4A53-A468-DEC1E8EABEDA}" srcOrd="12" destOrd="0" presId="urn:microsoft.com/office/officeart/2005/8/layout/cycle5"/>
    <dgm:cxn modelId="{E0D75D81-70B4-428A-961F-A3DF5531202D}" type="presParOf" srcId="{99352E80-C530-490A-8058-4AA51051D342}" destId="{CE6B2614-5293-4F10-878D-42AEC4D006C5}" srcOrd="13" destOrd="0" presId="urn:microsoft.com/office/officeart/2005/8/layout/cycle5"/>
    <dgm:cxn modelId="{E68260F0-C0BC-4259-BD8C-CE8463827791}" type="presParOf" srcId="{99352E80-C530-490A-8058-4AA51051D342}" destId="{3A2F627A-5649-495E-BF56-2DD5DDFEFF2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69A13-7815-4432-B418-5D91FBF101C3}">
      <dsp:nvSpPr>
        <dsp:cNvPr id="0" name=""/>
        <dsp:cNvSpPr/>
      </dsp:nvSpPr>
      <dsp:spPr>
        <a:xfrm>
          <a:off x="2285944" y="3264"/>
          <a:ext cx="1600311" cy="10402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ptos Display" panose="020F0302020204030204"/>
            </a:rPr>
            <a:t>Indigenous knowledge systems</a:t>
          </a:r>
          <a:endParaRPr lang="en-US" sz="1800" kern="1200"/>
        </a:p>
      </dsp:txBody>
      <dsp:txXfrm>
        <a:off x="2336722" y="54042"/>
        <a:ext cx="1498755" cy="938646"/>
      </dsp:txXfrm>
    </dsp:sp>
    <dsp:sp modelId="{23A6A92C-78B7-4C00-9EE4-FE5747928730}">
      <dsp:nvSpPr>
        <dsp:cNvPr id="0" name=""/>
        <dsp:cNvSpPr/>
      </dsp:nvSpPr>
      <dsp:spPr>
        <a:xfrm>
          <a:off x="1008621" y="523365"/>
          <a:ext cx="4154957" cy="4154957"/>
        </a:xfrm>
        <a:custGeom>
          <a:avLst/>
          <a:gdLst/>
          <a:ahLst/>
          <a:cxnLst/>
          <a:rect l="0" t="0" r="0" b="0"/>
          <a:pathLst>
            <a:path>
              <a:moveTo>
                <a:pt x="3091842" y="264474"/>
              </a:moveTo>
              <a:arcTo wR="2077478" hR="2077478" stAng="17953604" swAng="121127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E5A977-3B16-47F3-B111-608F6A666D82}">
      <dsp:nvSpPr>
        <dsp:cNvPr id="0" name=""/>
        <dsp:cNvSpPr/>
      </dsp:nvSpPr>
      <dsp:spPr>
        <a:xfrm>
          <a:off x="4261743" y="1438766"/>
          <a:ext cx="1600311" cy="10402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ptos Display" panose="020F0302020204030204"/>
            </a:rPr>
            <a:t>Co-production</a:t>
          </a:r>
          <a:endParaRPr lang="en-US" sz="1800" kern="1200"/>
        </a:p>
      </dsp:txBody>
      <dsp:txXfrm>
        <a:off x="4312521" y="1489544"/>
        <a:ext cx="1498755" cy="938646"/>
      </dsp:txXfrm>
    </dsp:sp>
    <dsp:sp modelId="{F99B5DF3-B060-41F6-9060-64C83D3FAF45}">
      <dsp:nvSpPr>
        <dsp:cNvPr id="0" name=""/>
        <dsp:cNvSpPr/>
      </dsp:nvSpPr>
      <dsp:spPr>
        <a:xfrm>
          <a:off x="1008621" y="523365"/>
          <a:ext cx="4154957" cy="4154957"/>
        </a:xfrm>
        <a:custGeom>
          <a:avLst/>
          <a:gdLst/>
          <a:ahLst/>
          <a:cxnLst/>
          <a:rect l="0" t="0" r="0" b="0"/>
          <a:pathLst>
            <a:path>
              <a:moveTo>
                <a:pt x="4149970" y="2221341"/>
              </a:moveTo>
              <a:arcTo wR="2077478" hR="2077478" stAng="21838250" swAng="1359519"/>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E36EADE-BEDC-4195-95D1-E174704B20AC}">
      <dsp:nvSpPr>
        <dsp:cNvPr id="0" name=""/>
        <dsp:cNvSpPr/>
      </dsp:nvSpPr>
      <dsp:spPr>
        <a:xfrm>
          <a:off x="3507055" y="3761458"/>
          <a:ext cx="1600311" cy="104020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ptos Display" panose="020F0302020204030204"/>
            </a:rPr>
            <a:t>Mutual respect</a:t>
          </a:r>
          <a:endParaRPr lang="en-US" sz="1800" kern="1200"/>
        </a:p>
      </dsp:txBody>
      <dsp:txXfrm>
        <a:off x="3557833" y="3812236"/>
        <a:ext cx="1498755" cy="938646"/>
      </dsp:txXfrm>
    </dsp:sp>
    <dsp:sp modelId="{DE937293-FD75-4D7A-9441-56E6B0094F01}">
      <dsp:nvSpPr>
        <dsp:cNvPr id="0" name=""/>
        <dsp:cNvSpPr/>
      </dsp:nvSpPr>
      <dsp:spPr>
        <a:xfrm>
          <a:off x="1008621" y="523365"/>
          <a:ext cx="4154957" cy="4154957"/>
        </a:xfrm>
        <a:custGeom>
          <a:avLst/>
          <a:gdLst/>
          <a:ahLst/>
          <a:cxnLst/>
          <a:rect l="0" t="0" r="0" b="0"/>
          <a:pathLst>
            <a:path>
              <a:moveTo>
                <a:pt x="2332343" y="4139265"/>
              </a:moveTo>
              <a:arcTo wR="2077478" hR="2077478" stAng="4977192" swAng="845615"/>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D9C36E5-7E04-4F17-87D7-5558320FF507}">
      <dsp:nvSpPr>
        <dsp:cNvPr id="0" name=""/>
        <dsp:cNvSpPr/>
      </dsp:nvSpPr>
      <dsp:spPr>
        <a:xfrm>
          <a:off x="1064832" y="3761458"/>
          <a:ext cx="1600311" cy="104020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ptos Display" panose="020F0302020204030204"/>
            </a:rPr>
            <a:t>Appreciating imbalances</a:t>
          </a:r>
          <a:endParaRPr lang="en-US" sz="1800" kern="1200"/>
        </a:p>
      </dsp:txBody>
      <dsp:txXfrm>
        <a:off x="1115610" y="3812236"/>
        <a:ext cx="1498755" cy="938646"/>
      </dsp:txXfrm>
    </dsp:sp>
    <dsp:sp modelId="{597C63CC-BA89-4B11-8715-3D1B18826E30}">
      <dsp:nvSpPr>
        <dsp:cNvPr id="0" name=""/>
        <dsp:cNvSpPr/>
      </dsp:nvSpPr>
      <dsp:spPr>
        <a:xfrm>
          <a:off x="1008621" y="523365"/>
          <a:ext cx="4154957" cy="4154957"/>
        </a:xfrm>
        <a:custGeom>
          <a:avLst/>
          <a:gdLst/>
          <a:ahLst/>
          <a:cxnLst/>
          <a:rect l="0" t="0" r="0" b="0"/>
          <a:pathLst>
            <a:path>
              <a:moveTo>
                <a:pt x="220371" y="3008645"/>
              </a:moveTo>
              <a:arcTo wR="2077478" hR="2077478" stAng="9202230" swAng="1359519"/>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0FBD97B-F354-4A53-A468-DEC1E8EABEDA}">
      <dsp:nvSpPr>
        <dsp:cNvPr id="0" name=""/>
        <dsp:cNvSpPr/>
      </dsp:nvSpPr>
      <dsp:spPr>
        <a:xfrm>
          <a:off x="310144" y="1438766"/>
          <a:ext cx="1600311" cy="104020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ptos Display" panose="020F0302020204030204"/>
            </a:rPr>
            <a:t>Long term impact</a:t>
          </a:r>
          <a:endParaRPr lang="en-US" sz="1800" kern="1200"/>
        </a:p>
      </dsp:txBody>
      <dsp:txXfrm>
        <a:off x="360922" y="1489544"/>
        <a:ext cx="1498755" cy="938646"/>
      </dsp:txXfrm>
    </dsp:sp>
    <dsp:sp modelId="{3A2F627A-5649-495E-BF56-2DD5DDFEFF27}">
      <dsp:nvSpPr>
        <dsp:cNvPr id="0" name=""/>
        <dsp:cNvSpPr/>
      </dsp:nvSpPr>
      <dsp:spPr>
        <a:xfrm>
          <a:off x="1008621" y="523365"/>
          <a:ext cx="4154957" cy="4154957"/>
        </a:xfrm>
        <a:custGeom>
          <a:avLst/>
          <a:gdLst/>
          <a:ahLst/>
          <a:cxnLst/>
          <a:rect l="0" t="0" r="0" b="0"/>
          <a:pathLst>
            <a:path>
              <a:moveTo>
                <a:pt x="499764" y="725910"/>
              </a:moveTo>
              <a:arcTo wR="2077478" hR="2077478" stAng="13235125" swAng="1211271"/>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4" name="Picture 2" descr="A black and white logo&#10;&#10;AI-generated content may be incorrect.">
            <a:extLst>
              <a:ext uri="{FF2B5EF4-FFF2-40B4-BE49-F238E27FC236}">
                <a16:creationId xmlns:a16="http://schemas.microsoft.com/office/drawing/2014/main" id="{6890AD84-550A-E4D0-8648-2470B2779450}"/>
              </a:ext>
            </a:extLst>
          </p:cNvPr>
          <p:cNvPicPr>
            <a:picLocks noChangeAspect="1" noChangeArrowheads="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795"/>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2/25/2026</a:t>
            </a:fld>
            <a:endParaRPr lang="en-US"/>
          </a:p>
        </p:txBody>
      </p:sp>
      <p:pic>
        <p:nvPicPr>
          <p:cNvPr id="8" name="Picture 7">
            <a:extLst>
              <a:ext uri="{FF2B5EF4-FFF2-40B4-BE49-F238E27FC236}">
                <a16:creationId xmlns:a16="http://schemas.microsoft.com/office/drawing/2014/main" id="{2344FBCB-6304-7C67-C2BF-804ABD035B31}"/>
              </a:ext>
            </a:extLst>
          </p:cNvPr>
          <p:cNvPicPr>
            <a:picLocks noChangeAspect="1"/>
          </p:cNvPicPr>
          <p:nvPr userDrawn="1"/>
        </p:nvPicPr>
        <p:blipFill>
          <a:blip r:embed="rId14">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tretch>
            <a:fillRect/>
          </a:stretch>
        </p:blipFill>
        <p:spPr>
          <a:xfrm>
            <a:off x="10246998" y="0"/>
            <a:ext cx="1215494" cy="1188720"/>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8602"/>
            <a:ext cx="9144000" cy="3024496"/>
          </a:xfrm>
        </p:spPr>
        <p:txBody>
          <a:bodyPr>
            <a:normAutofit/>
          </a:bodyPr>
          <a:lstStyle/>
          <a:p>
            <a:r>
              <a:rPr lang="en-US" sz="3200" b="1" dirty="0">
                <a:latin typeface="Calibri"/>
                <a:ea typeface="Calibri"/>
                <a:cs typeface="Calibri"/>
              </a:rPr>
              <a:t>(Re)centering Indigenous Knowledge for equitable partnerships: A movement away from ‘research on’ to ‘research with’ indigenous peoples </a:t>
            </a:r>
            <a:endParaRPr lang="en-US" sz="3200" dirty="0"/>
          </a:p>
          <a:p>
            <a:endParaRPr lang="en-US" b="1" dirty="0">
              <a:latin typeface="Calibri"/>
              <a:ea typeface="Calibri"/>
              <a:cs typeface="Calibri"/>
            </a:endParaRPr>
          </a:p>
          <a:p>
            <a:endParaRPr lang="en-US" dirty="0"/>
          </a:p>
        </p:txBody>
      </p:sp>
      <p:sp>
        <p:nvSpPr>
          <p:cNvPr id="3" name="Subtitle 2"/>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A60E970-78AD-8DF5-51F8-38FAB1F2B66C}"/>
              </a:ext>
            </a:extLst>
          </p:cNvPr>
          <p:cNvSpPr txBox="1"/>
          <p:nvPr/>
        </p:nvSpPr>
        <p:spPr>
          <a:xfrm>
            <a:off x="3048000" y="3997657"/>
            <a:ext cx="6096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0" dirty="0">
                <a:latin typeface="Calibri"/>
              </a:rPr>
              <a:t>Justine Sikuku, Moi University</a:t>
            </a:r>
            <a:endParaRPr lang="en-US" sz="3200" dirty="0"/>
          </a:p>
          <a:p>
            <a:pPr algn="ct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8335-E326-1378-6CF3-9D9A90E2F264}"/>
              </a:ext>
            </a:extLst>
          </p:cNvPr>
          <p:cNvSpPr>
            <a:spLocks noGrp="1"/>
          </p:cNvSpPr>
          <p:nvPr>
            <p:ph type="title"/>
          </p:nvPr>
        </p:nvSpPr>
        <p:spPr/>
        <p:txBody>
          <a:bodyPr/>
          <a:lstStyle/>
          <a:p>
            <a:r>
              <a:rPr lang="en-US" b="1"/>
              <a:t>Appreciating prior imbalances and working on empowerment</a:t>
            </a:r>
          </a:p>
        </p:txBody>
      </p:sp>
      <p:sp>
        <p:nvSpPr>
          <p:cNvPr id="3" name="Content Placeholder 2">
            <a:extLst>
              <a:ext uri="{FF2B5EF4-FFF2-40B4-BE49-F238E27FC236}">
                <a16:creationId xmlns:a16="http://schemas.microsoft.com/office/drawing/2014/main" id="{7A9EBD90-6331-9977-2703-B4C40B67C700}"/>
              </a:ext>
            </a:extLst>
          </p:cNvPr>
          <p:cNvSpPr>
            <a:spLocks noGrp="1"/>
          </p:cNvSpPr>
          <p:nvPr>
            <p:ph idx="1"/>
          </p:nvPr>
        </p:nvSpPr>
        <p:spPr/>
        <p:txBody>
          <a:bodyPr vert="horz" lIns="91440" tIns="45720" rIns="91440" bIns="45720" rtlCol="0" anchor="t">
            <a:normAutofit lnSpcReduction="10000"/>
          </a:bodyPr>
          <a:lstStyle/>
          <a:p>
            <a:r>
              <a:rPr lang="en-US">
                <a:latin typeface="Calibri"/>
                <a:ea typeface="Calibri"/>
                <a:cs typeface="Calibri"/>
              </a:rPr>
              <a:t>understanding the historical context of exploitation and power imbalances as essential for building truly equitable partnerships based on the principle of reciprocal benefit and sustainability. </a:t>
            </a:r>
            <a:endParaRPr lang="en-US"/>
          </a:p>
          <a:p>
            <a:r>
              <a:rPr lang="en-US">
                <a:latin typeface="Calibri"/>
                <a:ea typeface="Calibri"/>
                <a:cs typeface="Calibri"/>
              </a:rPr>
              <a:t>Local communities have been marginalized, excluded from decision making about their own knowledge, and exploited through artifact relocation and denied accrued benefits from their knowledge.</a:t>
            </a:r>
          </a:p>
          <a:p>
            <a:r>
              <a:rPr lang="en-US">
                <a:latin typeface="Calibri"/>
                <a:ea typeface="Calibri"/>
                <a:cs typeface="Calibri"/>
              </a:rPr>
              <a:t>The imbalances need to be deliberately confronted and dealt with.</a:t>
            </a:r>
          </a:p>
          <a:p>
            <a:r>
              <a:rPr lang="en-US">
                <a:latin typeface="Calibri"/>
                <a:ea typeface="Calibri"/>
                <a:cs typeface="Calibri"/>
              </a:rPr>
              <a:t>In our project, we tried to involve communities in decision making, extending benefits to them (giving tokens of appreciation), and recognizing their expertise. We had seminars for experts to give suggestions on how communities could benefit.</a:t>
            </a:r>
          </a:p>
          <a:p>
            <a:endParaRPr lang="en-US">
              <a:latin typeface="Calibri"/>
              <a:ea typeface="Calibri"/>
              <a:cs typeface="Calibri"/>
            </a:endParaRPr>
          </a:p>
          <a:p>
            <a:endParaRPr lang="en-US">
              <a:latin typeface="Aptos" panose="020B0004020202020204"/>
              <a:ea typeface="Calibri"/>
              <a:cs typeface="Calibri"/>
            </a:endParaRPr>
          </a:p>
        </p:txBody>
      </p:sp>
    </p:spTree>
    <p:extLst>
      <p:ext uri="{BB962C8B-B14F-4D97-AF65-F5344CB8AC3E}">
        <p14:creationId xmlns:p14="http://schemas.microsoft.com/office/powerpoint/2010/main" val="22768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7461-EF7A-C162-63E6-2CB21424794D}"/>
              </a:ext>
            </a:extLst>
          </p:cNvPr>
          <p:cNvSpPr>
            <a:spLocks noGrp="1"/>
          </p:cNvSpPr>
          <p:nvPr>
            <p:ph type="title"/>
          </p:nvPr>
        </p:nvSpPr>
        <p:spPr/>
        <p:txBody>
          <a:bodyPr/>
          <a:lstStyle/>
          <a:p>
            <a:r>
              <a:rPr lang="en-US" b="1"/>
              <a:t>Establishing Long term impact and accountability</a:t>
            </a:r>
          </a:p>
        </p:txBody>
      </p:sp>
      <p:sp>
        <p:nvSpPr>
          <p:cNvPr id="3" name="Content Placeholder 2">
            <a:extLst>
              <a:ext uri="{FF2B5EF4-FFF2-40B4-BE49-F238E27FC236}">
                <a16:creationId xmlns:a16="http://schemas.microsoft.com/office/drawing/2014/main" id="{9B6A41D0-945F-09D7-9698-1A47885317D2}"/>
              </a:ext>
            </a:extLst>
          </p:cNvPr>
          <p:cNvSpPr>
            <a:spLocks noGrp="1"/>
          </p:cNvSpPr>
          <p:nvPr>
            <p:ph idx="1"/>
          </p:nvPr>
        </p:nvSpPr>
        <p:spPr/>
        <p:txBody>
          <a:bodyPr vert="horz" lIns="91440" tIns="45720" rIns="91440" bIns="45720" rtlCol="0" anchor="t">
            <a:normAutofit lnSpcReduction="10000"/>
          </a:bodyPr>
          <a:lstStyle/>
          <a:p>
            <a:r>
              <a:rPr lang="en-US"/>
              <a:t>Commit to life beyond the life cycle of the project to establish trust and build long term relations that eventually benefit communities.</a:t>
            </a:r>
          </a:p>
          <a:p>
            <a:r>
              <a:rPr lang="en-US"/>
              <a:t>Support community initiatives that promote IK propagation</a:t>
            </a:r>
          </a:p>
          <a:p>
            <a:r>
              <a:rPr lang="en-US"/>
              <a:t>In our project we committed to sharing outcomes with community cultural </a:t>
            </a:r>
            <a:r>
              <a:rPr lang="en-US" err="1"/>
              <a:t>centres</a:t>
            </a:r>
            <a:r>
              <a:rPr lang="en-US"/>
              <a:t>.</a:t>
            </a:r>
          </a:p>
          <a:p>
            <a:r>
              <a:rPr lang="en-US"/>
              <a:t>A follow up project to use digital tools to archive cultural information on pots, fire, and gourds is in the pipeline.</a:t>
            </a:r>
          </a:p>
          <a:p>
            <a:r>
              <a:rPr lang="en-US"/>
              <a:t>We need to find a way to find a balance between community needs and our own needs. Regular engagement is key.</a:t>
            </a:r>
          </a:p>
        </p:txBody>
      </p:sp>
    </p:spTree>
    <p:extLst>
      <p:ext uri="{BB962C8B-B14F-4D97-AF65-F5344CB8AC3E}">
        <p14:creationId xmlns:p14="http://schemas.microsoft.com/office/powerpoint/2010/main" val="37620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6992-CE5E-EBA1-6F7A-A340E8DB28FD}"/>
              </a:ext>
            </a:extLst>
          </p:cNvPr>
          <p:cNvSpPr>
            <a:spLocks noGrp="1"/>
          </p:cNvSpPr>
          <p:nvPr>
            <p:ph type="title"/>
          </p:nvPr>
        </p:nvSpPr>
        <p:spPr/>
        <p:txBody>
          <a:bodyPr/>
          <a:lstStyle/>
          <a:p>
            <a:r>
              <a:rPr lang="en-US" sz="4400" b="1"/>
              <a:t>Takeaways</a:t>
            </a:r>
            <a:r>
              <a:rPr lang="en-US"/>
              <a:t> </a:t>
            </a:r>
          </a:p>
        </p:txBody>
      </p:sp>
      <p:sp>
        <p:nvSpPr>
          <p:cNvPr id="4" name="Text Placeholder 3">
            <a:extLst>
              <a:ext uri="{FF2B5EF4-FFF2-40B4-BE49-F238E27FC236}">
                <a16:creationId xmlns:a16="http://schemas.microsoft.com/office/drawing/2014/main" id="{828336DF-24EA-1BE9-CA72-B1B082C4D85E}"/>
              </a:ext>
            </a:extLst>
          </p:cNvPr>
          <p:cNvSpPr>
            <a:spLocks noGrp="1"/>
          </p:cNvSpPr>
          <p:nvPr>
            <p:ph type="body" sz="half" idx="2"/>
          </p:nvPr>
        </p:nvSpPr>
        <p:spPr/>
        <p:txBody>
          <a:bodyPr vert="horz" lIns="91440" tIns="45720" rIns="91440" bIns="45720" rtlCol="0" anchor="t">
            <a:normAutofit fontScale="62500" lnSpcReduction="20000"/>
          </a:bodyPr>
          <a:lstStyle/>
          <a:p>
            <a:pPr marL="457200" indent="-457200">
              <a:buChar char="•"/>
            </a:pPr>
            <a:r>
              <a:rPr lang="en-US" sz="2800">
                <a:latin typeface="Calibri"/>
                <a:ea typeface="Calibri"/>
                <a:cs typeface="Calibri"/>
              </a:rPr>
              <a:t>The lessons </a:t>
            </a:r>
            <a:r>
              <a:rPr lang="en-US" sz="2800" err="1">
                <a:latin typeface="Calibri"/>
                <a:ea typeface="Calibri"/>
                <a:cs typeface="Calibri"/>
              </a:rPr>
              <a:t>form</a:t>
            </a:r>
            <a:r>
              <a:rPr lang="en-US" sz="2800">
                <a:latin typeface="Calibri"/>
                <a:ea typeface="Calibri"/>
                <a:cs typeface="Calibri"/>
              </a:rPr>
              <a:t> the framework for building partnerships founded on respect, equity, and shared prosperity.</a:t>
            </a:r>
            <a:endParaRPr lang="en-US" sz="2800">
              <a:latin typeface="Aptos" panose="020B0004020202020204"/>
              <a:ea typeface="Calibri"/>
              <a:cs typeface="Calibri"/>
            </a:endParaRPr>
          </a:p>
          <a:p>
            <a:pPr marL="457200" indent="-457200">
              <a:buChar char="•"/>
            </a:pPr>
            <a:r>
              <a:rPr lang="en-US" sz="2800">
                <a:latin typeface="Calibri"/>
                <a:ea typeface="Calibri"/>
                <a:cs typeface="Calibri"/>
              </a:rPr>
              <a:t>Recognizing the profound value of African cultural knowledge.</a:t>
            </a:r>
            <a:endParaRPr lang="en-US" sz="2800"/>
          </a:p>
          <a:p>
            <a:pPr marL="457200" indent="-457200">
              <a:buChar char="•"/>
            </a:pPr>
            <a:r>
              <a:rPr lang="en-US" sz="2800">
                <a:latin typeface="Calibri"/>
                <a:ea typeface="Calibri"/>
                <a:cs typeface="Calibri"/>
              </a:rPr>
              <a:t>Staying alive to challenges associated with suspicion and exclusionist beliefs</a:t>
            </a:r>
          </a:p>
          <a:p>
            <a:pPr marL="457200" indent="-457200">
              <a:buChar char="•"/>
            </a:pPr>
            <a:r>
              <a:rPr lang="en-US" sz="2800">
                <a:latin typeface="Calibri"/>
                <a:ea typeface="Calibri"/>
                <a:cs typeface="Calibri"/>
              </a:rPr>
              <a:t>Building trust as a long term effort</a:t>
            </a:r>
          </a:p>
          <a:p>
            <a:pPr marL="457200" indent="-457200">
              <a:buChar char="•"/>
            </a:pPr>
            <a:r>
              <a:rPr lang="en-US" sz="2800">
                <a:latin typeface="Calibri"/>
                <a:ea typeface="Calibri"/>
                <a:cs typeface="Calibri"/>
              </a:rPr>
              <a:t>Viewing local communities as partners not subjects and encouraging conversations on best practices</a:t>
            </a:r>
          </a:p>
          <a:p>
            <a:endParaRPr lang="en-US"/>
          </a:p>
        </p:txBody>
      </p:sp>
      <p:graphicFrame>
        <p:nvGraphicFramePr>
          <p:cNvPr id="151" name="Content Placeholder 150">
            <a:extLst>
              <a:ext uri="{FF2B5EF4-FFF2-40B4-BE49-F238E27FC236}">
                <a16:creationId xmlns:a16="http://schemas.microsoft.com/office/drawing/2014/main" id="{3B582BD6-71E5-901F-C314-427E4ACEBA94}"/>
              </a:ext>
            </a:extLst>
          </p:cNvPr>
          <p:cNvGraphicFramePr>
            <a:graphicFrameLocks noGrp="1"/>
          </p:cNvGraphicFramePr>
          <p:nvPr>
            <p:ph idx="1"/>
            <p:extLst>
              <p:ext uri="{D42A27DB-BD31-4B8C-83A1-F6EECF244321}">
                <p14:modId xmlns:p14="http://schemas.microsoft.com/office/powerpoint/2010/main" val="1679778182"/>
              </p:ext>
            </p:extLst>
          </p:nvPr>
        </p:nvGraphicFramePr>
        <p:xfrm>
          <a:off x="5660860" y="782709"/>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5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Graphic spid="15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736E-0317-2615-88ED-A508EB050899}"/>
              </a:ext>
            </a:extLst>
          </p:cNvPr>
          <p:cNvSpPr>
            <a:spLocks noGrp="1"/>
          </p:cNvSpPr>
          <p:nvPr>
            <p:ph type="title"/>
          </p:nvPr>
        </p:nvSpPr>
        <p:spPr/>
        <p:txBody>
          <a:bodyPr/>
          <a:lstStyle/>
          <a:p>
            <a:r>
              <a:rPr lang="en-US" b="1"/>
              <a:t>Introduction</a:t>
            </a:r>
          </a:p>
        </p:txBody>
      </p:sp>
      <p:sp>
        <p:nvSpPr>
          <p:cNvPr id="3" name="Content Placeholder 2">
            <a:extLst>
              <a:ext uri="{FF2B5EF4-FFF2-40B4-BE49-F238E27FC236}">
                <a16:creationId xmlns:a16="http://schemas.microsoft.com/office/drawing/2014/main" id="{C4AFA12A-0CCF-4948-69FB-3060E109F382}"/>
              </a:ext>
            </a:extLst>
          </p:cNvPr>
          <p:cNvSpPr>
            <a:spLocks noGrp="1"/>
          </p:cNvSpPr>
          <p:nvPr>
            <p:ph idx="1"/>
          </p:nvPr>
        </p:nvSpPr>
        <p:spPr/>
        <p:txBody>
          <a:bodyPr vert="horz" lIns="91440" tIns="45720" rIns="91440" bIns="45720" rtlCol="0" anchor="t">
            <a:normAutofit/>
          </a:bodyPr>
          <a:lstStyle/>
          <a:p>
            <a:r>
              <a:rPr lang="en-US" dirty="0">
                <a:latin typeface="Calibri"/>
                <a:ea typeface="Calibri"/>
                <a:cs typeface="Calibri"/>
              </a:rPr>
              <a:t>The historical landscape of research involving Indigenous communities has often been characterized by extractive practices, where indigenous knowledge has been appropriated without adequate recognition or benefit to the knowledge holders.</a:t>
            </a:r>
          </a:p>
          <a:p>
            <a:r>
              <a:rPr lang="en-US" dirty="0">
                <a:latin typeface="Calibri"/>
                <a:ea typeface="Calibri"/>
                <a:cs typeface="Calibri"/>
              </a:rPr>
              <a:t> This has led to a deep-seated mistrust and a perpetuation of colonial power dynamics within academic and scientific endeavors. </a:t>
            </a:r>
          </a:p>
          <a:p>
            <a:r>
              <a:rPr lang="en-US" dirty="0">
                <a:latin typeface="Calibri"/>
                <a:ea typeface="Calibri"/>
                <a:cs typeface="Calibri"/>
              </a:rPr>
              <a:t>Achieving true equity in research partnerships therefore necessitates a fundamental shift in approach, moving from </a:t>
            </a:r>
            <a:r>
              <a:rPr lang="en-US" b="1" dirty="0">
                <a:latin typeface="Calibri"/>
                <a:ea typeface="Calibri"/>
                <a:cs typeface="Calibri"/>
              </a:rPr>
              <a:t>"research on" </a:t>
            </a:r>
            <a:r>
              <a:rPr lang="en-US" dirty="0">
                <a:latin typeface="Calibri"/>
                <a:ea typeface="Calibri"/>
                <a:cs typeface="Calibri"/>
              </a:rPr>
              <a:t>to </a:t>
            </a:r>
            <a:r>
              <a:rPr lang="en-US" b="1" dirty="0">
                <a:latin typeface="Calibri"/>
                <a:ea typeface="Calibri"/>
                <a:cs typeface="Calibri"/>
              </a:rPr>
              <a:t>"research with" </a:t>
            </a:r>
            <a:r>
              <a:rPr lang="en-US" dirty="0">
                <a:latin typeface="Calibri"/>
                <a:ea typeface="Calibri"/>
                <a:cs typeface="Calibri"/>
              </a:rPr>
              <a:t>indigenous peoples.</a:t>
            </a:r>
            <a:endParaRPr lang="en-US" dirty="0"/>
          </a:p>
          <a:p>
            <a:endParaRPr lang="en-US" dirty="0"/>
          </a:p>
        </p:txBody>
      </p:sp>
    </p:spTree>
    <p:extLst>
      <p:ext uri="{BB962C8B-B14F-4D97-AF65-F5344CB8AC3E}">
        <p14:creationId xmlns:p14="http://schemas.microsoft.com/office/powerpoint/2010/main" val="51534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0CF2-740B-0DA7-252D-42547A6CCE77}"/>
              </a:ext>
            </a:extLst>
          </p:cNvPr>
          <p:cNvSpPr>
            <a:spLocks noGrp="1"/>
          </p:cNvSpPr>
          <p:nvPr>
            <p:ph type="title"/>
          </p:nvPr>
        </p:nvSpPr>
        <p:spPr/>
        <p:txBody>
          <a:bodyPr/>
          <a:lstStyle/>
          <a:p>
            <a:r>
              <a:rPr lang="en-US" b="1"/>
              <a:t>Aim of the Presentation</a:t>
            </a:r>
          </a:p>
        </p:txBody>
      </p:sp>
      <p:sp>
        <p:nvSpPr>
          <p:cNvPr id="3" name="Content Placeholder 2">
            <a:extLst>
              <a:ext uri="{FF2B5EF4-FFF2-40B4-BE49-F238E27FC236}">
                <a16:creationId xmlns:a16="http://schemas.microsoft.com/office/drawing/2014/main" id="{FF76B0A2-E7F3-96B1-3857-B35FB2F3E202}"/>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This presentation draws lessons from an African Multiple funded project; </a:t>
            </a:r>
            <a:r>
              <a:rPr lang="en-US" b="1" i="1">
                <a:latin typeface="Calibri"/>
                <a:ea typeface="Calibri"/>
                <a:cs typeface="Calibri"/>
              </a:rPr>
              <a:t>'Pots, fire and gourds: A representation of cultural knowledge systems among the Bukusu, </a:t>
            </a:r>
            <a:r>
              <a:rPr lang="en-US" b="1" i="1" err="1">
                <a:latin typeface="Calibri"/>
                <a:ea typeface="Calibri"/>
                <a:cs typeface="Calibri"/>
              </a:rPr>
              <a:t>Sabaot</a:t>
            </a:r>
            <a:r>
              <a:rPr lang="en-US" b="1" i="1">
                <a:latin typeface="Calibri"/>
                <a:ea typeface="Calibri"/>
                <a:cs typeface="Calibri"/>
              </a:rPr>
              <a:t>, </a:t>
            </a:r>
            <a:r>
              <a:rPr lang="en-US" b="1" i="1" err="1">
                <a:latin typeface="Calibri"/>
                <a:ea typeface="Calibri"/>
                <a:cs typeface="Calibri"/>
              </a:rPr>
              <a:t>Iteso</a:t>
            </a:r>
            <a:r>
              <a:rPr lang="en-US" b="1" i="1">
                <a:latin typeface="Calibri"/>
                <a:ea typeface="Calibri"/>
                <a:cs typeface="Calibri"/>
              </a:rPr>
              <a:t> and Yoruba'</a:t>
            </a:r>
            <a:endParaRPr lang="en-US">
              <a:latin typeface="Aptos" panose="020B0004020202020204"/>
              <a:ea typeface="Calibri"/>
              <a:cs typeface="Calibri"/>
            </a:endParaRPr>
          </a:p>
          <a:p>
            <a:r>
              <a:rPr lang="en-US">
                <a:latin typeface="Calibri"/>
                <a:ea typeface="Calibri"/>
                <a:cs typeface="Calibri"/>
              </a:rPr>
              <a:t>We argue that engaging with indigenous material culture and their custodians offers a unique and powerful pathway to achieving this shift.</a:t>
            </a:r>
            <a:endParaRPr lang="en-US"/>
          </a:p>
          <a:p>
            <a:endParaRPr lang="en-US"/>
          </a:p>
        </p:txBody>
      </p:sp>
    </p:spTree>
    <p:extLst>
      <p:ext uri="{BB962C8B-B14F-4D97-AF65-F5344CB8AC3E}">
        <p14:creationId xmlns:p14="http://schemas.microsoft.com/office/powerpoint/2010/main" val="6148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9F8C4-071B-7ACB-1D1D-6330ECF3D13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Pots Project</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51D68B3-5913-4D29-629B-E4BD8B410169}"/>
              </a:ext>
            </a:extLst>
          </p:cNvPr>
          <p:cNvSpPr>
            <a:spLocks noGrp="1"/>
          </p:cNvSpPr>
          <p:nvPr>
            <p:ph type="body" sz="half" idx="2"/>
          </p:nvPr>
        </p:nvSpPr>
        <p:spPr>
          <a:xfrm>
            <a:off x="640080" y="2872899"/>
            <a:ext cx="4243589" cy="3320668"/>
          </a:xfrm>
        </p:spPr>
        <p:txBody>
          <a:bodyPr vert="horz" lIns="91440" tIns="45720" rIns="91440" bIns="45720" rtlCol="0" anchor="t">
            <a:noAutofit/>
          </a:bodyPr>
          <a:lstStyle/>
          <a:p>
            <a:pPr indent="-228600">
              <a:buFont typeface="Arial" panose="020B0604020202020204" pitchFamily="34" charset="0"/>
              <a:buChar char="•"/>
            </a:pPr>
            <a:r>
              <a:rPr lang="en-US" sz="1800"/>
              <a:t>This project  investigated how instantiations of pots, fire and gourds in rituals and ceremonies represent social cultural practices as a system of knowledge among the Bukusu, </a:t>
            </a:r>
            <a:r>
              <a:rPr lang="en-US" sz="1800" err="1"/>
              <a:t>Sabaot</a:t>
            </a:r>
            <a:r>
              <a:rPr lang="en-US" sz="1800"/>
              <a:t>, and  </a:t>
            </a:r>
            <a:r>
              <a:rPr lang="en-US" sz="1800" err="1"/>
              <a:t>Iteso</a:t>
            </a:r>
            <a:r>
              <a:rPr lang="en-US" sz="1800"/>
              <a:t> of Kenya and Yoruba  of West Africa. The Project had three objectives:</a:t>
            </a:r>
          </a:p>
          <a:p>
            <a:pPr indent="-228600">
              <a:buFont typeface="Arial" panose="020B0604020202020204" pitchFamily="34" charset="0"/>
              <a:buChar char="•"/>
            </a:pPr>
            <a:r>
              <a:rPr lang="en-US" sz="1800"/>
              <a:t>1)To trace the varied instantiations of pots, fire and gourds among the Bukusu, </a:t>
            </a:r>
            <a:r>
              <a:rPr lang="en-US" sz="1800" err="1"/>
              <a:t>Iteso</a:t>
            </a:r>
            <a:r>
              <a:rPr lang="en-US" sz="1800"/>
              <a:t>, </a:t>
            </a:r>
            <a:r>
              <a:rPr lang="en-US" sz="1800" err="1"/>
              <a:t>Sabaot</a:t>
            </a:r>
            <a:r>
              <a:rPr lang="en-US" sz="1800"/>
              <a:t>, and Yoruba as represented in related folklore and names. </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200"/>
          </a:p>
        </p:txBody>
      </p:sp>
      <p:pic>
        <p:nvPicPr>
          <p:cNvPr id="5" name="Picture Placeholder 4" descr="A clay pot on the ground&#10;&#10;AI-generated content may be incorrect.">
            <a:extLst>
              <a:ext uri="{FF2B5EF4-FFF2-40B4-BE49-F238E27FC236}">
                <a16:creationId xmlns:a16="http://schemas.microsoft.com/office/drawing/2014/main" id="{ADBE598C-21A7-DADA-9D8C-2444744E20DD}"/>
              </a:ext>
            </a:extLst>
          </p:cNvPr>
          <p:cNvPicPr>
            <a:picLocks noGrp="1" noChangeAspect="1"/>
          </p:cNvPicPr>
          <p:nvPr>
            <p:ph type="pic" idx="1"/>
          </p:nvPr>
        </p:nvPicPr>
        <p:blipFill>
          <a:blip r:embed="rId2"/>
          <a:srcRect l="4864" r="486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064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23FE-8D67-BE69-09EB-922C8E131C1C}"/>
              </a:ext>
            </a:extLst>
          </p:cNvPr>
          <p:cNvSpPr>
            <a:spLocks noGrp="1"/>
          </p:cNvSpPr>
          <p:nvPr>
            <p:ph type="title"/>
          </p:nvPr>
        </p:nvSpPr>
        <p:spPr/>
        <p:txBody>
          <a:bodyPr/>
          <a:lstStyle/>
          <a:p>
            <a:r>
              <a:rPr lang="en-US"/>
              <a:t>Methodology</a:t>
            </a:r>
          </a:p>
        </p:txBody>
      </p:sp>
      <p:pic>
        <p:nvPicPr>
          <p:cNvPr id="5" name="Picture Placeholder 4" descr="A group of brown objects on a white surface&#10;&#10;AI-generated content may be incorrect.">
            <a:extLst>
              <a:ext uri="{FF2B5EF4-FFF2-40B4-BE49-F238E27FC236}">
                <a16:creationId xmlns:a16="http://schemas.microsoft.com/office/drawing/2014/main" id="{99CD3D12-1938-26D4-5F7A-205C38C65A2D}"/>
              </a:ext>
            </a:extLst>
          </p:cNvPr>
          <p:cNvPicPr>
            <a:picLocks noGrp="1" noChangeAspect="1"/>
          </p:cNvPicPr>
          <p:nvPr>
            <p:ph type="pic" idx="1"/>
          </p:nvPr>
        </p:nvPicPr>
        <p:blipFill>
          <a:blip r:embed="rId2"/>
          <a:srcRect t="16039" b="16039"/>
          <a:stretch/>
        </p:blipFill>
        <p:spPr>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 Placeholder 3">
            <a:extLst>
              <a:ext uri="{FF2B5EF4-FFF2-40B4-BE49-F238E27FC236}">
                <a16:creationId xmlns:a16="http://schemas.microsoft.com/office/drawing/2014/main" id="{BAB026B6-5389-FC03-5917-73D28C589283}"/>
              </a:ext>
            </a:extLst>
          </p:cNvPr>
          <p:cNvSpPr>
            <a:spLocks noGrp="1"/>
          </p:cNvSpPr>
          <p:nvPr>
            <p:ph type="body" sz="half" idx="2"/>
          </p:nvPr>
        </p:nvSpPr>
        <p:spPr/>
        <p:txBody>
          <a:bodyPr vert="horz" lIns="91440" tIns="45720" rIns="91440" bIns="45720" rtlCol="0" anchor="t">
            <a:normAutofit fontScale="85000" lnSpcReduction="20000"/>
          </a:bodyPr>
          <a:lstStyle/>
          <a:p>
            <a:r>
              <a:rPr lang="en-US">
                <a:ea typeface="+mn-lt"/>
                <a:cs typeface="+mn-lt"/>
              </a:rPr>
              <a:t>Research sites- Bungoma county, Busia county(Kenya) Osun and Oyo States (Nigeria)</a:t>
            </a:r>
            <a:endParaRPr lang="en-US"/>
          </a:p>
          <a:p>
            <a:r>
              <a:rPr lang="en-US">
                <a:ea typeface="+mn-lt"/>
                <a:cs typeface="+mn-lt"/>
              </a:rPr>
              <a:t>Fieldwork activities done over a period of eight months and included: inception meeting, preparation of tools, training meeting, reconnaissance,  Fieldwork, data transcription, translation and organization, data analysis and preliminary report writing.</a:t>
            </a:r>
            <a:endParaRPr lang="en-US"/>
          </a:p>
          <a:p>
            <a:r>
              <a:rPr lang="en-US">
                <a:ea typeface="+mn-lt"/>
                <a:cs typeface="+mn-lt"/>
              </a:rPr>
              <a:t>Purposive and snowball sampling techniques were used to identify the informants according to age, gender, level of education, period of residency in the study area, religion, ethnicity and role played in community. </a:t>
            </a:r>
            <a:endParaRPr lang="en-US"/>
          </a:p>
          <a:p>
            <a:r>
              <a:rPr lang="en-US">
                <a:ea typeface="+mn-lt"/>
                <a:cs typeface="+mn-lt"/>
              </a:rPr>
              <a:t>An in-depth informant interview tool that contained battery of questions on the items was used collect data. Face-to-face interview was employed to capture information on the names of pots, fire and gourds in each of the communities. The questions were probed as much as possible to generate valid and detailed data</a:t>
            </a:r>
            <a:endParaRPr lang="en-US"/>
          </a:p>
          <a:p>
            <a:endParaRPr lang="en-US"/>
          </a:p>
        </p:txBody>
      </p:sp>
    </p:spTree>
    <p:extLst>
      <p:ext uri="{BB962C8B-B14F-4D97-AF65-F5344CB8AC3E}">
        <p14:creationId xmlns:p14="http://schemas.microsoft.com/office/powerpoint/2010/main" val="422158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6C16-B07E-D6F4-E19A-39372AE2AB0F}"/>
              </a:ext>
            </a:extLst>
          </p:cNvPr>
          <p:cNvSpPr>
            <a:spLocks noGrp="1"/>
          </p:cNvSpPr>
          <p:nvPr>
            <p:ph type="title"/>
          </p:nvPr>
        </p:nvSpPr>
        <p:spPr/>
        <p:txBody>
          <a:bodyPr/>
          <a:lstStyle/>
          <a:p>
            <a:r>
              <a:rPr lang="en-US"/>
              <a:t>Objectives Contd..</a:t>
            </a:r>
          </a:p>
        </p:txBody>
      </p:sp>
      <p:pic>
        <p:nvPicPr>
          <p:cNvPr id="5" name="Content Placeholder 4" descr="A clay pot on the ground&#10;&#10;AI-generated content may be incorrect.">
            <a:extLst>
              <a:ext uri="{FF2B5EF4-FFF2-40B4-BE49-F238E27FC236}">
                <a16:creationId xmlns:a16="http://schemas.microsoft.com/office/drawing/2014/main" id="{5B63719D-2A7E-ED3A-6A4B-611F5F084405}"/>
              </a:ext>
            </a:extLst>
          </p:cNvPr>
          <p:cNvPicPr>
            <a:picLocks noGrp="1" noChangeAspect="1"/>
          </p:cNvPicPr>
          <p:nvPr>
            <p:ph idx="1"/>
          </p:nvPr>
        </p:nvPicPr>
        <p:blipFill>
          <a:blip r:embed="rId2"/>
          <a:stretch>
            <a:fillRect/>
          </a:stretch>
        </p:blipFill>
        <p:spPr>
          <a:xfrm>
            <a:off x="5183188" y="1110362"/>
            <a:ext cx="6172200" cy="462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a:extLst>
              <a:ext uri="{FF2B5EF4-FFF2-40B4-BE49-F238E27FC236}">
                <a16:creationId xmlns:a16="http://schemas.microsoft.com/office/drawing/2014/main" id="{66977BBA-8DA3-94B1-FA17-782792B7F431}"/>
              </a:ext>
            </a:extLst>
          </p:cNvPr>
          <p:cNvSpPr>
            <a:spLocks noGrp="1"/>
          </p:cNvSpPr>
          <p:nvPr>
            <p:ph type="body" sz="half" idx="2"/>
          </p:nvPr>
        </p:nvSpPr>
        <p:spPr/>
        <p:txBody>
          <a:bodyPr vert="horz" lIns="91440" tIns="45720" rIns="91440" bIns="45720" rtlCol="0" anchor="t">
            <a:normAutofit/>
          </a:bodyPr>
          <a:lstStyle/>
          <a:p>
            <a:pPr marL="285750" indent="-228600">
              <a:buFont typeface="Arial,Sans-Serif"/>
              <a:buChar char="•"/>
            </a:pPr>
            <a:r>
              <a:rPr lang="en-US" sz="1800"/>
              <a:t>2)To evaluate the names and folklore associated with pots, fire and gourds and demonstrate how they depict societal knowledge systems in the communities.</a:t>
            </a:r>
          </a:p>
          <a:p>
            <a:pPr marL="285750" indent="-228600">
              <a:buFont typeface="Arial,Sans-Serif"/>
              <a:buChar char="•"/>
            </a:pPr>
            <a:r>
              <a:rPr lang="en-US" sz="1800"/>
              <a:t>3)To establish pot, fire and gourd motivated patterns of interaction across the four communities in order to determine the nature of knowledge multiplicity and relations</a:t>
            </a:r>
          </a:p>
          <a:p>
            <a:endParaRPr lang="en-US"/>
          </a:p>
        </p:txBody>
      </p:sp>
    </p:spTree>
    <p:extLst>
      <p:ext uri="{BB962C8B-B14F-4D97-AF65-F5344CB8AC3E}">
        <p14:creationId xmlns:p14="http://schemas.microsoft.com/office/powerpoint/2010/main" val="30960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CEA593-A5C5-6418-BFE5-8FB091A34BBD}"/>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Project lessons for Partnerships</a:t>
            </a:r>
          </a:p>
        </p:txBody>
      </p:sp>
      <p:sp>
        <p:nvSpPr>
          <p:cNvPr id="4" name="Text Placeholder 3">
            <a:extLst>
              <a:ext uri="{FF2B5EF4-FFF2-40B4-BE49-F238E27FC236}">
                <a16:creationId xmlns:a16="http://schemas.microsoft.com/office/drawing/2014/main" id="{3B3745E4-03E2-C6B8-77A5-A1638884FCE6}"/>
              </a:ext>
            </a:extLst>
          </p:cNvPr>
          <p:cNvSpPr>
            <a:spLocks noGrp="1"/>
          </p:cNvSpPr>
          <p:nvPr>
            <p:ph type="body" sz="half" idx="2"/>
          </p:nvPr>
        </p:nvSpPr>
        <p:spPr>
          <a:xfrm>
            <a:off x="1144923" y="2405894"/>
            <a:ext cx="5315189" cy="3535083"/>
          </a:xfrm>
        </p:spPr>
        <p:txBody>
          <a:bodyPr vert="horz" lIns="91440" tIns="45720" rIns="91440" bIns="45720" rtlCol="0" anchor="t">
            <a:normAutofit/>
          </a:bodyPr>
          <a:lstStyle/>
          <a:p>
            <a:pPr indent="-228600">
              <a:buFont typeface="Arial" panose="020B0604020202020204" pitchFamily="34" charset="0"/>
              <a:buChar char="•"/>
            </a:pPr>
            <a:r>
              <a:rPr lang="en-US" sz="2000"/>
              <a:t>Targeting Co-production</a:t>
            </a:r>
          </a:p>
          <a:p>
            <a:pPr indent="-228600">
              <a:buFont typeface="Arial" panose="020B0604020202020204" pitchFamily="34" charset="0"/>
              <a:buChar char="•"/>
            </a:pPr>
            <a:r>
              <a:rPr lang="en-US" sz="2000"/>
              <a:t>Fostering Mutual respect</a:t>
            </a:r>
          </a:p>
          <a:p>
            <a:pPr indent="-228600">
              <a:buFont typeface="Arial" panose="020B0604020202020204" pitchFamily="34" charset="0"/>
              <a:buChar char="•"/>
            </a:pPr>
            <a:r>
              <a:rPr lang="en-US" sz="2000"/>
              <a:t>Appreciating prior imbalances and working on empowerment.</a:t>
            </a:r>
          </a:p>
          <a:p>
            <a:pPr indent="-228600">
              <a:buFont typeface="Arial" panose="020B0604020202020204" pitchFamily="34" charset="0"/>
              <a:buChar char="•"/>
            </a:pPr>
            <a:r>
              <a:rPr lang="en-US" sz="2000"/>
              <a:t>Establishing Long term impact and accountability</a:t>
            </a:r>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arge pot on a fire&#10;&#10;AI-generated content may be incorrect.">
            <a:extLst>
              <a:ext uri="{FF2B5EF4-FFF2-40B4-BE49-F238E27FC236}">
                <a16:creationId xmlns:a16="http://schemas.microsoft.com/office/drawing/2014/main" id="{00BC000E-9E38-ED7F-7A99-DF361BBD418A}"/>
              </a:ext>
            </a:extLst>
          </p:cNvPr>
          <p:cNvPicPr>
            <a:picLocks noGrp="1" noChangeAspect="1"/>
          </p:cNvPicPr>
          <p:nvPr>
            <p:ph idx="1"/>
          </p:nvPr>
        </p:nvPicPr>
        <p:blipFill>
          <a:blip r:embed="rId2"/>
          <a:stretch>
            <a:fillRect/>
          </a:stretch>
        </p:blipFill>
        <p:spPr>
          <a:xfrm>
            <a:off x="7075967" y="989600"/>
            <a:ext cx="4170530" cy="4910692"/>
          </a:xfrm>
          <a:prstGeom prst="rect">
            <a:avLst/>
          </a:prstGeom>
        </p:spPr>
      </p:pic>
    </p:spTree>
    <p:extLst>
      <p:ext uri="{BB962C8B-B14F-4D97-AF65-F5344CB8AC3E}">
        <p14:creationId xmlns:p14="http://schemas.microsoft.com/office/powerpoint/2010/main" val="333685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5D00-C64F-E103-864F-FDE1C3310B22}"/>
              </a:ext>
            </a:extLst>
          </p:cNvPr>
          <p:cNvSpPr>
            <a:spLocks noGrp="1"/>
          </p:cNvSpPr>
          <p:nvPr>
            <p:ph type="title"/>
          </p:nvPr>
        </p:nvSpPr>
        <p:spPr/>
        <p:txBody>
          <a:bodyPr/>
          <a:lstStyle/>
          <a:p>
            <a:pPr marL="57150">
              <a:spcBef>
                <a:spcPts val="1000"/>
              </a:spcBef>
            </a:pPr>
            <a:r>
              <a:rPr lang="en-US" sz="3200" b="1">
                <a:latin typeface="Aptos"/>
              </a:rPr>
              <a:t>Targeting Co-production</a:t>
            </a:r>
            <a:endParaRPr lang="en-US" sz="3200"/>
          </a:p>
          <a:p>
            <a:endParaRPr lang="en-US"/>
          </a:p>
        </p:txBody>
      </p:sp>
      <p:sp>
        <p:nvSpPr>
          <p:cNvPr id="3" name="Content Placeholder 2">
            <a:extLst>
              <a:ext uri="{FF2B5EF4-FFF2-40B4-BE49-F238E27FC236}">
                <a16:creationId xmlns:a16="http://schemas.microsoft.com/office/drawing/2014/main" id="{3D02BD5D-DC3F-55A1-5D02-C75920EE6FA9}"/>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requires recognizing indigenous peoples’ and traditional communities’ rights and value, and respecting knowledge plurality and complexity right from inception. </a:t>
            </a:r>
            <a:r>
              <a:rPr lang="en-US" b="1">
                <a:latin typeface="Calibri"/>
                <a:ea typeface="Calibri"/>
                <a:cs typeface="Calibri"/>
              </a:rPr>
              <a:t>No knowledge is inferior.</a:t>
            </a:r>
          </a:p>
          <a:p>
            <a:r>
              <a:rPr lang="en-US">
                <a:latin typeface="Calibri"/>
                <a:ea typeface="Calibri"/>
                <a:cs typeface="Calibri"/>
              </a:rPr>
              <a:t>For instance, the intricate designs and firing techniques of African pottery reflect deep understanding of material science, thermodynamics, and artistic expression, often passed down through generations without formal Western schooling. The artistic decorations on gourds, their use in homes, and spiritual connections tell stories of a deeper understanding and awareness of art and aesthetics, science, and cosmology in ways that must be appreciated. </a:t>
            </a:r>
          </a:p>
          <a:p>
            <a:endParaRPr lang="en-US"/>
          </a:p>
        </p:txBody>
      </p:sp>
    </p:spTree>
    <p:extLst>
      <p:ext uri="{BB962C8B-B14F-4D97-AF65-F5344CB8AC3E}">
        <p14:creationId xmlns:p14="http://schemas.microsoft.com/office/powerpoint/2010/main" val="234655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5FF9-A3FE-4935-9D9C-3D7CD658567D}"/>
              </a:ext>
            </a:extLst>
          </p:cNvPr>
          <p:cNvSpPr>
            <a:spLocks noGrp="1"/>
          </p:cNvSpPr>
          <p:nvPr>
            <p:ph type="title"/>
          </p:nvPr>
        </p:nvSpPr>
        <p:spPr/>
        <p:txBody>
          <a:bodyPr/>
          <a:lstStyle/>
          <a:p>
            <a:r>
              <a:rPr lang="en-US" b="1"/>
              <a:t>Fostering Mutual Respect</a:t>
            </a:r>
          </a:p>
        </p:txBody>
      </p:sp>
      <p:sp>
        <p:nvSpPr>
          <p:cNvPr id="3" name="Content Placeholder 2">
            <a:extLst>
              <a:ext uri="{FF2B5EF4-FFF2-40B4-BE49-F238E27FC236}">
                <a16:creationId xmlns:a16="http://schemas.microsoft.com/office/drawing/2014/main" id="{B15F8670-547A-78B7-0B5D-FF1EDD1DEF22}"/>
              </a:ext>
            </a:extLst>
          </p:cNvPr>
          <p:cNvSpPr>
            <a:spLocks noGrp="1"/>
          </p:cNvSpPr>
          <p:nvPr>
            <p:ph idx="1"/>
          </p:nvPr>
        </p:nvSpPr>
        <p:spPr/>
        <p:txBody>
          <a:bodyPr vert="horz" lIns="91440" tIns="45720" rIns="91440" bIns="45720" rtlCol="0" anchor="t">
            <a:normAutofit fontScale="92500" lnSpcReduction="10000"/>
          </a:bodyPr>
          <a:lstStyle/>
          <a:p>
            <a:r>
              <a:rPr lang="en-US">
                <a:latin typeface="Calibri"/>
                <a:ea typeface="Calibri"/>
                <a:cs typeface="Calibri"/>
              </a:rPr>
              <a:t>openness in fostering mutual respect for </a:t>
            </a:r>
            <a:r>
              <a:rPr lang="en-US" b="1">
                <a:latin typeface="Calibri"/>
                <a:ea typeface="Calibri"/>
                <a:cs typeface="Calibri"/>
              </a:rPr>
              <a:t>genuine</a:t>
            </a:r>
            <a:r>
              <a:rPr lang="en-US">
                <a:latin typeface="Calibri"/>
                <a:ea typeface="Calibri"/>
                <a:cs typeface="Calibri"/>
              </a:rPr>
              <a:t> collaboration</a:t>
            </a:r>
          </a:p>
          <a:p>
            <a:r>
              <a:rPr lang="en-US">
                <a:latin typeface="Calibri"/>
                <a:ea typeface="Calibri"/>
                <a:cs typeface="Calibri"/>
              </a:rPr>
              <a:t>moving beyond hierarchical models where external "experts" dictate terms and solutions, often overlooking local needs and expertise.</a:t>
            </a:r>
            <a:endParaRPr lang="en-US"/>
          </a:p>
          <a:p>
            <a:r>
              <a:rPr lang="en-US">
                <a:latin typeface="Calibri"/>
                <a:ea typeface="Calibri"/>
                <a:cs typeface="Calibri"/>
              </a:rPr>
              <a:t>Recognizing that local communities are</a:t>
            </a:r>
            <a:r>
              <a:rPr lang="en-US" b="1">
                <a:latin typeface="Calibri"/>
                <a:ea typeface="Calibri"/>
                <a:cs typeface="Calibri"/>
              </a:rPr>
              <a:t> knowledge holders</a:t>
            </a:r>
            <a:r>
              <a:rPr lang="en-US">
                <a:latin typeface="Calibri"/>
                <a:ea typeface="Calibri"/>
                <a:cs typeface="Calibri"/>
              </a:rPr>
              <a:t> not </a:t>
            </a:r>
            <a:r>
              <a:rPr lang="en-US" b="1">
                <a:latin typeface="Calibri"/>
                <a:ea typeface="Calibri"/>
                <a:cs typeface="Calibri"/>
              </a:rPr>
              <a:t>subjects</a:t>
            </a:r>
            <a:r>
              <a:rPr lang="en-US">
                <a:latin typeface="Calibri"/>
                <a:ea typeface="Calibri"/>
                <a:cs typeface="Calibri"/>
              </a:rPr>
              <a:t> or </a:t>
            </a:r>
            <a:r>
              <a:rPr lang="en-US" b="1">
                <a:latin typeface="Calibri"/>
                <a:ea typeface="Calibri"/>
                <a:cs typeface="Calibri"/>
              </a:rPr>
              <a:t>informants</a:t>
            </a:r>
            <a:r>
              <a:rPr lang="en-US">
                <a:latin typeface="Calibri"/>
                <a:ea typeface="Calibri"/>
                <a:cs typeface="Calibri"/>
              </a:rPr>
              <a:t> or </a:t>
            </a:r>
            <a:r>
              <a:rPr lang="en-US" b="1">
                <a:latin typeface="Calibri"/>
                <a:ea typeface="Calibri"/>
                <a:cs typeface="Calibri"/>
              </a:rPr>
              <a:t>respondends</a:t>
            </a:r>
          </a:p>
          <a:p>
            <a:r>
              <a:rPr lang="en-US"/>
              <a:t>In the project, we tried to do this by spending time with the communities observing activities, sharing in social life and showing genuine interest in the terminologies and the stories they told.</a:t>
            </a:r>
          </a:p>
          <a:p>
            <a:r>
              <a:rPr lang="en-US"/>
              <a:t>Noted incidences of gendered secrecy and stranger suspicion. We tried to use research assistants from the communities to enhance confidence.</a:t>
            </a:r>
          </a:p>
        </p:txBody>
      </p:sp>
    </p:spTree>
    <p:extLst>
      <p:ext uri="{BB962C8B-B14F-4D97-AF65-F5344CB8AC3E}">
        <p14:creationId xmlns:p14="http://schemas.microsoft.com/office/powerpoint/2010/main" val="24096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848-e179-4a22-99c5-517bb1bb7459" xsi:nil="true"/>
    <lcf76f155ced4ddcb4097134ff3c332f xmlns="5542781d-72a5-46d9-8093-0fa1f196d6ef">
      <Terms xmlns="http://schemas.microsoft.com/office/infopath/2007/PartnerControls"/>
    </lcf76f155ced4ddcb4097134ff3c332f>
    <_Flow_SignoffStatus xmlns="5542781d-72a5-46d9-8093-0fa1f196d6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1133FAA646447B1F506C0CC1AD96D" ma:contentTypeVersion="20" ma:contentTypeDescription="Create a new document." ma:contentTypeScope="" ma:versionID="f81d3a7a7ecc1b311bdea8db72cd5713">
  <xsd:schema xmlns:xsd="http://www.w3.org/2001/XMLSchema" xmlns:xs="http://www.w3.org/2001/XMLSchema" xmlns:p="http://schemas.microsoft.com/office/2006/metadata/properties" xmlns:ns2="5542781d-72a5-46d9-8093-0fa1f196d6ef" xmlns:ns3="50a1e848-e179-4a22-99c5-517bb1bb7459" targetNamespace="http://schemas.microsoft.com/office/2006/metadata/properties" ma:root="true" ma:fieldsID="6b87ab62bd66e07ec5ecdee244af8e4c" ns2:_="" ns3:_="">
    <xsd:import namespace="5542781d-72a5-46d9-8093-0fa1f196d6ef"/>
    <xsd:import namespace="50a1e848-e179-4a22-99c5-517bb1bb74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2781d-72a5-46d9-8093-0fa1f196d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b5b39e-099d-40c3-b251-37436ed69ed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848-e179-4a22-99c5-517bb1bb74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7f5f95-d141-4bc4-a91a-84dc09fea444}" ma:internalName="TaxCatchAll" ma:showField="CatchAllData" ma:web="50a1e848-e179-4a22-99c5-517bb1bb7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B4158F-6E88-4DCA-B9A3-E80F7E14C307}">
  <ds:schemaRefs>
    <ds:schemaRef ds:uri="http://schemas.microsoft.com/office/2006/metadata/properties"/>
    <ds:schemaRef ds:uri="http://schemas.microsoft.com/office/infopath/2007/PartnerControls"/>
    <ds:schemaRef ds:uri="50a1e848-e179-4a22-99c5-517bb1bb7459"/>
    <ds:schemaRef ds:uri="5542781d-72a5-46d9-8093-0fa1f196d6ef"/>
  </ds:schemaRefs>
</ds:datastoreItem>
</file>

<file path=customXml/itemProps2.xml><?xml version="1.0" encoding="utf-8"?>
<ds:datastoreItem xmlns:ds="http://schemas.openxmlformats.org/officeDocument/2006/customXml" ds:itemID="{8A0E396E-5D8D-417D-A93B-23A041D385DE}">
  <ds:schemaRefs>
    <ds:schemaRef ds:uri="http://schemas.microsoft.com/sharepoint/v3/contenttype/forms"/>
  </ds:schemaRefs>
</ds:datastoreItem>
</file>

<file path=customXml/itemProps3.xml><?xml version="1.0" encoding="utf-8"?>
<ds:datastoreItem xmlns:ds="http://schemas.openxmlformats.org/officeDocument/2006/customXml" ds:itemID="{56831A6B-4DD6-435E-B40F-4CFF6E8D4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2781d-72a5-46d9-8093-0fa1f196d6ef"/>
    <ds:schemaRef ds:uri="50a1e848-e179-4a22-99c5-517bb1bb7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767</TotalTime>
  <Words>965</Words>
  <Application>Microsoft Office PowerPoint</Application>
  <PresentationFormat>Widescreen</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(Re)centering Indigenous Knowledge for equitable partnerships: A movement away from ‘research on’ to ‘research with’ indigenous peoples   </vt:lpstr>
      <vt:lpstr>Introduction</vt:lpstr>
      <vt:lpstr>Aim of the Presentation</vt:lpstr>
      <vt:lpstr>Pots Project</vt:lpstr>
      <vt:lpstr>Methodology</vt:lpstr>
      <vt:lpstr>Objectives Contd..</vt:lpstr>
      <vt:lpstr>Project lessons for Partnerships</vt:lpstr>
      <vt:lpstr>Targeting Co-production </vt:lpstr>
      <vt:lpstr>Fostering Mutual Respect</vt:lpstr>
      <vt:lpstr>Appreciating prior imbalances and working on empowerment</vt:lpstr>
      <vt:lpstr>Establishing Long term impact and accountability</vt:lpstr>
      <vt:lpstr>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Prof Sikuku J</dc:creator>
  <cp:lastModifiedBy>JUSTINE SIKUKU</cp:lastModifiedBy>
  <cp:revision>6</cp:revision>
  <dcterms:created xsi:type="dcterms:W3CDTF">2026-01-11T08:09:02Z</dcterms:created>
  <dcterms:modified xsi:type="dcterms:W3CDTF">2026-02-25T08:43:44Z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0x0101009FD1133FAA646447B1F506C0CC1AD96D</vt:lpwstr>
  </property>
</Properties>
</file>