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31"/>
  </p:notesMasterIdLst>
  <p:sldIdLst>
    <p:sldId id="264" r:id="rId5"/>
    <p:sldId id="257" r:id="rId6"/>
    <p:sldId id="258" r:id="rId7"/>
    <p:sldId id="259" r:id="rId8"/>
    <p:sldId id="262" r:id="rId9"/>
    <p:sldId id="261" r:id="rId10"/>
    <p:sldId id="260" r:id="rId11"/>
    <p:sldId id="263" r:id="rId12"/>
    <p:sldId id="265" r:id="rId13"/>
    <p:sldId id="266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180" autoAdjust="0"/>
  </p:normalViewPr>
  <p:slideViewPr>
    <p:cSldViewPr snapToGrid="0">
      <p:cViewPr varScale="1">
        <p:scale>
          <a:sx n="84" d="100"/>
          <a:sy n="84" d="100"/>
        </p:scale>
        <p:origin x="16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272C0C-9762-41F6-B992-6B2834C404AE}" type="doc">
      <dgm:prSet loTypeId="urn:microsoft.com/office/officeart/2016/7/layout/VerticalSolidAction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8642759-09B7-4A0F-AAA6-3D9176955D6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Encourage</a:t>
          </a:r>
        </a:p>
      </dgm:t>
    </dgm:pt>
    <dgm:pt modelId="{17244DFB-E58F-45AB-868D-6C3BD3D4961C}" type="parTrans" cxnId="{E1040FB8-09EE-496C-AE7D-BF520573BD2D}">
      <dgm:prSet/>
      <dgm:spPr/>
      <dgm:t>
        <a:bodyPr/>
        <a:lstStyle/>
        <a:p>
          <a:endParaRPr lang="en-US"/>
        </a:p>
      </dgm:t>
    </dgm:pt>
    <dgm:pt modelId="{E594BCF8-A417-4401-AD15-E55E4B6B9CD5}" type="sibTrans" cxnId="{E1040FB8-09EE-496C-AE7D-BF520573BD2D}">
      <dgm:prSet/>
      <dgm:spPr/>
      <dgm:t>
        <a:bodyPr/>
        <a:lstStyle/>
        <a:p>
          <a:endParaRPr lang="en-US"/>
        </a:p>
      </dgm:t>
    </dgm:pt>
    <dgm:pt modelId="{6AF97367-9ACF-48FD-A3CC-EEFDD90C02B4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Encourage cross-cultural exchange of ideas and expertise</a:t>
          </a:r>
        </a:p>
      </dgm:t>
    </dgm:pt>
    <dgm:pt modelId="{85228185-A6A5-4264-8F0F-2B58C18E16E1}" type="parTrans" cxnId="{C4222B92-AF5D-4261-9905-556221A46877}">
      <dgm:prSet/>
      <dgm:spPr/>
      <dgm:t>
        <a:bodyPr/>
        <a:lstStyle/>
        <a:p>
          <a:endParaRPr lang="en-US"/>
        </a:p>
      </dgm:t>
    </dgm:pt>
    <dgm:pt modelId="{29C40253-0B71-4B4C-B3BF-603D894D14C5}" type="sibTrans" cxnId="{C4222B92-AF5D-4261-9905-556221A46877}">
      <dgm:prSet/>
      <dgm:spPr/>
      <dgm:t>
        <a:bodyPr/>
        <a:lstStyle/>
        <a:p>
          <a:endParaRPr lang="en-US"/>
        </a:p>
      </dgm:t>
    </dgm:pt>
    <dgm:pt modelId="{420D1C36-324E-42E1-B256-6FEDC79BDC2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Pool</a:t>
          </a:r>
        </a:p>
      </dgm:t>
    </dgm:pt>
    <dgm:pt modelId="{6881F827-FD67-443B-9B5D-DB50B4584AB2}" type="parTrans" cxnId="{AD5F0A8A-2EFE-4666-8541-A2B6EC1EC586}">
      <dgm:prSet/>
      <dgm:spPr/>
      <dgm:t>
        <a:bodyPr/>
        <a:lstStyle/>
        <a:p>
          <a:endParaRPr lang="en-US"/>
        </a:p>
      </dgm:t>
    </dgm:pt>
    <dgm:pt modelId="{6FC6A403-2CE0-4460-AEE8-5EA894DFF4CD}" type="sibTrans" cxnId="{AD5F0A8A-2EFE-4666-8541-A2B6EC1EC586}">
      <dgm:prSet/>
      <dgm:spPr/>
      <dgm:t>
        <a:bodyPr/>
        <a:lstStyle/>
        <a:p>
          <a:endParaRPr lang="en-US"/>
        </a:p>
      </dgm:t>
    </dgm:pt>
    <dgm:pt modelId="{8CA7F9EE-0FEC-4109-B6D3-60F4B18D04E6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Pool diverse strengths such as local contextual knowledge, technical capacity, and funding streams</a:t>
          </a:r>
        </a:p>
      </dgm:t>
    </dgm:pt>
    <dgm:pt modelId="{10A45679-7020-4C9B-A4B0-44B2788A52F2}" type="parTrans" cxnId="{9AA32F72-D5AD-4613-A880-FC4571EF80A8}">
      <dgm:prSet/>
      <dgm:spPr/>
      <dgm:t>
        <a:bodyPr/>
        <a:lstStyle/>
        <a:p>
          <a:endParaRPr lang="en-US"/>
        </a:p>
      </dgm:t>
    </dgm:pt>
    <dgm:pt modelId="{A4147B26-8E07-4DC4-87DE-B14B55449E2A}" type="sibTrans" cxnId="{9AA32F72-D5AD-4613-A880-FC4571EF80A8}">
      <dgm:prSet/>
      <dgm:spPr/>
      <dgm:t>
        <a:bodyPr/>
        <a:lstStyle/>
        <a:p>
          <a:endParaRPr lang="en-US"/>
        </a:p>
      </dgm:t>
    </dgm:pt>
    <dgm:pt modelId="{335C076D-8067-4289-BA57-74FBC2988E7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Advance</a:t>
          </a:r>
        </a:p>
      </dgm:t>
    </dgm:pt>
    <dgm:pt modelId="{89D2D1C1-1D99-4CCB-8D16-6A15070C1A2F}" type="parTrans" cxnId="{111961A2-B3B7-47AE-B561-A9EA340F085D}">
      <dgm:prSet/>
      <dgm:spPr/>
      <dgm:t>
        <a:bodyPr/>
        <a:lstStyle/>
        <a:p>
          <a:endParaRPr lang="en-US"/>
        </a:p>
      </dgm:t>
    </dgm:pt>
    <dgm:pt modelId="{E16D5626-CDAC-4CAB-AE32-8F8476B137CD}" type="sibTrans" cxnId="{111961A2-B3B7-47AE-B561-A9EA340F085D}">
      <dgm:prSet/>
      <dgm:spPr/>
      <dgm:t>
        <a:bodyPr/>
        <a:lstStyle/>
        <a:p>
          <a:endParaRPr lang="en-US"/>
        </a:p>
      </dgm:t>
    </dgm:pt>
    <dgm:pt modelId="{B19320BF-6915-40BE-A0F2-7473D95D3F7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Advance scientific questions that cannot be adequately addressed by single institutions or countries working alone</a:t>
          </a:r>
        </a:p>
      </dgm:t>
    </dgm:pt>
    <dgm:pt modelId="{3CD2DA03-B022-4141-B60A-4040D15B2B35}" type="parTrans" cxnId="{6C059AE7-037C-487D-B699-612C2B9735EC}">
      <dgm:prSet/>
      <dgm:spPr/>
      <dgm:t>
        <a:bodyPr/>
        <a:lstStyle/>
        <a:p>
          <a:endParaRPr lang="en-US"/>
        </a:p>
      </dgm:t>
    </dgm:pt>
    <dgm:pt modelId="{B50E8438-D089-446B-A751-0AF1E7CEDF9E}" type="sibTrans" cxnId="{6C059AE7-037C-487D-B699-612C2B9735EC}">
      <dgm:prSet/>
      <dgm:spPr/>
      <dgm:t>
        <a:bodyPr/>
        <a:lstStyle/>
        <a:p>
          <a:endParaRPr lang="en-US"/>
        </a:p>
      </dgm:t>
    </dgm:pt>
    <dgm:pt modelId="{706430C9-C8BF-460D-80BE-B8A660FF5B67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Leverage</a:t>
          </a:r>
        </a:p>
      </dgm:t>
    </dgm:pt>
    <dgm:pt modelId="{809865FB-141B-483C-A40A-0883F140BCEC}" type="parTrans" cxnId="{C5C60C08-EAFF-4E15-9EAF-C477D02FC27C}">
      <dgm:prSet/>
      <dgm:spPr/>
      <dgm:t>
        <a:bodyPr/>
        <a:lstStyle/>
        <a:p>
          <a:endParaRPr lang="en-US"/>
        </a:p>
      </dgm:t>
    </dgm:pt>
    <dgm:pt modelId="{FE24A922-59EE-4B17-8767-BE61D36BD49F}" type="sibTrans" cxnId="{C5C60C08-EAFF-4E15-9EAF-C477D02FC27C}">
      <dgm:prSet/>
      <dgm:spPr/>
      <dgm:t>
        <a:bodyPr/>
        <a:lstStyle/>
        <a:p>
          <a:endParaRPr lang="en-US"/>
        </a:p>
      </dgm:t>
    </dgm:pt>
    <dgm:pt modelId="{E31A5713-F383-450C-BAB1-1E43AB7D4336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Leverage regional problem solving and shared socio-economic experience in similar settings (especially South–South). </a:t>
          </a:r>
        </a:p>
      </dgm:t>
    </dgm:pt>
    <dgm:pt modelId="{E0106498-1268-44A4-B07B-9EE1CDC795AD}" type="parTrans" cxnId="{E0414C5A-AA24-4512-A8E3-4862A35AD982}">
      <dgm:prSet/>
      <dgm:spPr/>
      <dgm:t>
        <a:bodyPr/>
        <a:lstStyle/>
        <a:p>
          <a:endParaRPr lang="en-US"/>
        </a:p>
      </dgm:t>
    </dgm:pt>
    <dgm:pt modelId="{4873DFDF-4708-481B-9C98-45131547E73F}" type="sibTrans" cxnId="{E0414C5A-AA24-4512-A8E3-4862A35AD982}">
      <dgm:prSet/>
      <dgm:spPr/>
      <dgm:t>
        <a:bodyPr/>
        <a:lstStyle/>
        <a:p>
          <a:endParaRPr lang="en-US"/>
        </a:p>
      </dgm:t>
    </dgm:pt>
    <dgm:pt modelId="{539F5278-A2AB-4B9F-8AF5-66A5F14D004C}" type="pres">
      <dgm:prSet presAssocID="{E8272C0C-9762-41F6-B992-6B2834C404AE}" presName="Name0" presStyleCnt="0">
        <dgm:presLayoutVars>
          <dgm:dir/>
          <dgm:animLvl val="lvl"/>
          <dgm:resizeHandles val="exact"/>
        </dgm:presLayoutVars>
      </dgm:prSet>
      <dgm:spPr/>
    </dgm:pt>
    <dgm:pt modelId="{016CBA64-E0B3-4322-8DB2-8D76B2856D32}" type="pres">
      <dgm:prSet presAssocID="{E8642759-09B7-4A0F-AAA6-3D9176955D6D}" presName="linNode" presStyleCnt="0"/>
      <dgm:spPr/>
    </dgm:pt>
    <dgm:pt modelId="{5CBC0980-322C-4DDB-8775-B5342E466D07}" type="pres">
      <dgm:prSet presAssocID="{E8642759-09B7-4A0F-AAA6-3D9176955D6D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48D55812-75E6-4477-B9AE-67F5273C58DA}" type="pres">
      <dgm:prSet presAssocID="{E8642759-09B7-4A0F-AAA6-3D9176955D6D}" presName="descendantText" presStyleLbl="alignAccFollowNode1" presStyleIdx="0" presStyleCnt="4">
        <dgm:presLayoutVars>
          <dgm:bulletEnabled/>
        </dgm:presLayoutVars>
      </dgm:prSet>
      <dgm:spPr/>
    </dgm:pt>
    <dgm:pt modelId="{CC1EC689-7390-40D4-898C-A9FC08F6F931}" type="pres">
      <dgm:prSet presAssocID="{E594BCF8-A417-4401-AD15-E55E4B6B9CD5}" presName="sp" presStyleCnt="0"/>
      <dgm:spPr/>
    </dgm:pt>
    <dgm:pt modelId="{982E550C-443D-4650-AE50-B411D909D9A0}" type="pres">
      <dgm:prSet presAssocID="{420D1C36-324E-42E1-B256-6FEDC79BDC2D}" presName="linNode" presStyleCnt="0"/>
      <dgm:spPr/>
    </dgm:pt>
    <dgm:pt modelId="{AF5A2D29-1EA8-4FEC-AB89-0C0F644E05BA}" type="pres">
      <dgm:prSet presAssocID="{420D1C36-324E-42E1-B256-6FEDC79BDC2D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E3BA6136-568A-4738-867F-D91F874AA828}" type="pres">
      <dgm:prSet presAssocID="{420D1C36-324E-42E1-B256-6FEDC79BDC2D}" presName="descendantText" presStyleLbl="alignAccFollowNode1" presStyleIdx="1" presStyleCnt="4">
        <dgm:presLayoutVars>
          <dgm:bulletEnabled/>
        </dgm:presLayoutVars>
      </dgm:prSet>
      <dgm:spPr/>
    </dgm:pt>
    <dgm:pt modelId="{56D6A904-94CA-482D-97C9-F55DE7C59A38}" type="pres">
      <dgm:prSet presAssocID="{6FC6A403-2CE0-4460-AEE8-5EA894DFF4CD}" presName="sp" presStyleCnt="0"/>
      <dgm:spPr/>
    </dgm:pt>
    <dgm:pt modelId="{1CB1CAAB-C4DD-420B-9B61-76FDBCF50F41}" type="pres">
      <dgm:prSet presAssocID="{335C076D-8067-4289-BA57-74FBC2988E70}" presName="linNode" presStyleCnt="0"/>
      <dgm:spPr/>
    </dgm:pt>
    <dgm:pt modelId="{F76B7198-1382-42EB-B4C4-93CF093DDAD4}" type="pres">
      <dgm:prSet presAssocID="{335C076D-8067-4289-BA57-74FBC2988E70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38ADFFEF-02D9-488F-8989-02068A1E6C8B}" type="pres">
      <dgm:prSet presAssocID="{335C076D-8067-4289-BA57-74FBC2988E70}" presName="descendantText" presStyleLbl="alignAccFollowNode1" presStyleIdx="2" presStyleCnt="4">
        <dgm:presLayoutVars>
          <dgm:bulletEnabled/>
        </dgm:presLayoutVars>
      </dgm:prSet>
      <dgm:spPr/>
    </dgm:pt>
    <dgm:pt modelId="{A7C76E34-4AAE-4A35-A118-DD8DE481AFF3}" type="pres">
      <dgm:prSet presAssocID="{E16D5626-CDAC-4CAB-AE32-8F8476B137CD}" presName="sp" presStyleCnt="0"/>
      <dgm:spPr/>
    </dgm:pt>
    <dgm:pt modelId="{F7B8EAAC-49D8-42E3-AB55-F5606EEECDDB}" type="pres">
      <dgm:prSet presAssocID="{706430C9-C8BF-460D-80BE-B8A660FF5B67}" presName="linNode" presStyleCnt="0"/>
      <dgm:spPr/>
    </dgm:pt>
    <dgm:pt modelId="{5D7603B9-C256-41C1-B9D9-F24AD76F9554}" type="pres">
      <dgm:prSet presAssocID="{706430C9-C8BF-460D-80BE-B8A660FF5B67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13D7BE4E-A31F-44D9-B1BF-61976BD04765}" type="pres">
      <dgm:prSet presAssocID="{706430C9-C8BF-460D-80BE-B8A660FF5B67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9A021004-C31C-4D89-BC0F-DCD97C52FE71}" type="presOf" srcId="{B19320BF-6915-40BE-A0F2-7473D95D3F7D}" destId="{38ADFFEF-02D9-488F-8989-02068A1E6C8B}" srcOrd="0" destOrd="0" presId="urn:microsoft.com/office/officeart/2016/7/layout/VerticalSolidActionList"/>
    <dgm:cxn modelId="{C5C60C08-EAFF-4E15-9EAF-C477D02FC27C}" srcId="{E8272C0C-9762-41F6-B992-6B2834C404AE}" destId="{706430C9-C8BF-460D-80BE-B8A660FF5B67}" srcOrd="3" destOrd="0" parTransId="{809865FB-141B-483C-A40A-0883F140BCEC}" sibTransId="{FE24A922-59EE-4B17-8767-BE61D36BD49F}"/>
    <dgm:cxn modelId="{6BFEDF10-DE25-428E-AD2C-7C1F0C609343}" type="presOf" srcId="{E8272C0C-9762-41F6-B992-6B2834C404AE}" destId="{539F5278-A2AB-4B9F-8AF5-66A5F14D004C}" srcOrd="0" destOrd="0" presId="urn:microsoft.com/office/officeart/2016/7/layout/VerticalSolidActionList"/>
    <dgm:cxn modelId="{1E612E5B-82D5-4DCD-B2D0-6146DA623348}" type="presOf" srcId="{706430C9-C8BF-460D-80BE-B8A660FF5B67}" destId="{5D7603B9-C256-41C1-B9D9-F24AD76F9554}" srcOrd="0" destOrd="0" presId="urn:microsoft.com/office/officeart/2016/7/layout/VerticalSolidActionList"/>
    <dgm:cxn modelId="{124B2F66-CAF3-4E5E-83B1-34B5F7F50577}" type="presOf" srcId="{335C076D-8067-4289-BA57-74FBC2988E70}" destId="{F76B7198-1382-42EB-B4C4-93CF093DDAD4}" srcOrd="0" destOrd="0" presId="urn:microsoft.com/office/officeart/2016/7/layout/VerticalSolidActionList"/>
    <dgm:cxn modelId="{9AA32F72-D5AD-4613-A880-FC4571EF80A8}" srcId="{420D1C36-324E-42E1-B256-6FEDC79BDC2D}" destId="{8CA7F9EE-0FEC-4109-B6D3-60F4B18D04E6}" srcOrd="0" destOrd="0" parTransId="{10A45679-7020-4C9B-A4B0-44B2788A52F2}" sibTransId="{A4147B26-8E07-4DC4-87DE-B14B55449E2A}"/>
    <dgm:cxn modelId="{03F54A73-3ED5-4B9B-8CC3-A49909BAEE73}" type="presOf" srcId="{6AF97367-9ACF-48FD-A3CC-EEFDD90C02B4}" destId="{48D55812-75E6-4477-B9AE-67F5273C58DA}" srcOrd="0" destOrd="0" presId="urn:microsoft.com/office/officeart/2016/7/layout/VerticalSolidActionList"/>
    <dgm:cxn modelId="{E0414C5A-AA24-4512-A8E3-4862A35AD982}" srcId="{706430C9-C8BF-460D-80BE-B8A660FF5B67}" destId="{E31A5713-F383-450C-BAB1-1E43AB7D4336}" srcOrd="0" destOrd="0" parTransId="{E0106498-1268-44A4-B07B-9EE1CDC795AD}" sibTransId="{4873DFDF-4708-481B-9C98-45131547E73F}"/>
    <dgm:cxn modelId="{761DDA82-D329-406E-B2A5-7A0D56F6AD35}" type="presOf" srcId="{8CA7F9EE-0FEC-4109-B6D3-60F4B18D04E6}" destId="{E3BA6136-568A-4738-867F-D91F874AA828}" srcOrd="0" destOrd="0" presId="urn:microsoft.com/office/officeart/2016/7/layout/VerticalSolidActionList"/>
    <dgm:cxn modelId="{AD5F0A8A-2EFE-4666-8541-A2B6EC1EC586}" srcId="{E8272C0C-9762-41F6-B992-6B2834C404AE}" destId="{420D1C36-324E-42E1-B256-6FEDC79BDC2D}" srcOrd="1" destOrd="0" parTransId="{6881F827-FD67-443B-9B5D-DB50B4584AB2}" sibTransId="{6FC6A403-2CE0-4460-AEE8-5EA894DFF4CD}"/>
    <dgm:cxn modelId="{BE6E248A-3210-4A7E-A541-A4964230F440}" type="presOf" srcId="{420D1C36-324E-42E1-B256-6FEDC79BDC2D}" destId="{AF5A2D29-1EA8-4FEC-AB89-0C0F644E05BA}" srcOrd="0" destOrd="0" presId="urn:microsoft.com/office/officeart/2016/7/layout/VerticalSolidActionList"/>
    <dgm:cxn modelId="{C4222B92-AF5D-4261-9905-556221A46877}" srcId="{E8642759-09B7-4A0F-AAA6-3D9176955D6D}" destId="{6AF97367-9ACF-48FD-A3CC-EEFDD90C02B4}" srcOrd="0" destOrd="0" parTransId="{85228185-A6A5-4264-8F0F-2B58C18E16E1}" sibTransId="{29C40253-0B71-4B4C-B3BF-603D894D14C5}"/>
    <dgm:cxn modelId="{DBB9739B-B1A1-4169-9CE3-F14452F6B83B}" type="presOf" srcId="{E31A5713-F383-450C-BAB1-1E43AB7D4336}" destId="{13D7BE4E-A31F-44D9-B1BF-61976BD04765}" srcOrd="0" destOrd="0" presId="urn:microsoft.com/office/officeart/2016/7/layout/VerticalSolidActionList"/>
    <dgm:cxn modelId="{111961A2-B3B7-47AE-B561-A9EA340F085D}" srcId="{E8272C0C-9762-41F6-B992-6B2834C404AE}" destId="{335C076D-8067-4289-BA57-74FBC2988E70}" srcOrd="2" destOrd="0" parTransId="{89D2D1C1-1D99-4CCB-8D16-6A15070C1A2F}" sibTransId="{E16D5626-CDAC-4CAB-AE32-8F8476B137CD}"/>
    <dgm:cxn modelId="{E1040FB8-09EE-496C-AE7D-BF520573BD2D}" srcId="{E8272C0C-9762-41F6-B992-6B2834C404AE}" destId="{E8642759-09B7-4A0F-AAA6-3D9176955D6D}" srcOrd="0" destOrd="0" parTransId="{17244DFB-E58F-45AB-868D-6C3BD3D4961C}" sibTransId="{E594BCF8-A417-4401-AD15-E55E4B6B9CD5}"/>
    <dgm:cxn modelId="{C8E832E0-95F9-4370-8F8D-316796D243DF}" type="presOf" srcId="{E8642759-09B7-4A0F-AAA6-3D9176955D6D}" destId="{5CBC0980-322C-4DDB-8775-B5342E466D07}" srcOrd="0" destOrd="0" presId="urn:microsoft.com/office/officeart/2016/7/layout/VerticalSolidActionList"/>
    <dgm:cxn modelId="{6C059AE7-037C-487D-B699-612C2B9735EC}" srcId="{335C076D-8067-4289-BA57-74FBC2988E70}" destId="{B19320BF-6915-40BE-A0F2-7473D95D3F7D}" srcOrd="0" destOrd="0" parTransId="{3CD2DA03-B022-4141-B60A-4040D15B2B35}" sibTransId="{B50E8438-D089-446B-A751-0AF1E7CEDF9E}"/>
    <dgm:cxn modelId="{70E73DF6-8719-4988-8E3E-3E2D8A6A7447}" type="presParOf" srcId="{539F5278-A2AB-4B9F-8AF5-66A5F14D004C}" destId="{016CBA64-E0B3-4322-8DB2-8D76B2856D32}" srcOrd="0" destOrd="0" presId="urn:microsoft.com/office/officeart/2016/7/layout/VerticalSolidActionList"/>
    <dgm:cxn modelId="{F5A250FC-BFC9-46F7-A8EB-74A9A5321DB2}" type="presParOf" srcId="{016CBA64-E0B3-4322-8DB2-8D76B2856D32}" destId="{5CBC0980-322C-4DDB-8775-B5342E466D07}" srcOrd="0" destOrd="0" presId="urn:microsoft.com/office/officeart/2016/7/layout/VerticalSolidActionList"/>
    <dgm:cxn modelId="{8D719BE1-D0E8-481A-AF49-37DD9F552B73}" type="presParOf" srcId="{016CBA64-E0B3-4322-8DB2-8D76B2856D32}" destId="{48D55812-75E6-4477-B9AE-67F5273C58DA}" srcOrd="1" destOrd="0" presId="urn:microsoft.com/office/officeart/2016/7/layout/VerticalSolidActionList"/>
    <dgm:cxn modelId="{C9EF3E7E-1481-4100-8A7B-A3623EA06A3D}" type="presParOf" srcId="{539F5278-A2AB-4B9F-8AF5-66A5F14D004C}" destId="{CC1EC689-7390-40D4-898C-A9FC08F6F931}" srcOrd="1" destOrd="0" presId="urn:microsoft.com/office/officeart/2016/7/layout/VerticalSolidActionList"/>
    <dgm:cxn modelId="{F13BB3A6-1DA0-4CC8-AAFE-9B08C8673C4F}" type="presParOf" srcId="{539F5278-A2AB-4B9F-8AF5-66A5F14D004C}" destId="{982E550C-443D-4650-AE50-B411D909D9A0}" srcOrd="2" destOrd="0" presId="urn:microsoft.com/office/officeart/2016/7/layout/VerticalSolidActionList"/>
    <dgm:cxn modelId="{42081F63-DD86-4BB0-87E5-094B08F6E5D8}" type="presParOf" srcId="{982E550C-443D-4650-AE50-B411D909D9A0}" destId="{AF5A2D29-1EA8-4FEC-AB89-0C0F644E05BA}" srcOrd="0" destOrd="0" presId="urn:microsoft.com/office/officeart/2016/7/layout/VerticalSolidActionList"/>
    <dgm:cxn modelId="{075FA8F6-D682-4404-BB1E-E3A434CB04A4}" type="presParOf" srcId="{982E550C-443D-4650-AE50-B411D909D9A0}" destId="{E3BA6136-568A-4738-867F-D91F874AA828}" srcOrd="1" destOrd="0" presId="urn:microsoft.com/office/officeart/2016/7/layout/VerticalSolidActionList"/>
    <dgm:cxn modelId="{2C3FED9B-B5B3-4384-82FF-8BFE451F1D68}" type="presParOf" srcId="{539F5278-A2AB-4B9F-8AF5-66A5F14D004C}" destId="{56D6A904-94CA-482D-97C9-F55DE7C59A38}" srcOrd="3" destOrd="0" presId="urn:microsoft.com/office/officeart/2016/7/layout/VerticalSolidActionList"/>
    <dgm:cxn modelId="{9384C1BD-6F7E-4EFD-8605-B23FFF5755B2}" type="presParOf" srcId="{539F5278-A2AB-4B9F-8AF5-66A5F14D004C}" destId="{1CB1CAAB-C4DD-420B-9B61-76FDBCF50F41}" srcOrd="4" destOrd="0" presId="urn:microsoft.com/office/officeart/2016/7/layout/VerticalSolidActionList"/>
    <dgm:cxn modelId="{1A9F2F91-136D-48DE-BE1E-5E8A40ED88D8}" type="presParOf" srcId="{1CB1CAAB-C4DD-420B-9B61-76FDBCF50F41}" destId="{F76B7198-1382-42EB-B4C4-93CF093DDAD4}" srcOrd="0" destOrd="0" presId="urn:microsoft.com/office/officeart/2016/7/layout/VerticalSolidActionList"/>
    <dgm:cxn modelId="{122D920F-3B42-472D-BD66-05F3A400DC7F}" type="presParOf" srcId="{1CB1CAAB-C4DD-420B-9B61-76FDBCF50F41}" destId="{38ADFFEF-02D9-488F-8989-02068A1E6C8B}" srcOrd="1" destOrd="0" presId="urn:microsoft.com/office/officeart/2016/7/layout/VerticalSolidActionList"/>
    <dgm:cxn modelId="{118DE80F-D966-472D-BDFA-EDC7D778F6E5}" type="presParOf" srcId="{539F5278-A2AB-4B9F-8AF5-66A5F14D004C}" destId="{A7C76E34-4AAE-4A35-A118-DD8DE481AFF3}" srcOrd="5" destOrd="0" presId="urn:microsoft.com/office/officeart/2016/7/layout/VerticalSolidActionList"/>
    <dgm:cxn modelId="{7146829E-AECF-4C76-8ABE-E8295862A9D8}" type="presParOf" srcId="{539F5278-A2AB-4B9F-8AF5-66A5F14D004C}" destId="{F7B8EAAC-49D8-42E3-AB55-F5606EEECDDB}" srcOrd="6" destOrd="0" presId="urn:microsoft.com/office/officeart/2016/7/layout/VerticalSolidActionList"/>
    <dgm:cxn modelId="{B898EAAE-D665-4A41-8B49-43FE2D3194F7}" type="presParOf" srcId="{F7B8EAAC-49D8-42E3-AB55-F5606EEECDDB}" destId="{5D7603B9-C256-41C1-B9D9-F24AD76F9554}" srcOrd="0" destOrd="0" presId="urn:microsoft.com/office/officeart/2016/7/layout/VerticalSolidActionList"/>
    <dgm:cxn modelId="{7CC6257E-DDCC-4BB9-8636-2694C1A85113}" type="presParOf" srcId="{F7B8EAAC-49D8-42E3-AB55-F5606EEECDDB}" destId="{13D7BE4E-A31F-44D9-B1BF-61976BD04765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D55812-75E6-4477-B9AE-67F5273C58DA}">
      <dsp:nvSpPr>
        <dsp:cNvPr id="0" name=""/>
        <dsp:cNvSpPr/>
      </dsp:nvSpPr>
      <dsp:spPr>
        <a:xfrm>
          <a:off x="1907248" y="1994"/>
          <a:ext cx="7628994" cy="103311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24" tIns="262411" rIns="148024" bIns="2624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Encourage cross-cultural exchange of ideas and expertise</a:t>
          </a:r>
        </a:p>
      </dsp:txBody>
      <dsp:txXfrm>
        <a:off x="1907248" y="1994"/>
        <a:ext cx="7628994" cy="1033114"/>
      </dsp:txXfrm>
    </dsp:sp>
    <dsp:sp modelId="{5CBC0980-322C-4DDB-8775-B5342E466D07}">
      <dsp:nvSpPr>
        <dsp:cNvPr id="0" name=""/>
        <dsp:cNvSpPr/>
      </dsp:nvSpPr>
      <dsp:spPr>
        <a:xfrm>
          <a:off x="0" y="1994"/>
          <a:ext cx="1907248" cy="103311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25" tIns="102049" rIns="100925" bIns="10204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tx1"/>
              </a:solidFill>
            </a:rPr>
            <a:t>Encourage</a:t>
          </a:r>
        </a:p>
      </dsp:txBody>
      <dsp:txXfrm>
        <a:off x="0" y="1994"/>
        <a:ext cx="1907248" cy="1033114"/>
      </dsp:txXfrm>
    </dsp:sp>
    <dsp:sp modelId="{E3BA6136-568A-4738-867F-D91F874AA828}">
      <dsp:nvSpPr>
        <dsp:cNvPr id="0" name=""/>
        <dsp:cNvSpPr/>
      </dsp:nvSpPr>
      <dsp:spPr>
        <a:xfrm>
          <a:off x="1907248" y="1097095"/>
          <a:ext cx="7628994" cy="1033114"/>
        </a:xfrm>
        <a:prstGeom prst="rect">
          <a:avLst/>
        </a:prstGeom>
        <a:solidFill>
          <a:schemeClr val="accent2">
            <a:tint val="40000"/>
            <a:alpha val="90000"/>
            <a:hueOff val="309552"/>
            <a:satOff val="-13952"/>
            <a:lumOff val="-985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309552"/>
              <a:satOff val="-13952"/>
              <a:lumOff val="-9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24" tIns="262411" rIns="148024" bIns="2624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Pool diverse strengths such as local contextual knowledge, technical capacity, and funding streams</a:t>
          </a:r>
        </a:p>
      </dsp:txBody>
      <dsp:txXfrm>
        <a:off x="1907248" y="1097095"/>
        <a:ext cx="7628994" cy="1033114"/>
      </dsp:txXfrm>
    </dsp:sp>
    <dsp:sp modelId="{AF5A2D29-1EA8-4FEC-AB89-0C0F644E05BA}">
      <dsp:nvSpPr>
        <dsp:cNvPr id="0" name=""/>
        <dsp:cNvSpPr/>
      </dsp:nvSpPr>
      <dsp:spPr>
        <a:xfrm>
          <a:off x="0" y="1097095"/>
          <a:ext cx="1907248" cy="1033114"/>
        </a:xfrm>
        <a:prstGeom prst="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151055"/>
              <a:satOff val="-15998"/>
              <a:lumOff val="-39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25" tIns="102049" rIns="100925" bIns="10204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tx1"/>
              </a:solidFill>
            </a:rPr>
            <a:t>Pool</a:t>
          </a:r>
        </a:p>
      </dsp:txBody>
      <dsp:txXfrm>
        <a:off x="0" y="1097095"/>
        <a:ext cx="1907248" cy="1033114"/>
      </dsp:txXfrm>
    </dsp:sp>
    <dsp:sp modelId="{38ADFFEF-02D9-488F-8989-02068A1E6C8B}">
      <dsp:nvSpPr>
        <dsp:cNvPr id="0" name=""/>
        <dsp:cNvSpPr/>
      </dsp:nvSpPr>
      <dsp:spPr>
        <a:xfrm>
          <a:off x="1907248" y="2192197"/>
          <a:ext cx="7628994" cy="1033114"/>
        </a:xfrm>
        <a:prstGeom prst="rect">
          <a:avLst/>
        </a:prstGeom>
        <a:solidFill>
          <a:schemeClr val="accent2">
            <a:tint val="40000"/>
            <a:alpha val="90000"/>
            <a:hueOff val="619104"/>
            <a:satOff val="-27904"/>
            <a:lumOff val="-1969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619104"/>
              <a:satOff val="-27904"/>
              <a:lumOff val="-19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24" tIns="262411" rIns="148024" bIns="2624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Advance scientific questions that cannot be adequately addressed by single institutions or countries working alone</a:t>
          </a:r>
        </a:p>
      </dsp:txBody>
      <dsp:txXfrm>
        <a:off x="1907248" y="2192197"/>
        <a:ext cx="7628994" cy="1033114"/>
      </dsp:txXfrm>
    </dsp:sp>
    <dsp:sp modelId="{F76B7198-1382-42EB-B4C4-93CF093DDAD4}">
      <dsp:nvSpPr>
        <dsp:cNvPr id="0" name=""/>
        <dsp:cNvSpPr/>
      </dsp:nvSpPr>
      <dsp:spPr>
        <a:xfrm>
          <a:off x="0" y="2192197"/>
          <a:ext cx="1907248" cy="1033114"/>
        </a:xfrm>
        <a:prstGeom prst="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302110"/>
              <a:satOff val="-31995"/>
              <a:lumOff val="-78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25" tIns="102049" rIns="100925" bIns="10204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tx1"/>
              </a:solidFill>
            </a:rPr>
            <a:t>Advance</a:t>
          </a:r>
        </a:p>
      </dsp:txBody>
      <dsp:txXfrm>
        <a:off x="0" y="2192197"/>
        <a:ext cx="1907248" cy="1033114"/>
      </dsp:txXfrm>
    </dsp:sp>
    <dsp:sp modelId="{13D7BE4E-A31F-44D9-B1BF-61976BD04765}">
      <dsp:nvSpPr>
        <dsp:cNvPr id="0" name=""/>
        <dsp:cNvSpPr/>
      </dsp:nvSpPr>
      <dsp:spPr>
        <a:xfrm>
          <a:off x="1907248" y="3287298"/>
          <a:ext cx="7628994" cy="1033114"/>
        </a:xfrm>
        <a:prstGeom prst="rect">
          <a:avLst/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024" tIns="262411" rIns="148024" bIns="26241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</a:rPr>
            <a:t>Leverage regional problem solving and shared socio-economic experience in similar settings (especially South–South). </a:t>
          </a:r>
        </a:p>
      </dsp:txBody>
      <dsp:txXfrm>
        <a:off x="1907248" y="3287298"/>
        <a:ext cx="7628994" cy="1033114"/>
      </dsp:txXfrm>
    </dsp:sp>
    <dsp:sp modelId="{5D7603B9-C256-41C1-B9D9-F24AD76F9554}">
      <dsp:nvSpPr>
        <dsp:cNvPr id="0" name=""/>
        <dsp:cNvSpPr/>
      </dsp:nvSpPr>
      <dsp:spPr>
        <a:xfrm>
          <a:off x="0" y="3287298"/>
          <a:ext cx="1907248" cy="1033114"/>
        </a:xfrm>
        <a:prstGeom prst="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0925" tIns="102049" rIns="100925" bIns="102049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tx1"/>
              </a:solidFill>
            </a:rPr>
            <a:t>Leverage</a:t>
          </a:r>
        </a:p>
      </dsp:txBody>
      <dsp:txXfrm>
        <a:off x="0" y="3287298"/>
        <a:ext cx="1907248" cy="1033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49511-9179-44B1-97A3-6BD6FC0D0B4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3466E-478F-4ECD-A4A6-E55A1F1B9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0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24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95A82-D3F9-E4DF-EAAD-3A40A00F7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70F4D6-36FA-5B46-00B6-0058397A2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42A92F-5C4C-B7B3-8A41-3656C5ECB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A9499-9ABC-DBD1-3821-A53908578B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89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63C9F-DA1D-DC44-F9B0-A4046E862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60DA2B-196B-7AE9-D8D2-1A3572BF00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09A441-55E9-7DBE-AE4E-EC00A2D8E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1EA76-78B8-3667-315F-6BD18580E7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35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3600C-7727-F322-8EEA-B0BEA1528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2087C5-4C0A-FC6E-687D-23D9512769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96FF52-1B09-8C58-A35E-4CC7394745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8DAA61-6B6E-A933-18CD-857BA6C64D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232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9BB80-EAB8-5DE5-227F-B0F5EB384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21157F-A245-E237-1607-BA80A01667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4C128C-EF06-238C-B6C2-0F9DEDBB1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F3CED1-3B19-B3C6-43F9-B135A6B94F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93466E-478F-4ECD-A4A6-E55A1F1B94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4358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84BE4-C795-2D07-91B1-BAFDE3417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D11743-A328-4E64-78D0-90DC97B91F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A7354F-5306-E55E-4A32-4EB548CFA3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67321-A2F8-B03D-4738-B8FBB80E5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93466E-478F-4ECD-A4A6-E55A1F1B94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857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0E0CA-4A98-0442-831E-2B42FB1D7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B23998-6D17-BA62-791F-349D4A9DF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7DC507-F0BD-C69A-92F6-AAA09C8B2C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DACCA1-1683-CE99-45E0-1C545990BD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93466E-478F-4ECD-A4A6-E55A1F1B94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140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5ABE8-798B-D7E6-7863-7E317505A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5743E8-7672-AB99-36C2-60203D3339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C57E95-4240-E8B1-DB36-6D91D8148B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88537A-139B-5683-EF80-72C390A675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93466E-478F-4ECD-A4A6-E55A1F1B94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225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57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25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89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773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110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71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16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55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7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48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34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04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1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03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93466E-478F-4ECD-A4A6-E55A1F1B94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52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0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9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038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99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0539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33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08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1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79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9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5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24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2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00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992">
              <a:srgbClr val="E9F0D7"/>
            </a:gs>
            <a:gs pos="52300">
              <a:srgbClr val="EEF3E0"/>
            </a:gs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6DB5A-5E8D-4AF6-A61B-34B61DF92BE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FCB601D-DBA5-4374-8A5A-529508F1B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8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16FB8-CBA2-A306-51A0-728BED15D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383" y="703634"/>
            <a:ext cx="5134080" cy="3505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Building Trust and Equity in South–South and Global Health Research Partnerships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B012661-8D62-C516-09AC-0DF829B01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67669" y="4469861"/>
            <a:ext cx="5134081" cy="2234118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Jasmit Shah, PhD</a:t>
            </a:r>
            <a:b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Assistant Professor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Brain and Mind Institute, Aga Khan University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Nairobi, Kenya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Equitable Partnership Conference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4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th</a:t>
            </a: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 – 5</a:t>
            </a:r>
            <a:r>
              <a:rPr lang="en-US" b="1" baseline="30000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th</a:t>
            </a:r>
            <a:r>
              <a:rPr lang="en-US" b="1" dirty="0">
                <a:solidFill>
                  <a:schemeClr val="tx1">
                    <a:lumMod val="95000"/>
                    <a:lumOff val="5000"/>
                    <a:alpha val="55000"/>
                  </a:schemeClr>
                </a:solidFill>
              </a:rPr>
              <a:t> February 2026 </a:t>
            </a:r>
          </a:p>
        </p:txBody>
      </p:sp>
    </p:spTree>
    <p:extLst>
      <p:ext uri="{BB962C8B-B14F-4D97-AF65-F5344CB8AC3E}">
        <p14:creationId xmlns:p14="http://schemas.microsoft.com/office/powerpoint/2010/main" val="3207990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BF4ED-F722-01B5-D061-A350C75E4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1: LIVING LAB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5C1EA-2FFD-3408-2E91-4CF66EA74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1805940"/>
            <a:ext cx="9888248" cy="46410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Living Lab Study</a:t>
            </a:r>
          </a:p>
          <a:p>
            <a:r>
              <a:rPr lang="en-US" sz="2400" dirty="0"/>
              <a:t>Multi-site project linking Kenya and Pakistan</a:t>
            </a:r>
          </a:p>
          <a:p>
            <a:r>
              <a:rPr lang="en-US" sz="2400" dirty="0"/>
              <a:t>Focus: NCDs (diabetes, hypertension) &amp; mental/brain health</a:t>
            </a:r>
          </a:p>
          <a:p>
            <a:r>
              <a:rPr lang="en-US" sz="2400" dirty="0"/>
              <a:t>Context: Rural/underserved settings with overstretched health systems</a:t>
            </a:r>
          </a:p>
          <a:p>
            <a:r>
              <a:rPr lang="en-US" sz="2400" dirty="0"/>
              <a:t>Goals: </a:t>
            </a:r>
          </a:p>
          <a:p>
            <a:pPr lvl="1"/>
            <a:r>
              <a:rPr lang="en-US" sz="2000" dirty="0"/>
              <a:t>Estimate prevalence, comorbidity, and treatment gaps</a:t>
            </a:r>
          </a:p>
          <a:p>
            <a:pPr lvl="1"/>
            <a:r>
              <a:rPr lang="en-US" sz="2000" dirty="0"/>
              <a:t>Adapt &amp; validate cross-cultural assessment tools</a:t>
            </a:r>
          </a:p>
          <a:p>
            <a:pPr lvl="1"/>
            <a:r>
              <a:rPr lang="en-US" sz="2000" dirty="0"/>
              <a:t>Identify risk &amp; protective factors across the lifespan</a:t>
            </a:r>
          </a:p>
          <a:p>
            <a:r>
              <a:rPr lang="en-US" sz="2400" dirty="0"/>
              <a:t>Methodology: Living Lab – participatory, real-world, co-created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16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FD725-B780-FE0D-C53D-1485CB3FE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8692A-9FCF-84C8-4DA1-F7E54E9DE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1: LIVING LAB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7DE58-00A8-6CDB-E18C-351C8362C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2133600"/>
            <a:ext cx="9888248" cy="4322618"/>
          </a:xfrm>
        </p:spPr>
        <p:txBody>
          <a:bodyPr>
            <a:normAutofit/>
          </a:bodyPr>
          <a:lstStyle/>
          <a:p>
            <a:r>
              <a:rPr lang="en-US" sz="2000" b="1" dirty="0"/>
              <a:t>Participatory design:</a:t>
            </a:r>
            <a:r>
              <a:rPr lang="en-US" sz="2000" dirty="0"/>
              <a:t> Communities, policymakers, and researchers co-create research tools &amp; interventions</a:t>
            </a:r>
          </a:p>
          <a:p>
            <a:endParaRPr lang="en-US" sz="2000" dirty="0"/>
          </a:p>
          <a:p>
            <a:r>
              <a:rPr lang="en-US" sz="2000" b="1" dirty="0"/>
              <a:t>Equitable governance:</a:t>
            </a:r>
            <a:r>
              <a:rPr lang="en-US" sz="2000" dirty="0"/>
              <a:t> Shared leadership between Kenyan &amp; Pakistani teams</a:t>
            </a:r>
          </a:p>
          <a:p>
            <a:endParaRPr lang="en-US" sz="2000" b="1" dirty="0"/>
          </a:p>
          <a:p>
            <a:r>
              <a:rPr lang="en-US" sz="2000" b="1" dirty="0"/>
              <a:t>Practical implementation:</a:t>
            </a:r>
            <a:r>
              <a:rPr lang="en-US" sz="2000" dirty="0"/>
              <a:t> Data collection and analysis led locally; external partners provide mentoring</a:t>
            </a:r>
          </a:p>
          <a:p>
            <a:endParaRPr lang="en-US" sz="2000" b="1" dirty="0"/>
          </a:p>
          <a:p>
            <a:r>
              <a:rPr lang="en-US" sz="2000" b="1" dirty="0"/>
              <a:t>Outcome orientation:</a:t>
            </a:r>
            <a:r>
              <a:rPr lang="en-US" sz="2000" dirty="0"/>
              <a:t> Solutions and interventions directly applicable to local health systems</a:t>
            </a:r>
          </a:p>
        </p:txBody>
      </p:sp>
    </p:spTree>
    <p:extLst>
      <p:ext uri="{BB962C8B-B14F-4D97-AF65-F5344CB8AC3E}">
        <p14:creationId xmlns:p14="http://schemas.microsoft.com/office/powerpoint/2010/main" val="3100880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5D39B-7E3D-813D-9D70-D91037489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4D276-664E-C7D9-FDCC-33A7BD686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2: AFRICA FINGERS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CFFB2-8532-EA96-8A11-4B8498CF7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2133600"/>
            <a:ext cx="9888248" cy="4322618"/>
          </a:xfrm>
        </p:spPr>
        <p:txBody>
          <a:bodyPr>
            <a:normAutofit/>
          </a:bodyPr>
          <a:lstStyle/>
          <a:p>
            <a:r>
              <a:rPr lang="en-US" b="1" dirty="0"/>
              <a:t>Focus:</a:t>
            </a:r>
            <a:r>
              <a:rPr lang="en-US" dirty="0"/>
              <a:t> Dementia prevention &amp; brain health promotion in Sub-Saharan Africa (SSA)</a:t>
            </a:r>
          </a:p>
          <a:p>
            <a:r>
              <a:rPr lang="en-US" b="1" dirty="0"/>
              <a:t>Countries:</a:t>
            </a:r>
            <a:r>
              <a:rPr lang="en-US" dirty="0"/>
              <a:t> Kenya &amp; Nigeria (urban and rural sites)</a:t>
            </a:r>
          </a:p>
          <a:p>
            <a:r>
              <a:rPr lang="en-US" b="1" dirty="0"/>
              <a:t>Challenge:</a:t>
            </a:r>
            <a:endParaRPr lang="en-US" dirty="0"/>
          </a:p>
          <a:p>
            <a:pPr lvl="1"/>
            <a:r>
              <a:rPr lang="en-US" dirty="0"/>
              <a:t>Dementia prevalence projected to triple globally by 2050, &gt;60% in LMICs</a:t>
            </a:r>
          </a:p>
          <a:p>
            <a:pPr lvl="1"/>
            <a:r>
              <a:rPr lang="en-US" dirty="0"/>
              <a:t>Mixed dementias common in African populations; limited curative treatments</a:t>
            </a:r>
          </a:p>
          <a:p>
            <a:pPr lvl="1"/>
            <a:r>
              <a:rPr lang="en-US" dirty="0"/>
              <a:t>Need for culturally appropriate, evidence-based interventions</a:t>
            </a:r>
          </a:p>
          <a:p>
            <a:r>
              <a:rPr lang="en-US" b="1" dirty="0"/>
              <a:t>Approach:</a:t>
            </a:r>
            <a:r>
              <a:rPr lang="en-US" dirty="0"/>
              <a:t> Community-Based Participatory Research (CBPR) + Theory of Change (</a:t>
            </a:r>
            <a:r>
              <a:rPr lang="en-US" dirty="0" err="1"/>
              <a:t>ToC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1380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10BBB-541B-3C23-B7D8-45F88FC1F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3A85-2BF0-3028-F24D-9CEB8E072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2: AFRICA FINGERS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167D9-F333-9F19-887E-48D3F3EE4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1905000"/>
            <a:ext cx="9888248" cy="4551218"/>
          </a:xfrm>
        </p:spPr>
        <p:txBody>
          <a:bodyPr>
            <a:normAutofit/>
          </a:bodyPr>
          <a:lstStyle/>
          <a:p>
            <a:r>
              <a:rPr lang="en-US" sz="2000" b="1" dirty="0"/>
              <a:t>Co-creation of interventions: </a:t>
            </a:r>
            <a:r>
              <a:rPr lang="en-US" sz="2000" dirty="0"/>
              <a:t>CBPR engages local communities, health workers, and policymakers</a:t>
            </a:r>
          </a:p>
          <a:p>
            <a:r>
              <a:rPr lang="en-US" sz="2000" b="1" dirty="0"/>
              <a:t>Culturally tailored multimodal lifestyle intervention: </a:t>
            </a:r>
            <a:r>
              <a:rPr lang="en-US" sz="2000" dirty="0"/>
              <a:t>diet, cognitive stimulation, physical activity, vascular/metabolic risk management</a:t>
            </a:r>
          </a:p>
          <a:p>
            <a:r>
              <a:rPr lang="en-US" sz="2000" b="1" dirty="0"/>
              <a:t>Capacity strengthening:</a:t>
            </a:r>
          </a:p>
          <a:p>
            <a:pPr lvl="1"/>
            <a:r>
              <a:rPr lang="en-US" sz="1800" dirty="0"/>
              <a:t>Training local investigators and community health workers</a:t>
            </a:r>
          </a:p>
          <a:p>
            <a:pPr lvl="1"/>
            <a:r>
              <a:rPr lang="en-US" sz="1800" dirty="0"/>
              <a:t>Use of digital cognitive tools &amp; local biorepository infrastructure</a:t>
            </a:r>
          </a:p>
          <a:p>
            <a:r>
              <a:rPr lang="en-US" sz="2000" b="1" dirty="0"/>
              <a:t>North–South collaboration: </a:t>
            </a:r>
            <a:r>
              <a:rPr lang="en-US" sz="2000" dirty="0"/>
              <a:t>Global FINGERS network provides technical support, not leadership</a:t>
            </a:r>
          </a:p>
          <a:p>
            <a:r>
              <a:rPr lang="en-US" sz="2000" b="1" dirty="0"/>
              <a:t>Sustainability focus: </a:t>
            </a:r>
            <a:r>
              <a:rPr lang="en-US" sz="2000" dirty="0"/>
              <a:t>Integration into local and national healthcare systems; policy briefs and public health campaigns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073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5ECF2-E806-0D5A-23F8-074FE1537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39917-8E81-42C7-FA8B-D1A9F228A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3: BRIDGE AFRICA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9CD9E-6578-8CBE-A0FE-0E37EEA1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1805940"/>
            <a:ext cx="9888248" cy="4641042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Focus: </a:t>
            </a:r>
            <a:r>
              <a:rPr lang="en-US" sz="2400" dirty="0"/>
              <a:t>Alzheimer’s Disease &amp; Related Dementias (ADRD) research in Kenya</a:t>
            </a:r>
          </a:p>
          <a:p>
            <a:r>
              <a:rPr lang="en-US" sz="2400" b="1" dirty="0"/>
              <a:t>Context:</a:t>
            </a:r>
          </a:p>
          <a:p>
            <a:pPr lvl="1"/>
            <a:r>
              <a:rPr lang="en-US" sz="2200" dirty="0"/>
              <a:t>Rapid population aging in Kenya → rising dementia burden</a:t>
            </a:r>
          </a:p>
          <a:p>
            <a:pPr lvl="1"/>
            <a:r>
              <a:rPr lang="en-US" sz="2200" dirty="0"/>
              <a:t>Limited diagnostic tools and under-representation in biomarker research</a:t>
            </a:r>
          </a:p>
          <a:p>
            <a:pPr lvl="1"/>
            <a:r>
              <a:rPr lang="en-US" sz="2200" dirty="0"/>
              <a:t>High prevalence of modifiable risk factors (e.g., vascular, lifestyle)</a:t>
            </a:r>
          </a:p>
          <a:p>
            <a:r>
              <a:rPr lang="en-US" sz="2400" b="1" dirty="0"/>
              <a:t>Study Design:</a:t>
            </a:r>
          </a:p>
          <a:p>
            <a:pPr lvl="1"/>
            <a:r>
              <a:rPr lang="en-US" sz="2200" dirty="0"/>
              <a:t>UG3 initial phase: cultural adaptation and validation of multidomain cognitive, functional, psychosocial, and social determinants of health tools</a:t>
            </a:r>
          </a:p>
          <a:p>
            <a:pPr lvl="1"/>
            <a:r>
              <a:rPr lang="en-US" sz="2200" dirty="0"/>
              <a:t>UH3 follow-up phase: longitudinal evaluation of at-risk and dementia cohorts</a:t>
            </a:r>
          </a:p>
          <a:p>
            <a:pPr lvl="1"/>
            <a:r>
              <a:rPr lang="en-US" sz="2200" dirty="0"/>
              <a:t>Cohorts: cognitively unimpaired (CU), baseline dementia participants, at-risk individuals</a:t>
            </a:r>
          </a:p>
          <a:p>
            <a:r>
              <a:rPr lang="en-US" sz="2400" b="1" dirty="0"/>
              <a:t>Goal: </a:t>
            </a:r>
            <a:r>
              <a:rPr lang="en-US" sz="2400" dirty="0"/>
              <a:t>Build Africa-based dementia research infrastructure and generate normative, diagnostic, and biomarker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40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51563-1C86-568F-7ECF-9FF8057D5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544AF-32C5-6E52-0AAC-B6C450B8A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3: BRIDGE AFRICA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40A0C-DF9D-1C92-FE0C-1FF04E6E8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2133600"/>
            <a:ext cx="9888248" cy="4322618"/>
          </a:xfrm>
        </p:spPr>
        <p:txBody>
          <a:bodyPr>
            <a:normAutofit/>
          </a:bodyPr>
          <a:lstStyle/>
          <a:p>
            <a:r>
              <a:rPr lang="en-US" sz="2000" b="1" dirty="0"/>
              <a:t>LMIC-led research team: </a:t>
            </a:r>
            <a:r>
              <a:rPr lang="en-US" sz="2000" dirty="0"/>
              <a:t>Kenyan investigators lead implementation, recruitment, and data analysis</a:t>
            </a:r>
          </a:p>
          <a:p>
            <a:r>
              <a:rPr lang="en-US" sz="2000" b="1" dirty="0"/>
              <a:t>Community engagement: </a:t>
            </a:r>
            <a:r>
              <a:rPr lang="en-US" sz="2000" dirty="0"/>
              <a:t>Participants and families involved in biospecimen acceptability surveys and study design feedback</a:t>
            </a:r>
          </a:p>
          <a:p>
            <a:r>
              <a:rPr lang="en-US" sz="2000" b="1" dirty="0"/>
              <a:t>Capacity building: </a:t>
            </a:r>
            <a:r>
              <a:rPr lang="en-US" sz="2000" dirty="0"/>
              <a:t>Training of local staff on cognitive testing, neuroimaging, and biomarker collection</a:t>
            </a:r>
          </a:p>
          <a:p>
            <a:r>
              <a:rPr lang="en-US" sz="2000" b="1" dirty="0"/>
              <a:t>Global collaboration: </a:t>
            </a:r>
            <a:r>
              <a:rPr lang="en-US" sz="2000" dirty="0"/>
              <a:t>Harmonization with international standards (NACC UDS, ReDLat) while ensuring local relevance</a:t>
            </a:r>
          </a:p>
          <a:p>
            <a:r>
              <a:rPr lang="en-US" sz="2000" b="1" dirty="0"/>
              <a:t>Sustainability &amp; Impact: </a:t>
            </a:r>
            <a:r>
              <a:rPr lang="en-US" sz="2000" dirty="0"/>
              <a:t>Tools and infrastructure to support ongoing dementia research, policy, and care pathways in Kenya</a:t>
            </a:r>
          </a:p>
        </p:txBody>
      </p:sp>
    </p:spTree>
    <p:extLst>
      <p:ext uri="{BB962C8B-B14F-4D97-AF65-F5344CB8AC3E}">
        <p14:creationId xmlns:p14="http://schemas.microsoft.com/office/powerpoint/2010/main" val="1948642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D1846-7732-6FC0-D36B-380D5ED94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5C562-FB98-E0D6-3F7A-E477D6A9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4: Kenya’s Primary HealthCare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C41F3-5B0C-D441-29E3-F346EF3C4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1805940"/>
            <a:ext cx="9888248" cy="46410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PHC Mapping Overview</a:t>
            </a:r>
          </a:p>
          <a:p>
            <a:r>
              <a:rPr lang="en-US" dirty="0"/>
              <a:t>Study leadership:</a:t>
            </a:r>
          </a:p>
          <a:p>
            <a:pPr lvl="1"/>
            <a:r>
              <a:rPr lang="en-US" dirty="0"/>
              <a:t>PHC mapping study led and implemented in Kenya</a:t>
            </a:r>
          </a:p>
          <a:p>
            <a:pPr lvl="1"/>
            <a:r>
              <a:rPr lang="en-US" dirty="0"/>
              <a:t>Technical support from UNICEF, WHO, and PHC Performance Initiative (PHCPI)</a:t>
            </a:r>
          </a:p>
          <a:p>
            <a:r>
              <a:rPr lang="en-US" dirty="0"/>
              <a:t>Scope &amp; Approach:</a:t>
            </a:r>
          </a:p>
          <a:p>
            <a:pPr lvl="1"/>
            <a:r>
              <a:rPr lang="en-US" dirty="0"/>
              <a:t>Nationwide Primary Health Care (PHC) mapping and the Kenyan counties</a:t>
            </a:r>
          </a:p>
          <a:p>
            <a:pPr lvl="1"/>
            <a:r>
              <a:rPr lang="en-US" dirty="0"/>
              <a:t>Engagement of county governments, health management teams, and local technical leads</a:t>
            </a:r>
          </a:p>
          <a:p>
            <a:pPr lvl="1"/>
            <a:r>
              <a:rPr lang="en-US" dirty="0"/>
              <a:t>Development of county-level PHC Vital Sign Profiles</a:t>
            </a:r>
          </a:p>
          <a:p>
            <a:r>
              <a:rPr lang="en-US" dirty="0"/>
              <a:t>Purpose:</a:t>
            </a:r>
          </a:p>
          <a:p>
            <a:pPr lvl="1"/>
            <a:r>
              <a:rPr lang="en-US" dirty="0"/>
              <a:t>Strengthen evidence for PHC service planning, prioritization, and investment</a:t>
            </a:r>
          </a:p>
          <a:p>
            <a:pPr lvl="1"/>
            <a:r>
              <a:rPr lang="en-US" dirty="0"/>
              <a:t>Enable counties to identify gaps, strengths, and equity issues in PHC delivery</a:t>
            </a:r>
          </a:p>
          <a:p>
            <a:r>
              <a:rPr lang="en-US" dirty="0"/>
              <a:t>Partnership Model:</a:t>
            </a:r>
          </a:p>
          <a:p>
            <a:pPr lvl="1"/>
            <a:r>
              <a:rPr lang="en-US" dirty="0"/>
              <a:t>LMIC-led execution with external partners providing advisory and methodological guidance</a:t>
            </a:r>
          </a:p>
          <a:p>
            <a:pPr lvl="1"/>
            <a:r>
              <a:rPr lang="en-US" dirty="0"/>
              <a:t>Decision-making, data ownership, and interpretation anchored within Kenyan institutions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00871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1B9A-C5CC-EEAA-733B-EEE7061A3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EC12C-A0C2-52D5-392C-39D300DE1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/>
          <a:lstStyle/>
          <a:p>
            <a:r>
              <a:rPr lang="en-US" b="1" dirty="0"/>
              <a:t>Case Study 4: Kenya’s Primary HealthCare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7836F-FDA7-70A9-0E74-A8C6872A8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2133600"/>
            <a:ext cx="9888248" cy="432261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000" b="1" dirty="0"/>
              <a:t>Equity in Practice</a:t>
            </a:r>
            <a:endParaRPr lang="en-US" sz="2000" dirty="0"/>
          </a:p>
          <a:p>
            <a:r>
              <a:rPr lang="en-US" sz="2000" dirty="0"/>
              <a:t>Counties co-defined </a:t>
            </a:r>
            <a:r>
              <a:rPr lang="en-US" sz="2000" b="1" dirty="0"/>
              <a:t>what data mattered</a:t>
            </a:r>
            <a:r>
              <a:rPr lang="en-US" sz="2000" dirty="0"/>
              <a:t> for PHC performance and equity</a:t>
            </a:r>
          </a:p>
          <a:p>
            <a:r>
              <a:rPr lang="en-US" sz="2000" dirty="0"/>
              <a:t>Disaggregated analysis to surface </a:t>
            </a:r>
            <a:r>
              <a:rPr lang="en-US" sz="2000" b="1" dirty="0"/>
              <a:t>within-county and between-county inequalities</a:t>
            </a:r>
          </a:p>
          <a:p>
            <a:r>
              <a:rPr lang="en-US" sz="2000" dirty="0"/>
              <a:t>Findings framed to support </a:t>
            </a:r>
            <a:r>
              <a:rPr lang="en-US" sz="2000" b="1" dirty="0"/>
              <a:t>local planning and resource allocation</a:t>
            </a:r>
            <a:r>
              <a:rPr lang="en-US" sz="2000" dirty="0"/>
              <a:t>, not ranking or blame</a:t>
            </a:r>
          </a:p>
          <a:p>
            <a:pPr>
              <a:buNone/>
            </a:pPr>
            <a:r>
              <a:rPr lang="en-US" sz="2000" b="1" dirty="0"/>
              <a:t>Trust-Building Mechanisms</a:t>
            </a:r>
          </a:p>
          <a:p>
            <a:r>
              <a:rPr lang="en-US" sz="2000" dirty="0"/>
              <a:t>Transparent methods, shared tools, and open validation workshops with county teams</a:t>
            </a:r>
          </a:p>
          <a:p>
            <a:r>
              <a:rPr lang="en-US" sz="2000" dirty="0"/>
              <a:t>Counties retained </a:t>
            </a:r>
            <a:r>
              <a:rPr lang="en-US" sz="2000" b="1" dirty="0"/>
              <a:t>ownership of their data and PHC Vital Sign Profiles</a:t>
            </a:r>
          </a:p>
          <a:p>
            <a:r>
              <a:rPr lang="en-US" sz="2000" dirty="0"/>
              <a:t>Continuous feedback loops between national, county, and partner teams</a:t>
            </a:r>
          </a:p>
          <a:p>
            <a:pPr>
              <a:buNone/>
            </a:pPr>
            <a:r>
              <a:rPr lang="en-US" sz="2000" b="1" dirty="0"/>
              <a:t>Accountability &amp; Use</a:t>
            </a:r>
            <a:endParaRPr lang="en-US" sz="2000" dirty="0"/>
          </a:p>
          <a:p>
            <a:r>
              <a:rPr lang="en-US" sz="2000" dirty="0"/>
              <a:t>Results translated into </a:t>
            </a:r>
            <a:r>
              <a:rPr lang="en-US" sz="2000" b="1" dirty="0"/>
              <a:t>actionable county briefs and dashboards</a:t>
            </a:r>
          </a:p>
          <a:p>
            <a:r>
              <a:rPr lang="en-US" sz="2000" dirty="0"/>
              <a:t>Evidence aligned with </a:t>
            </a:r>
            <a:r>
              <a:rPr lang="en-US" sz="2000" b="1" dirty="0"/>
              <a:t>county planning cycles and national PHC reforms</a:t>
            </a:r>
          </a:p>
          <a:p>
            <a:r>
              <a:rPr lang="en-US" sz="2000" dirty="0"/>
              <a:t>Partners positioned as </a:t>
            </a:r>
            <a:r>
              <a:rPr lang="en-US" sz="2000" b="1" dirty="0"/>
              <a:t>technical allies</a:t>
            </a:r>
            <a:r>
              <a:rPr lang="en-US" sz="2000" dirty="0"/>
              <a:t>, not decision-makers</a:t>
            </a:r>
          </a:p>
        </p:txBody>
      </p:sp>
    </p:spTree>
    <p:extLst>
      <p:ext uri="{BB962C8B-B14F-4D97-AF65-F5344CB8AC3E}">
        <p14:creationId xmlns:p14="http://schemas.microsoft.com/office/powerpoint/2010/main" val="1703830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B520A-E766-8454-D475-718FB3AF2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3061" y="624110"/>
            <a:ext cx="9881552" cy="1280890"/>
          </a:xfrm>
        </p:spPr>
        <p:txBody>
          <a:bodyPr/>
          <a:lstStyle/>
          <a:p>
            <a:r>
              <a:rPr lang="en-US" b="1" dirty="0"/>
              <a:t>What Do These Case Studies Show?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605F5-B88A-DCF3-BB13-C806BAFB8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060" y="2133600"/>
            <a:ext cx="9881552" cy="37776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/>
              <a:t>Cross-cutting insights from four diverse partnerships</a:t>
            </a:r>
            <a:endParaRPr lang="en-US" sz="2400" dirty="0"/>
          </a:p>
          <a:p>
            <a:r>
              <a:rPr lang="en-US" sz="2400" dirty="0"/>
              <a:t>Equity emerges through </a:t>
            </a:r>
            <a:r>
              <a:rPr lang="en-US" sz="2400" b="1" dirty="0"/>
              <a:t>intentional structures</a:t>
            </a:r>
            <a:r>
              <a:rPr lang="en-US" sz="2400" dirty="0"/>
              <a:t>, not goodwill</a:t>
            </a:r>
          </a:p>
          <a:p>
            <a:endParaRPr lang="en-US" sz="2400" dirty="0"/>
          </a:p>
          <a:p>
            <a:r>
              <a:rPr lang="en-US" sz="2400" dirty="0"/>
              <a:t>Trust is built over time through </a:t>
            </a:r>
            <a:r>
              <a:rPr lang="en-US" sz="2400" b="1" dirty="0"/>
              <a:t>predictable, fair processes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Local leadership enhances </a:t>
            </a:r>
            <a:r>
              <a:rPr lang="en-US" sz="2400" b="1" dirty="0"/>
              <a:t>relevance, quality, and sustainability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Different models → similar equity mechanisms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88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9B1FF-C794-1977-7BB4-64D5A7F8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781" y="624110"/>
            <a:ext cx="9835832" cy="1280890"/>
          </a:xfrm>
        </p:spPr>
        <p:txBody>
          <a:bodyPr/>
          <a:lstStyle/>
          <a:p>
            <a:r>
              <a:rPr lang="en-US" b="1" dirty="0"/>
              <a:t>Cross-Cutting Enablers of Equitable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DD2B7-59EA-910A-57D4-3821597BD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780" y="2133600"/>
            <a:ext cx="9835832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What enabled equity across all case studies</a:t>
            </a:r>
            <a:endParaRPr lang="en-US" sz="2400" dirty="0"/>
          </a:p>
          <a:p>
            <a:r>
              <a:rPr lang="en-US" sz="2400" b="1" dirty="0"/>
              <a:t>Early co-design</a:t>
            </a:r>
            <a:r>
              <a:rPr lang="en-US" sz="2400" dirty="0"/>
              <a:t> of research questions, methods, and outputs</a:t>
            </a:r>
          </a:p>
          <a:p>
            <a:endParaRPr lang="en-US" sz="2400" dirty="0"/>
          </a:p>
          <a:p>
            <a:r>
              <a:rPr lang="en-US" sz="2400" b="1" dirty="0"/>
              <a:t>Shared governance</a:t>
            </a:r>
            <a:r>
              <a:rPr lang="en-US" sz="2400" dirty="0"/>
              <a:t> (not advisory-only participation)</a:t>
            </a:r>
          </a:p>
          <a:p>
            <a:endParaRPr lang="en-US" sz="2400" dirty="0"/>
          </a:p>
          <a:p>
            <a:r>
              <a:rPr lang="en-US" sz="2400" dirty="0"/>
              <a:t>Explicit agreements on </a:t>
            </a:r>
            <a:r>
              <a:rPr lang="en-US" sz="2400" b="1" dirty="0"/>
              <a:t>data ownership, authorship, and dissemination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Investment in </a:t>
            </a:r>
            <a:r>
              <a:rPr lang="en-US" sz="2400" b="1" dirty="0"/>
              <a:t>local coordination and leadership roles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897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7EC1A-3EAB-A51A-B51A-EA7AB1EF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507" y="624110"/>
            <a:ext cx="9914105" cy="1280890"/>
          </a:xfrm>
        </p:spPr>
        <p:txBody>
          <a:bodyPr>
            <a:normAutofit/>
          </a:bodyPr>
          <a:lstStyle/>
          <a:p>
            <a:r>
              <a:rPr lang="en-US" b="1" dirty="0"/>
              <a:t>Partnerships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6391A58-629C-CD8D-4551-772FD5E3C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506" y="1929384"/>
            <a:ext cx="9763293" cy="42519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200" b="1" dirty="0"/>
              <a:t>Global Context</a:t>
            </a:r>
            <a:endParaRPr lang="en-US" sz="2200" dirty="0"/>
          </a:p>
          <a:p>
            <a:pPr>
              <a:buClr>
                <a:srgbClr val="C00000"/>
              </a:buClr>
            </a:pPr>
            <a:r>
              <a:rPr lang="en-US" sz="2200" dirty="0"/>
              <a:t>Global health research increasingly relies on international partnerships to address complex, transnational health challenges</a:t>
            </a:r>
          </a:p>
          <a:p>
            <a:pPr lvl="1">
              <a:buClr>
                <a:srgbClr val="C00000"/>
              </a:buClr>
            </a:pPr>
            <a:r>
              <a:rPr lang="en-US" sz="2000" dirty="0"/>
              <a:t>South–South collaborations</a:t>
            </a:r>
          </a:p>
          <a:p>
            <a:pPr lvl="1">
              <a:buClr>
                <a:srgbClr val="C00000"/>
              </a:buClr>
            </a:pPr>
            <a:r>
              <a:rPr lang="en-US" sz="2200" dirty="0"/>
              <a:t>North–South partnerships </a:t>
            </a:r>
            <a:br>
              <a:rPr lang="en-US" sz="2200" dirty="0"/>
            </a:br>
            <a:endParaRPr lang="en-US" sz="2200" dirty="0"/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South–South Research Partnerships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defTabSz="914400">
              <a:buClr>
                <a:srgbClr val="C00000"/>
              </a:buCl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Collaborative relationships </a:t>
            </a: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between two or more institutions based in low- and middle-income countries (LMICs)</a:t>
            </a:r>
            <a:endParaRPr lang="en-US" sz="2200" dirty="0"/>
          </a:p>
          <a:p>
            <a:pPr defTabSz="914400">
              <a:buClr>
                <a:srgbClr val="C00000"/>
              </a:buCl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Promote peer learning, shared leadership, and co-ownership of research agendas relevant to LMIC contexts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81608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F576F-8EBF-AA56-378D-5C7F578F2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1" y="624110"/>
            <a:ext cx="9847262" cy="1280890"/>
          </a:xfrm>
        </p:spPr>
        <p:txBody>
          <a:bodyPr/>
          <a:lstStyle/>
          <a:p>
            <a:r>
              <a:rPr lang="en-US" b="1" dirty="0"/>
              <a:t>Where Partnerships Commonly Fail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25843-7102-74AB-A3C2-F131D60F2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350" y="2133600"/>
            <a:ext cx="9847262" cy="3777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/>
              <a:t>Common risks when equity and trust are weak</a:t>
            </a:r>
            <a:endParaRPr lang="en-US" sz="2400" dirty="0"/>
          </a:p>
          <a:p>
            <a:r>
              <a:rPr lang="en-US" sz="2400" dirty="0"/>
              <a:t>Tokenistic inclusion without decision-making power</a:t>
            </a:r>
          </a:p>
          <a:p>
            <a:endParaRPr lang="en-US" sz="2400" dirty="0"/>
          </a:p>
          <a:p>
            <a:r>
              <a:rPr lang="en-US" sz="2400" dirty="0"/>
              <a:t>Funding asymmetries driving agenda-setting</a:t>
            </a:r>
          </a:p>
          <a:p>
            <a:endParaRPr lang="en-US" sz="2400" dirty="0"/>
          </a:p>
          <a:p>
            <a:r>
              <a:rPr lang="en-US" sz="2400" dirty="0"/>
              <a:t>Data extraction with limited local benefit</a:t>
            </a:r>
          </a:p>
          <a:p>
            <a:endParaRPr lang="en-US" sz="2400" dirty="0"/>
          </a:p>
          <a:p>
            <a:r>
              <a:rPr lang="en-US" sz="2400" dirty="0"/>
              <a:t>Authorship disputes and delayed dissemination</a:t>
            </a:r>
          </a:p>
          <a:p>
            <a:endParaRPr lang="en-US" sz="2400" dirty="0"/>
          </a:p>
          <a:p>
            <a:r>
              <a:rPr lang="en-US" sz="2400" dirty="0"/>
              <a:t>Weak sustainability beyond project timelines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1142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2EAE-A5F6-25EE-68EE-F7C53148D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781" y="624110"/>
            <a:ext cx="9835832" cy="1280890"/>
          </a:xfrm>
        </p:spPr>
        <p:txBody>
          <a:bodyPr>
            <a:normAutofit/>
          </a:bodyPr>
          <a:lstStyle/>
          <a:p>
            <a:r>
              <a:rPr lang="en-US" b="1" dirty="0"/>
              <a:t>Practical Strategies for Partnership Design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40513-A1C2-9752-A050-411891D9E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8780" y="2133600"/>
            <a:ext cx="9835832" cy="37776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How equity and trust can be operationalized</a:t>
            </a:r>
            <a:endParaRPr lang="en-US" sz="2400" dirty="0"/>
          </a:p>
          <a:p>
            <a:r>
              <a:rPr lang="en-US" sz="2400" dirty="0"/>
              <a:t>Co-developed MOUs, data-sharing plans, and authorship agreements</a:t>
            </a:r>
          </a:p>
          <a:p>
            <a:endParaRPr lang="en-US" sz="2400" dirty="0"/>
          </a:p>
          <a:p>
            <a:r>
              <a:rPr lang="en-US" sz="2400" dirty="0"/>
              <a:t>Jointly agreed milestones, risks, and success indicators</a:t>
            </a:r>
          </a:p>
          <a:p>
            <a:endParaRPr lang="en-US" sz="2400" dirty="0"/>
          </a:p>
          <a:p>
            <a:r>
              <a:rPr lang="en-US" sz="2400" dirty="0"/>
              <a:t>Regular reflection points to revisit power dynamics</a:t>
            </a:r>
          </a:p>
          <a:p>
            <a:endParaRPr lang="en-US" sz="2400" dirty="0"/>
          </a:p>
          <a:p>
            <a:r>
              <a:rPr lang="en-US" sz="2400" dirty="0"/>
              <a:t>Built-in capacity strengthening aligned with partner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10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FA841-45F1-936F-E0FA-D79B977E4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491" y="624110"/>
            <a:ext cx="9870122" cy="1280890"/>
          </a:xfrm>
        </p:spPr>
        <p:txBody>
          <a:bodyPr/>
          <a:lstStyle/>
          <a:p>
            <a:r>
              <a:rPr lang="en-US" b="1" dirty="0"/>
              <a:t>Implications for Networking &amp;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E66C9-8764-D7BE-C5A2-1B619A629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490" y="1794510"/>
            <a:ext cx="9870122" cy="4652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Rethinking Research Networks</a:t>
            </a:r>
            <a:endParaRPr lang="en-US" dirty="0"/>
          </a:p>
          <a:p>
            <a:r>
              <a:rPr lang="en-US" b="1" dirty="0"/>
              <a:t>From transactional to relational partnerships</a:t>
            </a:r>
            <a:br>
              <a:rPr lang="en-US" dirty="0"/>
            </a:br>
            <a:r>
              <a:rPr lang="en-US" dirty="0"/>
              <a:t>Moving beyond short-term, grant-driven collaborations toward long-term institutional relationships</a:t>
            </a:r>
          </a:p>
          <a:p>
            <a:r>
              <a:rPr lang="en-US" b="1" dirty="0"/>
              <a:t>Networks as platforms for shared learning and solidarity</a:t>
            </a:r>
            <a:br>
              <a:rPr lang="en-US" dirty="0"/>
            </a:br>
            <a:r>
              <a:rPr lang="en-US" dirty="0"/>
              <a:t>Spaces for peer exchange, mentorship, and mutual problem-solving—not just project coordination</a:t>
            </a:r>
          </a:p>
          <a:p>
            <a:r>
              <a:rPr lang="en-US" b="1" dirty="0"/>
              <a:t>Trust as a collective resource</a:t>
            </a:r>
            <a:br>
              <a:rPr lang="en-US" dirty="0"/>
            </a:br>
            <a:r>
              <a:rPr lang="en-US" dirty="0"/>
              <a:t>Built over time and carried across projects, enabling faster, more effective collaboration</a:t>
            </a:r>
          </a:p>
          <a:p>
            <a:r>
              <a:rPr lang="en-US" b="1" dirty="0"/>
              <a:t>South–South networks as innovation engines</a:t>
            </a:r>
            <a:br>
              <a:rPr lang="en-US" dirty="0"/>
            </a:br>
            <a:r>
              <a:rPr lang="en-US" dirty="0"/>
              <a:t>Leveraging shared contexts to develop locally relevant, scalable solutions</a:t>
            </a:r>
          </a:p>
          <a:p>
            <a:r>
              <a:rPr lang="en-US" b="1" dirty="0"/>
              <a:t>Intentional governance and stewardship</a:t>
            </a:r>
            <a:br>
              <a:rPr lang="en-US" dirty="0"/>
            </a:br>
            <a:r>
              <a:rPr lang="en-US" dirty="0"/>
              <a:t>Clear norms, roles, and expectations to sustain equity within networks</a:t>
            </a:r>
          </a:p>
        </p:txBody>
      </p:sp>
    </p:spTree>
    <p:extLst>
      <p:ext uri="{BB962C8B-B14F-4D97-AF65-F5344CB8AC3E}">
        <p14:creationId xmlns:p14="http://schemas.microsoft.com/office/powerpoint/2010/main" val="2709219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0E862-541C-2318-93FA-AF636B950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1" y="624110"/>
            <a:ext cx="9847262" cy="1280890"/>
          </a:xfrm>
        </p:spPr>
        <p:txBody>
          <a:bodyPr/>
          <a:lstStyle/>
          <a:p>
            <a:r>
              <a:rPr lang="en-US" b="1" dirty="0"/>
              <a:t>What Institutions and Funders Can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09A07-338B-1A90-3866-B86A5BBC1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350" y="1805940"/>
            <a:ext cx="9847262" cy="48348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Creating Enabling Environments for Equitable Partnerships</a:t>
            </a:r>
            <a:endParaRPr lang="en-US" dirty="0"/>
          </a:p>
          <a:p>
            <a:r>
              <a:rPr lang="en-US" b="1" dirty="0"/>
              <a:t>Fund South–South leadership, coordination, and governance</a:t>
            </a:r>
            <a:br>
              <a:rPr lang="en-US" dirty="0"/>
            </a:br>
            <a:r>
              <a:rPr lang="en-US" dirty="0"/>
              <a:t>Allocate resources for LMIC-led convening, management, and decision-making—not just data collection</a:t>
            </a:r>
          </a:p>
          <a:p>
            <a:r>
              <a:rPr lang="en-US" b="1" dirty="0"/>
              <a:t>Require equitable partnership plans — and resource them</a:t>
            </a:r>
            <a:br>
              <a:rPr lang="en-US" dirty="0"/>
            </a:br>
            <a:r>
              <a:rPr lang="en-US" dirty="0"/>
              <a:t>Mandate co-developed plans covering governance, data ownership, authorship, and capacity strengthening, with dedicated budgets</a:t>
            </a:r>
          </a:p>
          <a:p>
            <a:r>
              <a:rPr lang="en-US" b="1" dirty="0"/>
              <a:t>Support longer funding horizons to enable trust-building</a:t>
            </a:r>
            <a:br>
              <a:rPr lang="en-US" dirty="0"/>
            </a:br>
            <a:r>
              <a:rPr lang="en-US" dirty="0"/>
              <a:t>Move beyond short grant cycles to allow partnerships to mature, adapt, and sustain impact</a:t>
            </a:r>
          </a:p>
          <a:p>
            <a:r>
              <a:rPr lang="en-US" b="1" dirty="0"/>
              <a:t>Reward collaboration quality, not only outputs</a:t>
            </a:r>
            <a:br>
              <a:rPr lang="en-US" dirty="0"/>
            </a:br>
            <a:r>
              <a:rPr lang="en-US" dirty="0"/>
              <a:t>Evaluate partnerships based on equity, shared leadership, and capacity outcomes—not just publications and deliverables</a:t>
            </a:r>
          </a:p>
          <a:p>
            <a:r>
              <a:rPr lang="en-US" b="1" dirty="0"/>
              <a:t>Incentivize genuine co-leadership</a:t>
            </a:r>
            <a:br>
              <a:rPr lang="en-US" dirty="0"/>
            </a:br>
            <a:r>
              <a:rPr lang="en-US" dirty="0"/>
              <a:t>Recognize LMIC institutions as equal or lead applicants, including in fiscal and scientific authority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503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73DB-9FF0-7D86-725D-C42241B13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491" y="624110"/>
            <a:ext cx="9870122" cy="1280890"/>
          </a:xfrm>
        </p:spPr>
        <p:txBody>
          <a:bodyPr/>
          <a:lstStyle/>
          <a:p>
            <a:r>
              <a:rPr lang="en-US" b="1" dirty="0"/>
              <a:t>Key Takeaways &amp; Call to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6279E-5AA7-C701-85E8-2C6E44C40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490" y="1817370"/>
            <a:ext cx="9870122" cy="46405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Three Messages to Carry Forward</a:t>
            </a:r>
          </a:p>
          <a:p>
            <a:r>
              <a:rPr lang="en-US" b="1" dirty="0"/>
              <a:t>Equity must be intentionally designed</a:t>
            </a:r>
            <a:br>
              <a:rPr lang="en-US" dirty="0"/>
            </a:br>
            <a:r>
              <a:rPr lang="en-US" dirty="0"/>
              <a:t>Equity does not emerge by default— it must be built into governance, funding, authorship, and data ownership from the start</a:t>
            </a:r>
          </a:p>
          <a:p>
            <a:r>
              <a:rPr lang="en-US" b="1" dirty="0"/>
              <a:t>Trust is built through consistent practice</a:t>
            </a:r>
            <a:br>
              <a:rPr lang="en-US" dirty="0"/>
            </a:br>
            <a:r>
              <a:rPr lang="en-US" dirty="0"/>
              <a:t>Trust grows through transparency, follow-through, accountability, and respectful engagement over time</a:t>
            </a:r>
          </a:p>
          <a:p>
            <a:r>
              <a:rPr lang="en-US" b="1" dirty="0"/>
              <a:t>Sustainable partnerships require shared power</a:t>
            </a:r>
            <a:br>
              <a:rPr lang="en-US" dirty="0"/>
            </a:br>
            <a:r>
              <a:rPr lang="en-US" dirty="0"/>
              <a:t>Long-term impact depends on shared decision-making, leadership, and recognition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Call to Action</a:t>
            </a:r>
          </a:p>
          <a:p>
            <a:r>
              <a:rPr lang="en-US" b="1" dirty="0"/>
              <a:t>Reflect critically on your current partnerships</a:t>
            </a:r>
            <a:br>
              <a:rPr lang="en-US" dirty="0"/>
            </a:br>
            <a:r>
              <a:rPr lang="en-US" dirty="0"/>
              <a:t>Where does power sit? Who leads? Who benefits—and how?</a:t>
            </a:r>
          </a:p>
          <a:p>
            <a:r>
              <a:rPr lang="en-US" b="1" dirty="0"/>
              <a:t>Identify one concrete change you can make</a:t>
            </a:r>
            <a:br>
              <a:rPr lang="en-US" dirty="0"/>
            </a:br>
            <a:r>
              <a:rPr lang="en-US" dirty="0"/>
              <a:t>In your next project, grant, or collaboration, commit to one action that strengthens equity and trust</a:t>
            </a:r>
          </a:p>
        </p:txBody>
      </p:sp>
    </p:spTree>
    <p:extLst>
      <p:ext uri="{BB962C8B-B14F-4D97-AF65-F5344CB8AC3E}">
        <p14:creationId xmlns:p14="http://schemas.microsoft.com/office/powerpoint/2010/main" val="26136493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F9487-FC1A-7B7C-5C3B-9FB5E9208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9667" y="1694572"/>
            <a:ext cx="3650278" cy="37592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Equitable partnerships are not only fairer—they produce better science</a:t>
            </a:r>
          </a:p>
        </p:txBody>
      </p:sp>
      <p:pic>
        <p:nvPicPr>
          <p:cNvPr id="7" name="Graphic 6" descr="Open Hand with Plant">
            <a:extLst>
              <a:ext uri="{FF2B5EF4-FFF2-40B4-BE49-F238E27FC236}">
                <a16:creationId xmlns:a16="http://schemas.microsoft.com/office/drawing/2014/main" id="{2B43817F-02C9-433F-A608-3F30CCD53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9945" y="640080"/>
            <a:ext cx="5252773" cy="5252773"/>
          </a:xfrm>
          <a:prstGeom prst="rect">
            <a:avLst/>
          </a:prstGeom>
        </p:spPr>
      </p:pic>
      <p:sp>
        <p:nvSpPr>
          <p:cNvPr id="14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05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59C671B-1B22-4141-A9C0-2E7941FDA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7B2F5A4B-FA0F-4625-82F7-1D3F11281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9ACB0BAE-722F-4C91-8C2A-44EF768E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C3AC4D9F-59AC-421A-9FF3-C936CEC43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797BCE03-677D-4D65-A4D1-1FD721DD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007E5D0-0B4E-4094-988C-9917146C2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024DB804-C06B-4A0A-AC43-6BCCB7D7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B51DC17A-305E-486E-A527-5E8068E9E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B6CCA716-6D46-4523-BF96-FF1B0C546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632B09A-D30C-4268-B28B-ACD6127630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5FC839A4-228B-4EC0-8AF4-D8E38ECE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A8FFB1A1-5BB5-4551-87CD-F3365E6FE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D05AF173-8E70-41FA-9254-DF9AC3DDA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D56A4CE-A3F4-4CFF-9A65-C029AC17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DF669161-0B30-4C76-96BF-96202748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A5232353-CF7C-44DD-8BEE-1C8FF54CD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AEA6CAE2-8741-4E88-A632-69C2B2EC5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014AC37D-4388-4AE6-9D4D-CCD99A608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7FE084B0-333E-4F7C-83F1-F7D132527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FDCFCB98-2E3A-4227-823C-80489BB28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252F94DE-A6A3-4463-BE05-34281F1C8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16EA21FA-886F-43CF-9D44-C1342F305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88C821A5-BCF7-47FE-894F-0ADC5F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F8337ECE-206A-472E-AFC4-0F230C91E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90BB2EC4-D043-4B43-87E7-723A787EE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04013015-AF71-47BC-BE4D-ED9EFA24F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71B30B18-D920-4E3E-B931-1F310244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id="{C70EF50A-66E6-460A-8AF9-47A10D0D9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54EEEBD9-D37D-42B9-BE64-2C102B1D6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2F47212-081A-4E41-8623-C5BD41ADD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9211" y="643467"/>
            <a:ext cx="8959322" cy="5571066"/>
          </a:xfrm>
          <a:prstGeom prst="rect">
            <a:avLst/>
          </a:prstGeom>
          <a:solidFill>
            <a:srgbClr val="FFFFFF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5AECA7-FBF1-7213-A3BF-74B305FF1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8357" y="968023"/>
            <a:ext cx="4924777" cy="492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292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9FF35F-3AE4-7C55-A3DC-727659C0F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338" y="624110"/>
            <a:ext cx="9923557" cy="1280890"/>
          </a:xfrm>
        </p:spPr>
        <p:txBody>
          <a:bodyPr>
            <a:normAutofit/>
          </a:bodyPr>
          <a:lstStyle/>
          <a:p>
            <a:r>
              <a:rPr lang="en-US" b="1" dirty="0"/>
              <a:t>Purpose &amp; Value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6B0DA1-7AFF-C0E2-658F-49C02E9075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826344"/>
              </p:ext>
            </p:extLst>
          </p:nvPr>
        </p:nvGraphicFramePr>
        <p:xfrm>
          <a:off x="1584338" y="1995265"/>
          <a:ext cx="9536243" cy="432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377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0CE4-DA1C-93DF-BA90-D630F6052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1" y="624110"/>
            <a:ext cx="9879012" cy="1280890"/>
          </a:xfrm>
        </p:spPr>
        <p:txBody>
          <a:bodyPr>
            <a:normAutofit/>
          </a:bodyPr>
          <a:lstStyle/>
          <a:p>
            <a:r>
              <a:rPr lang="en-US" b="1" dirty="0"/>
              <a:t>Equity: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D520F-454D-78AE-7B87-940287AD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791855"/>
            <a:ext cx="9728199" cy="43894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What It Means in Partnerships</a:t>
            </a:r>
            <a:endParaRPr lang="en-US" sz="2200" b="1" dirty="0"/>
          </a:p>
          <a:p>
            <a:r>
              <a:rPr lang="en-US" sz="2200" b="1" dirty="0"/>
              <a:t>Equity</a:t>
            </a:r>
            <a:r>
              <a:rPr lang="en-US" sz="2200" dirty="0"/>
              <a:t> refers to fair and just relationships across partners, including:</a:t>
            </a:r>
          </a:p>
          <a:p>
            <a:pPr lvl="1"/>
            <a:r>
              <a:rPr lang="en-US" sz="2000" dirty="0"/>
              <a:t>Shared decision-making from the start</a:t>
            </a:r>
          </a:p>
          <a:p>
            <a:pPr lvl="1"/>
            <a:r>
              <a:rPr lang="en-US" sz="2200" dirty="0"/>
              <a:t>Fair distribution of funding and resources</a:t>
            </a:r>
          </a:p>
          <a:p>
            <a:pPr lvl="1"/>
            <a:r>
              <a:rPr lang="en-US" sz="2200" dirty="0"/>
              <a:t>Transparent and fair authorship practices</a:t>
            </a:r>
          </a:p>
          <a:p>
            <a:pPr lvl="1"/>
            <a:r>
              <a:rPr lang="en-US" sz="2200" dirty="0"/>
              <a:t>Capacity strengthening for all participants </a:t>
            </a:r>
            <a:br>
              <a:rPr lang="en-US" sz="2200" dirty="0"/>
            </a:br>
            <a:endParaRPr lang="en-US" sz="2200" dirty="0"/>
          </a:p>
          <a:p>
            <a:r>
              <a:rPr lang="en-US" sz="2200" dirty="0"/>
              <a:t>Equity corrects for </a:t>
            </a:r>
            <a:r>
              <a:rPr lang="en-US" sz="2200" i="1" dirty="0"/>
              <a:t>historical and structural disparities</a:t>
            </a:r>
            <a:r>
              <a:rPr lang="en-US" sz="2200" dirty="0"/>
              <a:t> in power, access to funding, and publication influence that can disadvantage Global South partners in traditional models. 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88124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5AA46-272F-6E05-615D-4DA0EB27F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6F816-192F-7C81-54C5-56EE62F3D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1" y="624110"/>
            <a:ext cx="9879012" cy="1280890"/>
          </a:xfrm>
        </p:spPr>
        <p:txBody>
          <a:bodyPr>
            <a:normAutofit/>
          </a:bodyPr>
          <a:lstStyle/>
          <a:p>
            <a:r>
              <a:rPr lang="en-US" b="1" dirty="0"/>
              <a:t>Trust</a:t>
            </a:r>
            <a:r>
              <a:rPr lang="en-US" sz="4200" b="1" dirty="0"/>
              <a:t>:</a:t>
            </a:r>
            <a:endParaRPr lang="en-US" sz="4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5A17-261D-CA63-C26B-623B32043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929384"/>
            <a:ext cx="9728199" cy="42519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b="1" dirty="0"/>
              <a:t>The Foundation of Sustainable Partnerships</a:t>
            </a:r>
          </a:p>
          <a:p>
            <a:pPr>
              <a:buNone/>
            </a:pPr>
            <a:r>
              <a:rPr lang="en-US" sz="1600" b="1" dirty="0"/>
              <a:t>Trust develops when partners:</a:t>
            </a:r>
          </a:p>
          <a:p>
            <a:r>
              <a:rPr lang="en-US" sz="1600" b="1" dirty="0"/>
              <a:t>Communicate openly and regularly</a:t>
            </a:r>
            <a:r>
              <a:rPr lang="en-US" sz="1600" dirty="0"/>
              <a:t>, including early discussion of expectations and challenges</a:t>
            </a:r>
          </a:p>
          <a:p>
            <a:r>
              <a:rPr lang="en-US" sz="1600" b="1" dirty="0"/>
              <a:t>Acknowledge and actively manage power imbalances</a:t>
            </a:r>
            <a:r>
              <a:rPr lang="en-US" sz="1600" dirty="0"/>
              <a:t> across institutions and funding structures</a:t>
            </a:r>
          </a:p>
          <a:p>
            <a:r>
              <a:rPr lang="en-US" sz="1600" b="1" dirty="0"/>
              <a:t>Practice transparency</a:t>
            </a:r>
            <a:r>
              <a:rPr lang="en-US" sz="1600" dirty="0"/>
              <a:t> in decision-making, budgeting, and data governance throughout the research lifecycle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None/>
            </a:pPr>
            <a:r>
              <a:rPr lang="en-US" sz="1600" b="1" dirty="0"/>
              <a:t>Trust is further strengthened when partners:</a:t>
            </a:r>
          </a:p>
          <a:p>
            <a:r>
              <a:rPr lang="en-US" sz="1600" b="1" dirty="0"/>
              <a:t>Honor local expertise and lived experience</a:t>
            </a:r>
            <a:r>
              <a:rPr lang="en-US" sz="1600" dirty="0"/>
              <a:t> as equal to technical or academic expertise</a:t>
            </a:r>
          </a:p>
          <a:p>
            <a:r>
              <a:rPr lang="en-US" sz="1600" b="1" dirty="0"/>
              <a:t>Ensure fair authorship, recognition, and shared ownership</a:t>
            </a:r>
            <a:r>
              <a:rPr lang="en-US" sz="1600" dirty="0"/>
              <a:t> aligned with actual contributions</a:t>
            </a:r>
          </a:p>
          <a:p>
            <a:r>
              <a:rPr lang="en-US" sz="1600" b="1" dirty="0"/>
              <a:t>Invest in long-term relationships</a:t>
            </a:r>
            <a:r>
              <a:rPr lang="en-US" sz="1600" dirty="0"/>
              <a:t>, including genuine capacity strengthening beyond single projects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9134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BA08D-B4DA-6547-AE72-8193316C1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1" y="624110"/>
            <a:ext cx="9879012" cy="1280890"/>
          </a:xfrm>
        </p:spPr>
        <p:txBody>
          <a:bodyPr>
            <a:normAutofit/>
          </a:bodyPr>
          <a:lstStyle/>
          <a:p>
            <a:r>
              <a:rPr lang="en-US" b="1" dirty="0">
                <a:latin typeface="Aptos" panose="02110004020202020204"/>
              </a:rPr>
              <a:t>Why These Matter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5753D-6187-B443-04F1-6C30A4C01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600" y="1929384"/>
            <a:ext cx="9728199" cy="4665380"/>
          </a:xfrm>
        </p:spPr>
        <p:txBody>
          <a:bodyPr>
            <a:normAutofit fontScale="77500" lnSpcReduction="20000"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Without equity and trust: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Partnerships risk becoming extractive rather than collaborative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Global North partners may dominate agenda setting, funding control, and authorship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Southern partners may gain limited leadership, visibility, or long-term benefit</a:t>
            </a:r>
          </a:p>
          <a:p>
            <a:pPr marL="0" marR="0" lvl="0" indent="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With equity and trust: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Research is </a:t>
            </a: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more relevant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 to the communities it serves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Local expertise drives innovation and sustainability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Collaborations are </a:t>
            </a: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long-lasting and impactful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, beyond single funding cycles 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9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Core Principles to Support Equity and Trust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Early and inclusive agenda setting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Mutual respect and shared ownership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Transparent processes for data management and outputs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Reflexivity about roles and power dynamics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3422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346C3-A18B-965D-D715-8BA545EFF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365" y="624110"/>
            <a:ext cx="9888248" cy="1280890"/>
          </a:xfrm>
        </p:spPr>
        <p:txBody>
          <a:bodyPr>
            <a:normAutofit/>
          </a:bodyPr>
          <a:lstStyle/>
          <a:p>
            <a:r>
              <a:rPr lang="en-US" b="1" dirty="0"/>
              <a:t>Practical Tools &amp;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60B04-89CE-C091-05B8-13B535E92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364" y="1929384"/>
            <a:ext cx="9737435" cy="42519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200" b="1" dirty="0"/>
              <a:t>Toolkit Resources, Guidelines &amp; Principles</a:t>
            </a:r>
          </a:p>
          <a:p>
            <a:pPr>
              <a:buNone/>
            </a:pPr>
            <a:r>
              <a:rPr lang="en-US" sz="2200" dirty="0"/>
              <a:t>These tools help </a:t>
            </a:r>
            <a:r>
              <a:rPr lang="en-US" sz="2200" b="1" dirty="0"/>
              <a:t>operationalize equity and trust</a:t>
            </a:r>
            <a:r>
              <a:rPr lang="en-US" sz="2200" dirty="0"/>
              <a:t>, not just state intentions:</a:t>
            </a:r>
          </a:p>
          <a:p>
            <a:pPr>
              <a:buNone/>
            </a:pPr>
            <a:endParaRPr lang="en-US" sz="2200" dirty="0"/>
          </a:p>
          <a:p>
            <a:r>
              <a:rPr lang="en-US" sz="2200" b="1" dirty="0"/>
              <a:t>Principles for Transboundary Research Partnerships</a:t>
            </a:r>
          </a:p>
          <a:p>
            <a:pPr lvl="1"/>
            <a:r>
              <a:rPr lang="en-US" sz="2000" dirty="0"/>
              <a:t>Emphasize shared agenda-setting, transparency, fairness, and capacity strengthening</a:t>
            </a:r>
          </a:p>
          <a:p>
            <a:endParaRPr lang="en-US" sz="2200" dirty="0"/>
          </a:p>
          <a:p>
            <a:r>
              <a:rPr lang="en-US" sz="2200" b="1" dirty="0"/>
              <a:t>Equitable Partnership Frameworks </a:t>
            </a:r>
          </a:p>
          <a:p>
            <a:pPr lvl="1"/>
            <a:r>
              <a:rPr lang="en-US" sz="2000" dirty="0"/>
              <a:t>Address power asymmetries, authorship, data ownership, and accountability</a:t>
            </a:r>
          </a:p>
          <a:p>
            <a:endParaRPr lang="en-US" sz="2200" dirty="0"/>
          </a:p>
          <a:p>
            <a:r>
              <a:rPr lang="en-US" sz="2200" b="1" dirty="0"/>
              <a:t>Funding &amp; Research Governance Tools</a:t>
            </a:r>
          </a:p>
          <a:p>
            <a:pPr lvl="1"/>
            <a:r>
              <a:rPr lang="en-US" sz="2000" dirty="0"/>
              <a:t>Co-developed MOUs, data management &amp; sharing plans, authorship agreements, and partnership charters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736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7E53-BA04-A01E-1909-C2CE575B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183" y="624110"/>
            <a:ext cx="9934430" cy="1280890"/>
          </a:xfrm>
        </p:spPr>
        <p:txBody>
          <a:bodyPr>
            <a:normAutofit/>
          </a:bodyPr>
          <a:lstStyle/>
          <a:p>
            <a:r>
              <a:rPr lang="en-US" b="1" dirty="0"/>
              <a:t>Partnership Assessment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CF942-A3D1-C156-D50B-510ABE28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0182" y="1929384"/>
            <a:ext cx="9783617" cy="42519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300" b="1" dirty="0"/>
              <a:t>Equity &amp; Power</a:t>
            </a:r>
          </a:p>
          <a:p>
            <a:r>
              <a:rPr lang="en-US" sz="2300" dirty="0"/>
              <a:t>Who sets the research agenda and defines success?</a:t>
            </a:r>
          </a:p>
          <a:p>
            <a:r>
              <a:rPr lang="en-US" sz="2300" dirty="0"/>
              <a:t>Who controls funding, data, and key decisions?</a:t>
            </a:r>
          </a:p>
          <a:p>
            <a:r>
              <a:rPr lang="en-US" sz="2300" dirty="0"/>
              <a:t>Are leadership and authorship aligned with actual contributions?</a:t>
            </a:r>
          </a:p>
          <a:p>
            <a:pPr marL="0" indent="0">
              <a:buNone/>
            </a:pPr>
            <a:r>
              <a:rPr lang="en-US" sz="2300" b="1" dirty="0"/>
              <a:t>Trust &amp; Accountability</a:t>
            </a:r>
          </a:p>
          <a:p>
            <a:r>
              <a:rPr lang="en-US" sz="2300" dirty="0"/>
              <a:t>Are roles, expectations, and risks clearly and transparently shared?</a:t>
            </a:r>
          </a:p>
          <a:p>
            <a:r>
              <a:rPr lang="en-US" sz="2300" dirty="0"/>
              <a:t>How are conflicts addressed when they arise?</a:t>
            </a:r>
          </a:p>
          <a:p>
            <a:r>
              <a:rPr lang="en-US" sz="2300" dirty="0"/>
              <a:t>Does the partnership enable honest feedback without penalty?</a:t>
            </a:r>
          </a:p>
          <a:p>
            <a:pPr marL="0" indent="0">
              <a:buNone/>
            </a:pPr>
            <a:r>
              <a:rPr lang="en-US" sz="2300" b="1" dirty="0"/>
              <a:t>Sustainability &amp; Impact</a:t>
            </a:r>
          </a:p>
          <a:p>
            <a:r>
              <a:rPr lang="en-US" sz="2300" dirty="0"/>
              <a:t>What benefits remain with local institutions after the project ends?</a:t>
            </a:r>
          </a:p>
          <a:p>
            <a:r>
              <a:rPr lang="en-US" sz="2300" dirty="0"/>
              <a:t>Is capacity strengthening meaningful or tokenistic?</a:t>
            </a:r>
          </a:p>
          <a:p>
            <a:r>
              <a:rPr lang="en-US" sz="2300" dirty="0"/>
              <a:t>Will this collaboration persist beyond the current grant?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240987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5A30-866F-E773-1985-DAD6EDE83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837" y="624110"/>
            <a:ext cx="9869776" cy="1280890"/>
          </a:xfrm>
        </p:spPr>
        <p:txBody>
          <a:bodyPr/>
          <a:lstStyle/>
          <a:p>
            <a:r>
              <a:rPr lang="en-US" b="1" dirty="0"/>
              <a:t>From Frameworks to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E191D-5C62-488D-8464-441B1E3F8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4836" y="2133600"/>
            <a:ext cx="9869776" cy="410029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Equity and trust are often discussed conceptually, but real impact depends on action</a:t>
            </a:r>
          </a:p>
          <a:p>
            <a:r>
              <a:rPr lang="en-US" sz="2400" dirty="0"/>
              <a:t>Implementation happens in day-to-day decisions:</a:t>
            </a:r>
          </a:p>
          <a:p>
            <a:pPr lvl="1"/>
            <a:r>
              <a:rPr lang="en-US" sz="2000" dirty="0"/>
              <a:t>Role assignments</a:t>
            </a:r>
          </a:p>
          <a:p>
            <a:pPr lvl="1"/>
            <a:r>
              <a:rPr lang="en-US" sz="2000" dirty="0"/>
              <a:t>Budget allocation</a:t>
            </a:r>
          </a:p>
          <a:p>
            <a:pPr lvl="1"/>
            <a:r>
              <a:rPr lang="en-US" sz="2000" dirty="0"/>
              <a:t>Data management and access</a:t>
            </a:r>
          </a:p>
          <a:p>
            <a:r>
              <a:rPr lang="en-US" sz="2400" dirty="0"/>
              <a:t>Case examples illustrate operationalization of principles in South–South and North–South collaborations</a:t>
            </a:r>
          </a:p>
          <a:p>
            <a:r>
              <a:rPr lang="en-US" sz="2400" dirty="0"/>
              <a:t>Partnerships thrive when principles are embedded in governance, communication, and outputs</a:t>
            </a:r>
          </a:p>
        </p:txBody>
      </p:sp>
    </p:spTree>
    <p:extLst>
      <p:ext uri="{BB962C8B-B14F-4D97-AF65-F5344CB8AC3E}">
        <p14:creationId xmlns:p14="http://schemas.microsoft.com/office/powerpoint/2010/main" val="273466027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1133FAA646447B1F506C0CC1AD96D" ma:contentTypeVersion="20" ma:contentTypeDescription="Create a new document." ma:contentTypeScope="" ma:versionID="f81d3a7a7ecc1b311bdea8db72cd5713">
  <xsd:schema xmlns:xsd="http://www.w3.org/2001/XMLSchema" xmlns:xs="http://www.w3.org/2001/XMLSchema" xmlns:p="http://schemas.microsoft.com/office/2006/metadata/properties" xmlns:ns2="5542781d-72a5-46d9-8093-0fa1f196d6ef" xmlns:ns3="50a1e848-e179-4a22-99c5-517bb1bb7459" targetNamespace="http://schemas.microsoft.com/office/2006/metadata/properties" ma:root="true" ma:fieldsID="6b87ab62bd66e07ec5ecdee244af8e4c" ns2:_="" ns3:_="">
    <xsd:import namespace="5542781d-72a5-46d9-8093-0fa1f196d6ef"/>
    <xsd:import namespace="50a1e848-e179-4a22-99c5-517bb1bb74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42781d-72a5-46d9-8093-0fa1f196d6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5b5b39e-099d-40c3-b251-37436ed69e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a1e848-e179-4a22-99c5-517bb1bb745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87f5f95-d141-4bc4-a91a-84dc09fea444}" ma:internalName="TaxCatchAll" ma:showField="CatchAllData" ma:web="50a1e848-e179-4a22-99c5-517bb1bb74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a1e848-e179-4a22-99c5-517bb1bb7459" xsi:nil="true"/>
    <lcf76f155ced4ddcb4097134ff3c332f xmlns="5542781d-72a5-46d9-8093-0fa1f196d6ef">
      <Terms xmlns="http://schemas.microsoft.com/office/infopath/2007/PartnerControls"/>
    </lcf76f155ced4ddcb4097134ff3c332f>
    <_Flow_SignoffStatus xmlns="5542781d-72a5-46d9-8093-0fa1f196d6ef" xsi:nil="true"/>
  </documentManagement>
</p:properties>
</file>

<file path=customXml/itemProps1.xml><?xml version="1.0" encoding="utf-8"?>
<ds:datastoreItem xmlns:ds="http://schemas.openxmlformats.org/officeDocument/2006/customXml" ds:itemID="{76952EA6-F439-4494-B3AA-1AE2C3AB9B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88B896-1695-45A8-B23B-97A7758697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42781d-72a5-46d9-8093-0fa1f196d6ef"/>
    <ds:schemaRef ds:uri="50a1e848-e179-4a22-99c5-517bb1bb74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F5E338-3A51-4FC0-98A2-543C6843538B}">
  <ds:schemaRefs>
    <ds:schemaRef ds:uri="http://schemas.microsoft.com/office/2006/metadata/properties"/>
    <ds:schemaRef ds:uri="http://schemas.microsoft.com/office/infopath/2007/PartnerControls"/>
    <ds:schemaRef ds:uri="50a1e848-e179-4a22-99c5-517bb1bb7459"/>
    <ds:schemaRef ds:uri="5542781d-72a5-46d9-8093-0fa1f196d6e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521</TotalTime>
  <Words>1968</Words>
  <Application>Microsoft Office PowerPoint</Application>
  <PresentationFormat>Widescreen</PresentationFormat>
  <Paragraphs>255</Paragraphs>
  <Slides>26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Wisp</vt:lpstr>
      <vt:lpstr>Building Trust and Equity in South–South and Global Health Research Partnerships</vt:lpstr>
      <vt:lpstr>Partnerships</vt:lpstr>
      <vt:lpstr>Purpose &amp; Value</vt:lpstr>
      <vt:lpstr>Equity:</vt:lpstr>
      <vt:lpstr>Trust:</vt:lpstr>
      <vt:lpstr>Why These Matter</vt:lpstr>
      <vt:lpstr>Practical Tools &amp; Frameworks</vt:lpstr>
      <vt:lpstr>Partnership Assessment</vt:lpstr>
      <vt:lpstr>From Frameworks to Practice</vt:lpstr>
      <vt:lpstr>Case Study 1: LIVING LAB STUDY</vt:lpstr>
      <vt:lpstr>Case Study 1: LIVING LAB STUDY</vt:lpstr>
      <vt:lpstr>Case Study 2: AFRICA FINGERS PROJECT</vt:lpstr>
      <vt:lpstr>Case Study 2: AFRICA FINGERS PROJECT</vt:lpstr>
      <vt:lpstr>Case Study 3: BRIDGE AFRICA</vt:lpstr>
      <vt:lpstr>Case Study 3: BRIDGE AFRICA</vt:lpstr>
      <vt:lpstr>Case Study 4: Kenya’s Primary HealthCare</vt:lpstr>
      <vt:lpstr>Case Study 4: Kenya’s Primary HealthCare</vt:lpstr>
      <vt:lpstr>What Do These Case Studies Show? </vt:lpstr>
      <vt:lpstr>Cross-Cutting Enablers of Equitable Partnerships</vt:lpstr>
      <vt:lpstr>Where Partnerships Commonly Fail</vt:lpstr>
      <vt:lpstr>Practical Strategies for Partnership Design </vt:lpstr>
      <vt:lpstr>Implications for Networking &amp; Partnerships</vt:lpstr>
      <vt:lpstr>What Institutions and Funders Can Do</vt:lpstr>
      <vt:lpstr>Key Takeaways &amp; Call to Action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Jasmit Shah</dc:creator>
  <cp:lastModifiedBy>Jasmit Shah</cp:lastModifiedBy>
  <cp:revision>4</cp:revision>
  <dcterms:created xsi:type="dcterms:W3CDTF">2026-01-21T06:27:55Z</dcterms:created>
  <dcterms:modified xsi:type="dcterms:W3CDTF">2026-02-25T08:41:43Z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0x0101009FD1133FAA646447B1F506C0CC1AD96D</vt:lpwstr>
  </property>
</Properties>
</file>