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48B2A-53B7-5FBE-148C-1508FECDB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C6AFE-FF33-A908-D920-7A76CE2C15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54A47-B27E-6031-84B1-10000AF0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79EE8-CEF8-4F35-6B31-0B05ABFE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B482A-7741-D2BB-ECBD-6CAB1DE8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3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A4A6E-94DC-4E13-58F0-E2C15D34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9230CD-F45B-46B7-15FE-771498CAB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6EA20-0ED3-A6CE-A3E3-3ED4DA8F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4A1C2-6074-59FE-466E-9B4AB8DB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4CEB2-8243-5305-DCAA-AA12B33C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92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76FC8F-655F-2483-316F-33D680BA1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1B1AD-BCEB-2F06-7899-BB2E9D6EA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980B-0C55-A51A-A77D-27CCCF5E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7AC59-3F95-D692-219E-6ADCA1FBA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82F205-2B98-E10E-937C-2138AF384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6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EF326-B219-149B-10DF-D8A00634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52933-4043-111E-4139-B77D7A006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251A-9175-7C3A-E5F6-D81634DA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5293E-865A-3F50-BA21-D4446B3A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D9CF5-65DA-5F1E-65E4-3D5AA2C2C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6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FBF28-F68D-313B-4F7A-C2E1F39E8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AF305-7CD2-F0F4-8F0E-27613BF34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B14-37ED-6F3E-3AE1-DEADCA6E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D370E-3BF6-2E0F-3F6E-30A81BBF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17A6-65F1-89B4-A20F-092EFAEE9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0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D7BF-0FE9-5355-DBE0-5D35D133B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236-75C0-86D2-D210-03A63A735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83191-12E7-A55F-8D6B-ACBE9EC0C7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0EFAF-E94B-5481-89C3-BAF60E3BB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B090E-CDDB-C19E-A10D-8305D0F84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B57F8-1388-ADA5-4BCB-82096E1F7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A732-61FC-B636-304D-3919FEA3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B9D83-6D47-6241-357E-BE78858B1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C98924-3DFF-0D31-53EA-EFD5C1E67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2864C-2106-36F9-529E-CE9F6C3B1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664666-A78D-DC33-F015-D484005AC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C2071F-7145-1EE4-B663-828359F0F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D10DF-286C-8841-3A3E-17C35EBF4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2C49C-3E96-75FD-F291-0378BD18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0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AACF-7D51-F9C1-BBF8-10DB920AA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1C8C72-923F-00D7-C306-12013AE3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A527-B7D2-2F7C-F934-C281ACF9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A278B-C03F-413A-F97D-CACC47ABF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0FC23-A048-0AEF-C252-7E455083C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187037-DAF3-E834-8AB2-046650DD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1ADAA-AEE0-9AF4-D039-F613F5371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2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062D6-312D-4243-E590-0F985157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F6398-AB3A-9A4A-9D9B-1244F925C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09BD-DA04-4FAA-7EFD-B5EBDB5B2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69872-CA3A-6250-36C2-E6D911E8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D3A06-7DC4-CD65-72BD-B5DE8ED6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3A43B-91D1-16BF-A06B-2BC138F32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3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1557-1243-0271-5939-FB85743F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5D846-3646-AF6A-1F68-DD92EAB73F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F25AC-980D-A15B-823E-B288D97E7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15B12-4852-9103-CCCF-A68043CA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52CCC-AF51-D568-DA70-6DC73F1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2E444-6BA4-70AD-C40E-D140FE85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15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D74E7-B72D-E638-C2FD-4CBABCE6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A1696-E119-9D11-48D5-876403730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0C366-1722-CEC0-8489-DC5F11450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823DA8-F40B-4EBB-959B-FE56FF687BF2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24D1-4EB4-7826-8C2C-92382E48D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30F2E-CF99-384C-8D89-BD06D276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C4BDFF-2BC0-412A-A61E-ED19DB4C0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6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chinyamurindi@ufh.ac.z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wchinyamurindi@ufh.ac.z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FFEE-AE3C-D66C-C8FE-370890AFB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5950"/>
            <a:ext cx="12083845" cy="238760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Re-imagining Africa to Africa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partnerships: The University of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Hare partnerships experience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three African universities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DA4085-C2E8-117D-0AEF-E34FFF97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0600"/>
            <a:ext cx="9144000" cy="457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DB3BF5-B4DC-6D51-B9D2-B65ED0094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58" y="4485890"/>
            <a:ext cx="9447258" cy="205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C74CF6-09DC-D84B-5ABD-89E68C61208C}"/>
              </a:ext>
            </a:extLst>
          </p:cNvPr>
          <p:cNvSpPr txBox="1">
            <a:spLocks/>
          </p:cNvSpPr>
          <p:nvPr/>
        </p:nvSpPr>
        <p:spPr>
          <a:xfrm>
            <a:off x="108155" y="3028259"/>
            <a:ext cx="12083845" cy="1457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Willie Chinyamurindi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Fort Hare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wchinyamurindi@ufh.ac.za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9274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9F9F5-8ABD-6B42-D7CD-4335571E7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0497-67AB-2131-5C57-217BAE58C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So how it all started: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78A30-8CF4-2011-1489-9D9FC3539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1385597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Memorandum of Understanding: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72D4A-D2FC-686F-ED45-A4C50DC35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" y="5322043"/>
            <a:ext cx="3671231" cy="1535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B1DD2D-FBD8-D8FE-2FC1-89DA66361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68" y="86032"/>
            <a:ext cx="4727165" cy="6685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EA0F29-8E6C-0579-D62E-7339F8023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8686" y="86032"/>
            <a:ext cx="2303936" cy="1535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968A3D-F481-D63A-BFA3-42A986FA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686" y="2464490"/>
            <a:ext cx="2303936" cy="1632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6F4BA-7098-4980-AE34-70F2D92CD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504" y="4883499"/>
            <a:ext cx="2584936" cy="1723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9147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409E6-5BEA-E24C-C251-DCFF1989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39A1D-B5CB-6163-4E13-26D0D37D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So how it all started: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54703-E1AC-AD5E-1990-E5AB3504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138559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Reflections:</a:t>
            </a:r>
          </a:p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5176F-80B0-14E7-4680-0D54B8DF3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" y="5322043"/>
            <a:ext cx="3671231" cy="15359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C6850C-EF08-D8B8-26B9-D937D63AF634}"/>
              </a:ext>
            </a:extLst>
          </p:cNvPr>
          <p:cNvSpPr/>
          <p:nvPr/>
        </p:nvSpPr>
        <p:spPr>
          <a:xfrm>
            <a:off x="4562956" y="0"/>
            <a:ext cx="3569110" cy="3362632"/>
          </a:xfrm>
          <a:prstGeom prst="rect">
            <a:avLst/>
          </a:prstGeom>
          <a:ln cmpd="sng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Strengths</a:t>
            </a:r>
            <a:r>
              <a:rPr lang="en-US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Partnerships were pioneering – a useful starting point.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Mobility was achieved.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Partnership received support on both sides from an institutional leadership position.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Published output emerged from the partnership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6D4A6-FF55-326F-13FF-BB63B216D869}"/>
              </a:ext>
            </a:extLst>
          </p:cNvPr>
          <p:cNvSpPr/>
          <p:nvPr/>
        </p:nvSpPr>
        <p:spPr>
          <a:xfrm>
            <a:off x="8461446" y="0"/>
            <a:ext cx="3569110" cy="3362632"/>
          </a:xfrm>
          <a:prstGeom prst="rect">
            <a:avLst/>
          </a:prstGeom>
          <a:ln cmpd="sng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Weaknesses</a:t>
            </a:r>
            <a:r>
              <a:rPr lang="en-US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Partnership not received well by members of the faculty in terms of support.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Outside UFH institutions struggled to contributed financially.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Differing perceptions of what the partnership was and should be.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32D0A6-AF4F-206C-6DF8-F4C347A229EA}"/>
              </a:ext>
            </a:extLst>
          </p:cNvPr>
          <p:cNvSpPr/>
          <p:nvPr/>
        </p:nvSpPr>
        <p:spPr>
          <a:xfrm>
            <a:off x="4562956" y="3495368"/>
            <a:ext cx="3569110" cy="3362632"/>
          </a:xfrm>
          <a:prstGeom prst="rect">
            <a:avLst/>
          </a:prstGeom>
          <a:ln cmpd="sng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Opportunities</a:t>
            </a:r>
            <a:r>
              <a:rPr lang="en-US" dirty="0"/>
              <a:t>:</a:t>
            </a:r>
          </a:p>
          <a:p>
            <a:pPr algn="just"/>
            <a:r>
              <a:rPr lang="en-US" dirty="0"/>
              <a:t>- UFH assisted with financial support for mobility of partners.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NRF Twinning Grant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More efforts for joint collaborative funding.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Graduation of PhD student this year.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293B82-E0F0-73D6-24F7-88BC366706BA}"/>
              </a:ext>
            </a:extLst>
          </p:cNvPr>
          <p:cNvSpPr/>
          <p:nvPr/>
        </p:nvSpPr>
        <p:spPr>
          <a:xfrm>
            <a:off x="8461446" y="3495368"/>
            <a:ext cx="3569110" cy="3362632"/>
          </a:xfrm>
          <a:prstGeom prst="rect">
            <a:avLst/>
          </a:prstGeom>
          <a:ln cmpd="sng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Threats</a:t>
            </a:r>
            <a:r>
              <a:rPr lang="en-US" dirty="0"/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“New” life needed into the partnership – rejuvenation.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Change of mind-set, forget Global South lets look to the North.</a:t>
            </a:r>
          </a:p>
          <a:p>
            <a:pPr marL="285750" indent="-285750" algn="just">
              <a:buFontTx/>
              <a:buChar char="-"/>
            </a:pPr>
            <a:r>
              <a:rPr lang="en-US" dirty="0"/>
              <a:t>Take the relationship to the next stage and the ensuing challenges.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5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6CE01-9D21-193B-0655-10C8EE9F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D9BF-4953-90C6-79F2-043F212CE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5950"/>
            <a:ext cx="12083845" cy="2387600"/>
          </a:xfrm>
        </p:spPr>
        <p:txBody>
          <a:bodyPr>
            <a:no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Re-imagining Africa to Africa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partnerships: The University of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 Hare partnerships experience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three African universities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36CBD-3713-32D6-2C53-CB682F7F9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0600"/>
            <a:ext cx="9144000" cy="457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03579-5412-3674-9287-68D5C02D5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858" y="4485890"/>
            <a:ext cx="9447258" cy="2057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82B107-9EED-C8E1-0B5E-C58BB9D4D02E}"/>
              </a:ext>
            </a:extLst>
          </p:cNvPr>
          <p:cNvSpPr txBox="1">
            <a:spLocks/>
          </p:cNvSpPr>
          <p:nvPr/>
        </p:nvSpPr>
        <p:spPr>
          <a:xfrm>
            <a:off x="108155" y="3028259"/>
            <a:ext cx="12083845" cy="14576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Willie Chinyamurindi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Fort Hare</a:t>
            </a:r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wchinyamurindi@ufh.ac.za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700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A74A-D78A-AA27-3AE4-DCCD47A3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60F0E-6D07-64E3-8A10-9569AF624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University of Fort Hare encourages partnerships between  partners across the Globe.</a:t>
            </a:r>
          </a:p>
          <a:p>
            <a:r>
              <a:rPr lang="en-US" dirty="0"/>
              <a:t>This quest has been embedded with the strategic document “Decade of Renewal”.</a:t>
            </a:r>
          </a:p>
          <a:p>
            <a:r>
              <a:rPr lang="en-US" dirty="0"/>
              <a:t>The responsibility of setting these partnerships is not just that of the International Office but a joint and collaborative effort across the entire University.</a:t>
            </a:r>
          </a:p>
          <a:p>
            <a:r>
              <a:rPr lang="en-US" dirty="0"/>
              <a:t>As a Senior member of the University, I set it upon myself to be part of the process of seeking for partners.</a:t>
            </a:r>
          </a:p>
          <a:p>
            <a:r>
              <a:rPr lang="en-US" dirty="0"/>
              <a:t>What follows is my reflective journey.</a:t>
            </a:r>
          </a:p>
        </p:txBody>
      </p:sp>
    </p:spTree>
    <p:extLst>
      <p:ext uri="{BB962C8B-B14F-4D97-AF65-F5344CB8AC3E}">
        <p14:creationId xmlns:p14="http://schemas.microsoft.com/office/powerpoint/2010/main" val="216861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8F52-9F92-11BC-6C6A-81B955CF3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trends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E17DE-6A9E-D04F-A0C3-9F2FE9976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825625"/>
            <a:ext cx="11828206" cy="364111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of African-led research, but uneven collaboration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Several bibliometric and descriptive studies show rapid growth in African research output, particularly since 2010, but with persistent structural inequalities in authorship, institutional leadership, and collaboration density.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need exists to ask directed questions around these inequalities: authorship, institutional leadership and collaboration density.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Concerns around inter-institutional collaboration within Africa and a dominance of Global North co-authorship.</a:t>
            </a:r>
          </a:p>
          <a:p>
            <a:pPr marL="0" indent="0" algn="just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4649D-8F25-9944-7557-4B491F255B83}"/>
              </a:ext>
            </a:extLst>
          </p:cNvPr>
          <p:cNvSpPr txBox="1"/>
          <p:nvPr/>
        </p:nvSpPr>
        <p:spPr>
          <a:xfrm>
            <a:off x="2094271" y="5949815"/>
            <a:ext cx="814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(Ezeani et al., 2025; Holliman et al., 2025).</a:t>
            </a:r>
          </a:p>
        </p:txBody>
      </p:sp>
    </p:spTree>
    <p:extLst>
      <p:ext uri="{BB962C8B-B14F-4D97-AF65-F5344CB8AC3E}">
        <p14:creationId xmlns:p14="http://schemas.microsoft.com/office/powerpoint/2010/main" val="387525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FB77D-31C3-C8DF-B45E-97FC5A74C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9BB3-AA71-5D4D-9B1C-D452B23C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trends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4A04A-1873-7EEA-3275-8D6495DD7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825625"/>
            <a:ext cx="11828206" cy="3641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Partnerships as capacity-building ecosystems (not just projects).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Successful partnerships function as ecosystems, combining training, research, governance, and sustainability.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need exists for an intentional design for equity to address the structural inequalities: authorship, institutional leadership, and collaboration density. 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must remember that partnerships by nature and the issue of capacity to be relational, cumulative, and networked.</a:t>
            </a:r>
          </a:p>
          <a:p>
            <a:pPr marL="0" indent="0" algn="just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15A55-1F53-965B-10E9-D17C62C525F9}"/>
              </a:ext>
            </a:extLst>
          </p:cNvPr>
          <p:cNvSpPr txBox="1"/>
          <p:nvPr/>
        </p:nvSpPr>
        <p:spPr>
          <a:xfrm>
            <a:off x="3411794" y="58523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(Bade et al., 2026; Petr et al., 2026; Ratner et al., 2025)</a:t>
            </a:r>
          </a:p>
        </p:txBody>
      </p:sp>
    </p:spTree>
    <p:extLst>
      <p:ext uri="{BB962C8B-B14F-4D97-AF65-F5344CB8AC3E}">
        <p14:creationId xmlns:p14="http://schemas.microsoft.com/office/powerpoint/2010/main" val="1893894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63831-4CB6-79B1-AE07-EBCA686A2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3EA4-D088-3CF6-6A03-7ED175420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trends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84E3-D581-FBA8-E45D-3C2DD6A33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825625"/>
            <a:ext cx="11828206" cy="3641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Power, governance, and asymmetry in partnerships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institutional power and geopolitical positioning shaping partnerships?.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when partnerships are South – South: how is institutional fragmentation, cultural distance and regulatory asymmetries shaping partnerships?. 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 as thoughtful, intentional and strategic not an after thought of a necessary compliance check.</a:t>
            </a:r>
          </a:p>
          <a:p>
            <a:pPr marL="0" indent="0" algn="just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1A6562-F325-25A9-6F3C-7A0B89A0C7DF}"/>
              </a:ext>
            </a:extLst>
          </p:cNvPr>
          <p:cNvSpPr txBox="1"/>
          <p:nvPr/>
        </p:nvSpPr>
        <p:spPr>
          <a:xfrm>
            <a:off x="3441290" y="58130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Bentum</a:t>
            </a:r>
            <a:r>
              <a:rPr lang="en-US" dirty="0"/>
              <a:t>-Micah et al., 2025; Vandome, 2026)</a:t>
            </a:r>
          </a:p>
        </p:txBody>
      </p:sp>
    </p:spTree>
    <p:extLst>
      <p:ext uri="{BB962C8B-B14F-4D97-AF65-F5344CB8AC3E}">
        <p14:creationId xmlns:p14="http://schemas.microsoft.com/office/powerpoint/2010/main" val="318629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189B6-F390-74E3-F0D2-EF4A2AEC8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C47C-B985-C694-231C-C4B7648BF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trends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2353F-97D8-B6A3-F865-FD61EEF19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825625"/>
            <a:ext cx="11828206" cy="36411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Partnerships as size and number (re-imagined against scale &amp; impact)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Multi-stakeholder partnerships outperform siloed, top-down arrangements when addressing complex development challenges.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Catchment partnerships in South Africa show that smaller, inclusive, bottom-up collaborations often outperform large, rigid structures, an insight transferable to university partnerships.</a:t>
            </a:r>
          </a:p>
          <a:p>
            <a:pPr algn="just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could be more South to South engagements (Africa to Africa) may potentially produce better developmental returns than externally driven mega-consortia.</a:t>
            </a:r>
          </a:p>
          <a:p>
            <a:pPr marL="0" indent="0" algn="just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48765D-FAAE-C841-7B50-37CA216CE0B5}"/>
              </a:ext>
            </a:extLst>
          </p:cNvPr>
          <p:cNvSpPr txBox="1"/>
          <p:nvPr/>
        </p:nvSpPr>
        <p:spPr>
          <a:xfrm>
            <a:off x="2094271" y="5949815"/>
            <a:ext cx="814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(Otieno, 2026; Ngarava, 2024).</a:t>
            </a:r>
          </a:p>
        </p:txBody>
      </p:sp>
    </p:spTree>
    <p:extLst>
      <p:ext uri="{BB962C8B-B14F-4D97-AF65-F5344CB8AC3E}">
        <p14:creationId xmlns:p14="http://schemas.microsoft.com/office/powerpoint/2010/main" val="282200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89EA2-2C15-54CB-29E1-AF5379F2B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1E667-8EF5-1B01-A6F0-506CC3708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Some trends to note: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27481-236F-D87A-B2D1-63894736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1825625"/>
            <a:ext cx="11828206" cy="3641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Capacity building works best when contextualised</a:t>
            </a:r>
          </a:p>
          <a:p>
            <a:pPr algn="just"/>
            <a:r>
              <a:rPr lang="en-US" dirty="0"/>
              <a:t>Pan-African training initiatives succeed when curricula, methods, and delivery are adapted to African realities rather than imported wholesale.</a:t>
            </a:r>
          </a:p>
          <a:p>
            <a:pPr algn="just"/>
            <a:r>
              <a:rPr lang="en-US" dirty="0"/>
              <a:t>Even South–South collaborations involve power asymmetries and strategic positioning, reinforcing the need to analyse partnerships as agentic and reflexive, not </a:t>
            </a:r>
            <a:r>
              <a:rPr lang="en-US" dirty="0" err="1"/>
              <a:t>romanticised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Get everyone involved and to own the partnership.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DEAA3-9DB1-FD4B-E180-E3028AA16776}"/>
              </a:ext>
            </a:extLst>
          </p:cNvPr>
          <p:cNvSpPr txBox="1"/>
          <p:nvPr/>
        </p:nvSpPr>
        <p:spPr>
          <a:xfrm>
            <a:off x="2094271" y="5949815"/>
            <a:ext cx="8141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(Petr et al., 2026; </a:t>
            </a:r>
            <a:r>
              <a:rPr lang="en-US" dirty="0" err="1"/>
              <a:t>Bentum</a:t>
            </a:r>
            <a:r>
              <a:rPr lang="en-US" dirty="0"/>
              <a:t>-Micah et al., 2025; Vandome, 2026).</a:t>
            </a:r>
          </a:p>
        </p:txBody>
      </p:sp>
    </p:spTree>
    <p:extLst>
      <p:ext uri="{BB962C8B-B14F-4D97-AF65-F5344CB8AC3E}">
        <p14:creationId xmlns:p14="http://schemas.microsoft.com/office/powerpoint/2010/main" val="2459783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D74D4-961A-779C-E4A7-A5C43F0B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So how it all started: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71A65-E6B9-FD41-4C1F-77891AD4A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1385597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The spark that makes the light glow: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2EACB-561B-86FB-CEF7-ABC5779C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775" y="372928"/>
            <a:ext cx="8118823" cy="58455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4A7E5-4D54-4072-A05C-13B762C9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96" y="5322043"/>
            <a:ext cx="3671231" cy="153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34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1D071-E790-6833-30F2-4394B9C8D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3D75D-142F-081C-6280-10920681D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pPr algn="ctr"/>
            <a:r>
              <a:rPr lang="en-US" sz="5400" b="1" dirty="0"/>
              <a:t>So how it all started: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37E65-C01A-4C10-595B-7EE05F639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1385597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Inception meetings to physical sites: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556823-F375-4DBE-E609-F1C6BAB03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96" y="5322043"/>
            <a:ext cx="3671231" cy="1535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287E6-2A3A-2DF7-3277-9A68EB172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201" y="0"/>
            <a:ext cx="5716396" cy="381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33481-557D-8A5E-DC67-632652A1F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012" y="2807208"/>
            <a:ext cx="5383112" cy="4050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909FDC-538C-DE55-5858-C01F12550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5716" y="3074796"/>
            <a:ext cx="3716283" cy="247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1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848-e179-4a22-99c5-517bb1bb7459" xsi:nil="true"/>
    <lcf76f155ced4ddcb4097134ff3c332f xmlns="5542781d-72a5-46d9-8093-0fa1f196d6ef">
      <Terms xmlns="http://schemas.microsoft.com/office/infopath/2007/PartnerControls"/>
    </lcf76f155ced4ddcb4097134ff3c332f>
    <_Flow_SignoffStatus xmlns="5542781d-72a5-46d9-8093-0fa1f196d6e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D1133FAA646447B1F506C0CC1AD96D" ma:contentTypeVersion="20" ma:contentTypeDescription="Create a new document." ma:contentTypeScope="" ma:versionID="f81d3a7a7ecc1b311bdea8db72cd5713">
  <xsd:schema xmlns:xsd="http://www.w3.org/2001/XMLSchema" xmlns:xs="http://www.w3.org/2001/XMLSchema" xmlns:p="http://schemas.microsoft.com/office/2006/metadata/properties" xmlns:ns2="5542781d-72a5-46d9-8093-0fa1f196d6ef" xmlns:ns3="50a1e848-e179-4a22-99c5-517bb1bb7459" targetNamespace="http://schemas.microsoft.com/office/2006/metadata/properties" ma:root="true" ma:fieldsID="6b87ab62bd66e07ec5ecdee244af8e4c" ns2:_="" ns3:_="">
    <xsd:import namespace="5542781d-72a5-46d9-8093-0fa1f196d6ef"/>
    <xsd:import namespace="50a1e848-e179-4a22-99c5-517bb1bb74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2781d-72a5-46d9-8093-0fa1f196d6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b5b39e-099d-40c3-b251-37436ed69e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848-e179-4a22-99c5-517bb1bb745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87f5f95-d141-4bc4-a91a-84dc09fea444}" ma:internalName="TaxCatchAll" ma:showField="CatchAllData" ma:web="50a1e848-e179-4a22-99c5-517bb1bb74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61C555-48B9-4D46-8346-B95C93F1FCD7}">
  <ds:schemaRefs>
    <ds:schemaRef ds:uri="http://schemas.microsoft.com/office/2006/metadata/properties"/>
    <ds:schemaRef ds:uri="http://schemas.microsoft.com/office/infopath/2007/PartnerControls"/>
    <ds:schemaRef ds:uri="50a1e848-e179-4a22-99c5-517bb1bb7459"/>
    <ds:schemaRef ds:uri="5542781d-72a5-46d9-8093-0fa1f196d6ef"/>
  </ds:schemaRefs>
</ds:datastoreItem>
</file>

<file path=customXml/itemProps2.xml><?xml version="1.0" encoding="utf-8"?>
<ds:datastoreItem xmlns:ds="http://schemas.openxmlformats.org/officeDocument/2006/customXml" ds:itemID="{6DF1D4E5-B9CE-4BBE-987B-05423CDC88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F4BC94-F505-4FAF-8033-A78A7879B3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42781d-72a5-46d9-8093-0fa1f196d6ef"/>
    <ds:schemaRef ds:uri="50a1e848-e179-4a22-99c5-517bb1bb74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778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Re-imagining Africa to Africa partnerships: The University of Fort Hare partnerships experience with three African universities</vt:lpstr>
      <vt:lpstr>Introduction</vt:lpstr>
      <vt:lpstr>Some trends to note:</vt:lpstr>
      <vt:lpstr>Some trends to note:</vt:lpstr>
      <vt:lpstr>Some trends to note:</vt:lpstr>
      <vt:lpstr>Some trends to note:</vt:lpstr>
      <vt:lpstr>Some trends to note:</vt:lpstr>
      <vt:lpstr>So how it all started:</vt:lpstr>
      <vt:lpstr>So how it all started:</vt:lpstr>
      <vt:lpstr>So how it all started:</vt:lpstr>
      <vt:lpstr>So how it all started:</vt:lpstr>
      <vt:lpstr>Re-imagining Africa to Africa partnerships: The University of Fort Hare partnerships experience with three African universities</vt:lpstr>
    </vt:vector>
  </TitlesOfParts>
  <Company>University of Fort Hare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Chinyamurindi, Willie</dc:creator>
  <cp:lastModifiedBy>Chinyamurindi, Willie</cp:lastModifiedBy>
  <cp:revision>2</cp:revision>
  <dcterms:created xsi:type="dcterms:W3CDTF">2026-02-02T07:23:48Z</dcterms:created>
  <dcterms:modified xsi:type="dcterms:W3CDTF">2026-02-25T08:36:49Z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0x0101009FD1133FAA646447B1F506C0CC1AD96D</vt:lpwstr>
  </property>
</Properties>
</file>