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8288000" cy="10287000"/>
  <p:notesSz cx="6858000" cy="9144000"/>
  <p:embeddedFontLst>
    <p:embeddedFont>
      <p:font typeface="Aileron" panose="020B0604020202020204" charset="0"/>
      <p:regular r:id="rId28"/>
    </p:embeddedFont>
    <p:embeddedFont>
      <p:font typeface="Arimo" panose="020B0604020202020204" charset="0"/>
      <p:regular r:id="rId29"/>
    </p:embeddedFont>
    <p:embeddedFont>
      <p:font typeface="Century Gothic Paneuropean" panose="020B0604020202020204" charset="0"/>
      <p:regular r:id="rId30"/>
    </p:embeddedFont>
    <p:embeddedFont>
      <p:font typeface="Century Gothic Paneuropean Bold" panose="020B0604020202020204" charset="0"/>
      <p:regular r:id="rId31"/>
    </p:embeddedFont>
    <p:embeddedFont>
      <p:font typeface="Century Gothic Paneuropean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5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950">
            <a:off x="744852" y="9464993"/>
            <a:ext cx="16788769" cy="0"/>
          </a:xfrm>
          <a:prstGeom prst="line">
            <a:avLst/>
          </a:prstGeom>
          <a:ln w="9525" cap="rnd">
            <a:solidFill>
              <a:srgbClr val="83858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59141" y="3343168"/>
            <a:ext cx="16779242" cy="6191120"/>
            <a:chOff x="0" y="0"/>
            <a:chExt cx="22372322" cy="82548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372320" cy="8254873"/>
            </a:xfrm>
            <a:custGeom>
              <a:avLst/>
              <a:gdLst/>
              <a:ahLst/>
              <a:cxnLst/>
              <a:rect l="l" t="t" r="r" b="b"/>
              <a:pathLst>
                <a:path w="22372320" h="8254873">
                  <a:moveTo>
                    <a:pt x="0" y="0"/>
                  </a:moveTo>
                  <a:lnTo>
                    <a:pt x="22372320" y="0"/>
                  </a:lnTo>
                  <a:lnTo>
                    <a:pt x="22372320" y="8254873"/>
                  </a:lnTo>
                  <a:lnTo>
                    <a:pt x="0" y="825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31439" y="979666"/>
            <a:ext cx="1906430" cy="922953"/>
            <a:chOff x="0" y="0"/>
            <a:chExt cx="2541906" cy="12306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41905" cy="1230630"/>
            </a:xfrm>
            <a:custGeom>
              <a:avLst/>
              <a:gdLst/>
              <a:ahLst/>
              <a:cxnLst/>
              <a:rect l="l" t="t" r="r" b="b"/>
              <a:pathLst>
                <a:path w="2541905" h="1230630">
                  <a:moveTo>
                    <a:pt x="0" y="0"/>
                  </a:moveTo>
                  <a:lnTo>
                    <a:pt x="2541905" y="0"/>
                  </a:lnTo>
                  <a:lnTo>
                    <a:pt x="2541905" y="1230630"/>
                  </a:lnTo>
                  <a:lnTo>
                    <a:pt x="0" y="1230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4853" y="3343168"/>
            <a:ext cx="68578" cy="3301898"/>
            <a:chOff x="0" y="0"/>
            <a:chExt cx="91438" cy="44025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" cy="4402582"/>
            </a:xfrm>
            <a:custGeom>
              <a:avLst/>
              <a:gdLst/>
              <a:ahLst/>
              <a:cxnLst/>
              <a:rect l="l" t="t" r="r" b="b"/>
              <a:pathLst>
                <a:path w="91440" h="4402582">
                  <a:moveTo>
                    <a:pt x="0" y="0"/>
                  </a:moveTo>
                  <a:lnTo>
                    <a:pt x="91440" y="0"/>
                  </a:lnTo>
                  <a:lnTo>
                    <a:pt x="91440" y="4402582"/>
                  </a:lnTo>
                  <a:lnTo>
                    <a:pt x="0" y="4402582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9" name="Freeform 9"/>
          <p:cNvSpPr/>
          <p:nvPr/>
        </p:nvSpPr>
        <p:spPr>
          <a:xfrm>
            <a:off x="9139236" y="137849"/>
            <a:ext cx="8734860" cy="10011301"/>
          </a:xfrm>
          <a:custGeom>
            <a:avLst/>
            <a:gdLst/>
            <a:ahLst/>
            <a:cxnLst/>
            <a:rect l="l" t="t" r="r" b="b"/>
            <a:pathLst>
              <a:path w="8734860" h="10011301">
                <a:moveTo>
                  <a:pt x="0" y="0"/>
                </a:moveTo>
                <a:lnTo>
                  <a:pt x="8734861" y="0"/>
                </a:lnTo>
                <a:lnTo>
                  <a:pt x="8734861" y="10011301"/>
                </a:lnTo>
                <a:lnTo>
                  <a:pt x="0" y="10011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0" name="TextBox 10"/>
          <p:cNvSpPr txBox="1"/>
          <p:nvPr/>
        </p:nvSpPr>
        <p:spPr>
          <a:xfrm>
            <a:off x="1520393" y="3587468"/>
            <a:ext cx="6722990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0"/>
              </a:lnSpc>
            </a:pPr>
            <a:r>
              <a:rPr lang="en-US" sz="5000" b="1" spc="-255">
                <a:solidFill>
                  <a:srgbClr val="8F909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Harmonizing Quality</a:t>
            </a:r>
          </a:p>
          <a:p>
            <a:pPr algn="l">
              <a:lnSpc>
                <a:spcPts val="5050"/>
              </a:lnSpc>
            </a:pPr>
            <a:r>
              <a:rPr lang="en-US" sz="5000" b="1" spc="-255">
                <a:solidFill>
                  <a:srgbClr val="8F909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Assurance in Africa: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0393" y="2981218"/>
            <a:ext cx="650406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2"/>
              </a:lnSpc>
            </a:pPr>
            <a:r>
              <a:rPr lang="en-US" sz="2435" spc="-177" dirty="0">
                <a:solidFill>
                  <a:srgbClr val="69697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Association of African Universities (AAU)</a:t>
            </a:r>
          </a:p>
          <a:p>
            <a:pPr algn="l">
              <a:lnSpc>
                <a:spcPts val="2922"/>
              </a:lnSpc>
            </a:pPr>
            <a:endParaRPr lang="en-US" sz="2435" spc="-177" dirty="0">
              <a:solidFill>
                <a:srgbClr val="69697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393" y="5143500"/>
            <a:ext cx="672299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800" b="1" spc="-190" dirty="0">
                <a:gradFill>
                  <a:gsLst>
                    <a:gs pos="0">
                      <a:srgbClr val="0097B2">
                        <a:alpha val="100000"/>
                      </a:srgbClr>
                    </a:gs>
                    <a:gs pos="100000">
                      <a:srgbClr val="7ED957">
                        <a:alpha val="100000"/>
                      </a:srgbClr>
                    </a:gs>
                  </a:gsLst>
                  <a:lin ang="0"/>
                </a:gra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Trust, Communication, and Leadership for Sustainable South–South Collaboration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0393" y="6184366"/>
            <a:ext cx="762360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5"/>
              </a:lnSpc>
            </a:pPr>
            <a:r>
              <a:rPr lang="en-US" sz="2854" i="1" spc="-205">
                <a:solidFill>
                  <a:srgbClr val="69697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Prof. Adewale Olusegun Obadina</a:t>
            </a:r>
          </a:p>
          <a:p>
            <a:pPr algn="l">
              <a:lnSpc>
                <a:spcPts val="3425"/>
              </a:lnSpc>
            </a:pPr>
            <a:endParaRPr lang="en-US" sz="2854" i="1" spc="-205">
              <a:solidFill>
                <a:srgbClr val="696970"/>
              </a:solidFill>
              <a:latin typeface="Century Gothic Paneuropean Italics"/>
              <a:ea typeface="Century Gothic Paneuropean Italics"/>
              <a:cs typeface="Century Gothic Paneuropean Italics"/>
              <a:sym typeface="Century Gothic Paneuropean Italics"/>
            </a:endParaRPr>
          </a:p>
          <a:p>
            <a:pPr algn="l">
              <a:lnSpc>
                <a:spcPts val="3425"/>
              </a:lnSpc>
            </a:pPr>
            <a:endParaRPr lang="en-US" sz="2854" i="1" spc="-205">
              <a:solidFill>
                <a:srgbClr val="696970"/>
              </a:solidFill>
              <a:latin typeface="Century Gothic Paneuropean Italics"/>
              <a:ea typeface="Century Gothic Paneuropean Italics"/>
              <a:cs typeface="Century Gothic Paneuropean Italics"/>
              <a:sym typeface="Century Gothic Paneuropean Itali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526731-DB48-4D34-450B-4BAD24B8D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305" y="6614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1061" y="4687030"/>
            <a:ext cx="18678590" cy="5648365"/>
            <a:chOff x="0" y="0"/>
            <a:chExt cx="4919464" cy="1487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19464" cy="1487635"/>
            </a:xfrm>
            <a:custGeom>
              <a:avLst/>
              <a:gdLst/>
              <a:ahLst/>
              <a:cxnLst/>
              <a:rect l="l" t="t" r="r" b="b"/>
              <a:pathLst>
                <a:path w="4919464" h="1487635">
                  <a:moveTo>
                    <a:pt x="0" y="0"/>
                  </a:moveTo>
                  <a:lnTo>
                    <a:pt x="4919464" y="0"/>
                  </a:lnTo>
                  <a:lnTo>
                    <a:pt x="4919464" y="1487635"/>
                  </a:lnTo>
                  <a:lnTo>
                    <a:pt x="0" y="1487635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19464" cy="1478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6114785" y="7394031"/>
            <a:ext cx="380145" cy="327711"/>
            <a:chOff x="0" y="0"/>
            <a:chExt cx="584156" cy="503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1522762" y="7394031"/>
            <a:ext cx="380145" cy="327711"/>
            <a:chOff x="0" y="0"/>
            <a:chExt cx="584156" cy="503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72178" y="5785019"/>
            <a:ext cx="2677746" cy="2677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59791" y="5833884"/>
            <a:ext cx="2677746" cy="26777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67768" y="5818103"/>
            <a:ext cx="2677746" cy="267774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496340" y="3677913"/>
            <a:ext cx="9564279" cy="53393"/>
            <a:chOff x="0" y="0"/>
            <a:chExt cx="12752372" cy="7119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573360" cy="71191"/>
              <a:chOff x="0" y="0"/>
              <a:chExt cx="310787" cy="140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1179012" y="0"/>
              <a:ext cx="1573360" cy="71191"/>
              <a:chOff x="0" y="0"/>
              <a:chExt cx="310787" cy="140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2742741" y="6105803"/>
            <a:ext cx="1637892" cy="1642157"/>
            <a:chOff x="0" y="0"/>
            <a:chExt cx="2183855" cy="2189542"/>
          </a:xfrm>
        </p:grpSpPr>
        <p:sp>
          <p:nvSpPr>
            <p:cNvPr id="28" name="Freeform 28"/>
            <p:cNvSpPr/>
            <p:nvPr/>
          </p:nvSpPr>
          <p:spPr>
            <a:xfrm>
              <a:off x="0" y="705563"/>
              <a:ext cx="2076815" cy="1483979"/>
            </a:xfrm>
            <a:custGeom>
              <a:avLst/>
              <a:gdLst/>
              <a:ahLst/>
              <a:cxnLst/>
              <a:rect l="l" t="t" r="r" b="b"/>
              <a:pathLst>
                <a:path w="2076815" h="1483979">
                  <a:moveTo>
                    <a:pt x="0" y="0"/>
                  </a:moveTo>
                  <a:lnTo>
                    <a:pt x="2076815" y="0"/>
                  </a:lnTo>
                  <a:lnTo>
                    <a:pt x="2076815" y="1483979"/>
                  </a:lnTo>
                  <a:lnTo>
                    <a:pt x="0" y="1483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29" name="Freeform 29"/>
            <p:cNvSpPr/>
            <p:nvPr/>
          </p:nvSpPr>
          <p:spPr>
            <a:xfrm rot="-1177211">
              <a:off x="1399133" y="97179"/>
              <a:ext cx="693503" cy="663241"/>
            </a:xfrm>
            <a:custGeom>
              <a:avLst/>
              <a:gdLst/>
              <a:ahLst/>
              <a:cxnLst/>
              <a:rect l="l" t="t" r="r" b="b"/>
              <a:pathLst>
                <a:path w="693503" h="663241">
                  <a:moveTo>
                    <a:pt x="0" y="0"/>
                  </a:moveTo>
                  <a:lnTo>
                    <a:pt x="693502" y="0"/>
                  </a:lnTo>
                  <a:lnTo>
                    <a:pt x="693502" y="663241"/>
                  </a:lnTo>
                  <a:lnTo>
                    <a:pt x="0" y="663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30" name="Freeform 30"/>
            <p:cNvSpPr/>
            <p:nvPr/>
          </p:nvSpPr>
          <p:spPr>
            <a:xfrm rot="-1177211" flipH="1">
              <a:off x="253685" y="97179"/>
              <a:ext cx="693503" cy="663241"/>
            </a:xfrm>
            <a:custGeom>
              <a:avLst/>
              <a:gdLst/>
              <a:ahLst/>
              <a:cxnLst/>
              <a:rect l="l" t="t" r="r" b="b"/>
              <a:pathLst>
                <a:path w="693503" h="663241">
                  <a:moveTo>
                    <a:pt x="693503" y="0"/>
                  </a:moveTo>
                  <a:lnTo>
                    <a:pt x="0" y="0"/>
                  </a:lnTo>
                  <a:lnTo>
                    <a:pt x="0" y="663241"/>
                  </a:lnTo>
                  <a:lnTo>
                    <a:pt x="693503" y="663241"/>
                  </a:lnTo>
                  <a:lnTo>
                    <a:pt x="69350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Freeform 31"/>
            <p:cNvSpPr/>
            <p:nvPr/>
          </p:nvSpPr>
          <p:spPr>
            <a:xfrm rot="-909097">
              <a:off x="1625186" y="155589"/>
              <a:ext cx="241396" cy="360781"/>
            </a:xfrm>
            <a:custGeom>
              <a:avLst/>
              <a:gdLst/>
              <a:ahLst/>
              <a:cxnLst/>
              <a:rect l="l" t="t" r="r" b="b"/>
              <a:pathLst>
                <a:path w="241396" h="360781">
                  <a:moveTo>
                    <a:pt x="0" y="0"/>
                  </a:moveTo>
                  <a:lnTo>
                    <a:pt x="241396" y="0"/>
                  </a:lnTo>
                  <a:lnTo>
                    <a:pt x="241396" y="360781"/>
                  </a:lnTo>
                  <a:lnTo>
                    <a:pt x="0" y="36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32" name="Freeform 32"/>
            <p:cNvSpPr/>
            <p:nvPr/>
          </p:nvSpPr>
          <p:spPr>
            <a:xfrm rot="-909097" flipH="1">
              <a:off x="432470" y="155589"/>
              <a:ext cx="241396" cy="360781"/>
            </a:xfrm>
            <a:custGeom>
              <a:avLst/>
              <a:gdLst/>
              <a:ahLst/>
              <a:cxnLst/>
              <a:rect l="l" t="t" r="r" b="b"/>
              <a:pathLst>
                <a:path w="241396" h="360781">
                  <a:moveTo>
                    <a:pt x="241395" y="0"/>
                  </a:moveTo>
                  <a:lnTo>
                    <a:pt x="0" y="0"/>
                  </a:lnTo>
                  <a:lnTo>
                    <a:pt x="0" y="360781"/>
                  </a:lnTo>
                  <a:lnTo>
                    <a:pt x="241395" y="360781"/>
                  </a:lnTo>
                  <a:lnTo>
                    <a:pt x="24139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33" name="Freeform 33"/>
          <p:cNvSpPr/>
          <p:nvPr/>
        </p:nvSpPr>
        <p:spPr>
          <a:xfrm rot="-434199" flipH="1">
            <a:off x="8092552" y="6765796"/>
            <a:ext cx="374616" cy="322170"/>
          </a:xfrm>
          <a:custGeom>
            <a:avLst/>
            <a:gdLst/>
            <a:ahLst/>
            <a:cxnLst/>
            <a:rect l="l" t="t" r="r" b="b"/>
            <a:pathLst>
              <a:path w="374616" h="322170">
                <a:moveTo>
                  <a:pt x="374616" y="0"/>
                </a:moveTo>
                <a:lnTo>
                  <a:pt x="0" y="0"/>
                </a:lnTo>
                <a:lnTo>
                  <a:pt x="0" y="322170"/>
                </a:lnTo>
                <a:lnTo>
                  <a:pt x="374616" y="322170"/>
                </a:lnTo>
                <a:lnTo>
                  <a:pt x="3746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4" name="Freeform 34"/>
          <p:cNvSpPr/>
          <p:nvPr/>
        </p:nvSpPr>
        <p:spPr>
          <a:xfrm rot="-434199">
            <a:off x="9639156" y="6949193"/>
            <a:ext cx="374616" cy="322170"/>
          </a:xfrm>
          <a:custGeom>
            <a:avLst/>
            <a:gdLst/>
            <a:ahLst/>
            <a:cxnLst/>
            <a:rect l="l" t="t" r="r" b="b"/>
            <a:pathLst>
              <a:path w="374616" h="322170">
                <a:moveTo>
                  <a:pt x="0" y="0"/>
                </a:moveTo>
                <a:lnTo>
                  <a:pt x="374617" y="0"/>
                </a:lnTo>
                <a:lnTo>
                  <a:pt x="374617" y="322170"/>
                </a:lnTo>
                <a:lnTo>
                  <a:pt x="0" y="322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5" name="Freeform 35"/>
          <p:cNvSpPr/>
          <p:nvPr/>
        </p:nvSpPr>
        <p:spPr>
          <a:xfrm>
            <a:off x="8550632" y="6620064"/>
            <a:ext cx="1069725" cy="1026936"/>
          </a:xfrm>
          <a:custGeom>
            <a:avLst/>
            <a:gdLst/>
            <a:ahLst/>
            <a:cxnLst/>
            <a:rect l="l" t="t" r="r" b="b"/>
            <a:pathLst>
              <a:path w="1069725" h="1026936">
                <a:moveTo>
                  <a:pt x="0" y="0"/>
                </a:moveTo>
                <a:lnTo>
                  <a:pt x="1069725" y="0"/>
                </a:lnTo>
                <a:lnTo>
                  <a:pt x="1069725" y="1026935"/>
                </a:lnTo>
                <a:lnTo>
                  <a:pt x="0" y="1026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6" name="Freeform 36"/>
          <p:cNvSpPr/>
          <p:nvPr/>
        </p:nvSpPr>
        <p:spPr>
          <a:xfrm>
            <a:off x="8862349" y="6900747"/>
            <a:ext cx="446291" cy="446291"/>
          </a:xfrm>
          <a:custGeom>
            <a:avLst/>
            <a:gdLst/>
            <a:ahLst/>
            <a:cxnLst/>
            <a:rect l="l" t="t" r="r" b="b"/>
            <a:pathLst>
              <a:path w="446291" h="446291">
                <a:moveTo>
                  <a:pt x="0" y="0"/>
                </a:moveTo>
                <a:lnTo>
                  <a:pt x="446291" y="0"/>
                </a:lnTo>
                <a:lnTo>
                  <a:pt x="446291" y="446291"/>
                </a:lnTo>
                <a:lnTo>
                  <a:pt x="0" y="4462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7" name="Freeform 37"/>
          <p:cNvSpPr/>
          <p:nvPr/>
        </p:nvSpPr>
        <p:spPr>
          <a:xfrm>
            <a:off x="13834016" y="6476793"/>
            <a:ext cx="1164157" cy="1391927"/>
          </a:xfrm>
          <a:custGeom>
            <a:avLst/>
            <a:gdLst/>
            <a:ahLst/>
            <a:cxnLst/>
            <a:rect l="l" t="t" r="r" b="b"/>
            <a:pathLst>
              <a:path w="1164157" h="1391927">
                <a:moveTo>
                  <a:pt x="0" y="0"/>
                </a:moveTo>
                <a:lnTo>
                  <a:pt x="1164157" y="0"/>
                </a:lnTo>
                <a:lnTo>
                  <a:pt x="1164157" y="1391927"/>
                </a:lnTo>
                <a:lnTo>
                  <a:pt x="0" y="1391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8" name="Freeform 38"/>
          <p:cNvSpPr/>
          <p:nvPr/>
        </p:nvSpPr>
        <p:spPr>
          <a:xfrm>
            <a:off x="14227979" y="7382314"/>
            <a:ext cx="376231" cy="318086"/>
          </a:xfrm>
          <a:custGeom>
            <a:avLst/>
            <a:gdLst/>
            <a:ahLst/>
            <a:cxnLst/>
            <a:rect l="l" t="t" r="r" b="b"/>
            <a:pathLst>
              <a:path w="376231" h="318086">
                <a:moveTo>
                  <a:pt x="0" y="0"/>
                </a:moveTo>
                <a:lnTo>
                  <a:pt x="376231" y="0"/>
                </a:lnTo>
                <a:lnTo>
                  <a:pt x="376231" y="318086"/>
                </a:lnTo>
                <a:lnTo>
                  <a:pt x="0" y="3180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9" name="TextBox 39"/>
          <p:cNvSpPr txBox="1"/>
          <p:nvPr/>
        </p:nvSpPr>
        <p:spPr>
          <a:xfrm>
            <a:off x="12890308" y="8774241"/>
            <a:ext cx="3051572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Limited student, industry,</a:t>
            </a:r>
          </a:p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and community engagement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272178" y="8718338"/>
            <a:ext cx="2677746" cy="1440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Technical QA language inaccessible to many stakeholders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563789" y="8774241"/>
            <a:ext cx="2869750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Weak feedback loops between</a:t>
            </a:r>
          </a:p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QA agencies and universities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266758" y="3332532"/>
            <a:ext cx="5907785" cy="6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784" b="1" spc="-223">
                <a:solidFill>
                  <a:srgbClr val="80808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Communication Challenges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1552" y="1061355"/>
            <a:ext cx="15564897" cy="1846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Communication:</a:t>
            </a:r>
          </a:p>
          <a:p>
            <a:pPr algn="ctr">
              <a:lnSpc>
                <a:spcPts val="4857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The Missing Link in QA Systems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10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1DA719C-44E1-5022-1178-4AE409103C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244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341637"/>
            <a:ext cx="18678590" cy="5945363"/>
            <a:chOff x="0" y="0"/>
            <a:chExt cx="4919464" cy="1565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464" cy="1565857"/>
            </a:xfrm>
            <a:custGeom>
              <a:avLst/>
              <a:gdLst/>
              <a:ahLst/>
              <a:cxnLst/>
              <a:rect l="l" t="t" r="r" b="b"/>
              <a:pathLst>
                <a:path w="4919464" h="1565857">
                  <a:moveTo>
                    <a:pt x="0" y="0"/>
                  </a:moveTo>
                  <a:lnTo>
                    <a:pt x="4919464" y="0"/>
                  </a:lnTo>
                  <a:lnTo>
                    <a:pt x="4919464" y="1565857"/>
                  </a:lnTo>
                  <a:lnTo>
                    <a:pt x="0" y="1565857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919464" cy="155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21261" y="0"/>
                  </a:moveTo>
                  <a:lnTo>
                    <a:pt x="4486169" y="0"/>
                  </a:lnTo>
                  <a:cubicBezTo>
                    <a:pt x="4497911" y="0"/>
                    <a:pt x="4507430" y="9519"/>
                    <a:pt x="4507430" y="21261"/>
                  </a:cubicBezTo>
                  <a:lnTo>
                    <a:pt x="4507430" y="2433377"/>
                  </a:lnTo>
                  <a:cubicBezTo>
                    <a:pt x="4507430" y="2439015"/>
                    <a:pt x="4505190" y="2444423"/>
                    <a:pt x="4501203" y="2448411"/>
                  </a:cubicBezTo>
                  <a:cubicBezTo>
                    <a:pt x="4497216" y="2452398"/>
                    <a:pt x="4491808" y="2454638"/>
                    <a:pt x="4486169" y="2454638"/>
                  </a:cubicBezTo>
                  <a:lnTo>
                    <a:pt x="21261" y="2454638"/>
                  </a:lnTo>
                  <a:cubicBezTo>
                    <a:pt x="15623" y="2454638"/>
                    <a:pt x="10215" y="2452398"/>
                    <a:pt x="6227" y="2448411"/>
                  </a:cubicBezTo>
                  <a:cubicBezTo>
                    <a:pt x="2240" y="2444423"/>
                    <a:pt x="0" y="2439015"/>
                    <a:pt x="0" y="2433377"/>
                  </a:cubicBezTo>
                  <a:lnTo>
                    <a:pt x="0" y="21261"/>
                  </a:lnTo>
                  <a:cubicBezTo>
                    <a:pt x="0" y="15623"/>
                    <a:pt x="2240" y="10215"/>
                    <a:pt x="6227" y="6227"/>
                  </a:cubicBezTo>
                  <a:cubicBezTo>
                    <a:pt x="10215" y="2240"/>
                    <a:pt x="15623" y="0"/>
                    <a:pt x="212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94371" y="2862099"/>
            <a:ext cx="8603610" cy="1060438"/>
            <a:chOff x="0" y="0"/>
            <a:chExt cx="3814243" cy="4701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14243" cy="470125"/>
            </a:xfrm>
            <a:custGeom>
              <a:avLst/>
              <a:gdLst/>
              <a:ahLst/>
              <a:cxnLst/>
              <a:rect l="l" t="t" r="r" b="b"/>
              <a:pathLst>
                <a:path w="3814243" h="470125">
                  <a:moveTo>
                    <a:pt x="0" y="0"/>
                  </a:moveTo>
                  <a:lnTo>
                    <a:pt x="3814243" y="0"/>
                  </a:lnTo>
                  <a:lnTo>
                    <a:pt x="3814243" y="470125"/>
                  </a:lnTo>
                  <a:lnTo>
                    <a:pt x="0" y="4701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7625"/>
              <a:ext cx="3814243" cy="422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88"/>
                </a:lnSpc>
              </a:pPr>
              <a:r>
                <a:rPr lang="en-US" sz="36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What Do We Mean by Harmonization?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1600" y="5412391"/>
            <a:ext cx="12642005" cy="3045809"/>
            <a:chOff x="0" y="0"/>
            <a:chExt cx="16856006" cy="406107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10835004" cy="616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8322" lvl="1" indent="-294161" algn="l">
                <a:lnSpc>
                  <a:spcPts val="3923"/>
                </a:lnSpc>
                <a:buFont typeface="Arial"/>
                <a:buChar char="•"/>
              </a:pPr>
              <a:r>
                <a:rPr lang="en-US" sz="2724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Transparent QA processes and criteria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710246"/>
              <a:ext cx="16856006" cy="59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0" lvl="1" indent="-291465" algn="l">
                <a:lnSpc>
                  <a:spcPts val="3887"/>
                </a:lnSpc>
                <a:buFont typeface="Arial"/>
                <a:buChar char="•"/>
              </a:pPr>
              <a:r>
                <a:rPr lang="en-US" sz="270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Clear articulation of learning outcomes and competencies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465956"/>
              <a:ext cx="16856006" cy="59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0" lvl="1" indent="-291465" algn="l">
                <a:lnSpc>
                  <a:spcPts val="3887"/>
                </a:lnSpc>
                <a:buFont typeface="Arial"/>
                <a:buChar char="•"/>
              </a:pPr>
              <a:r>
                <a:rPr lang="en-US" sz="270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Digital platforms for sharing QA data, reviews, and good practices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82647" y="1310852"/>
            <a:ext cx="14468355" cy="10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</a:pPr>
            <a:r>
              <a:rPr lang="en-US" sz="5397" b="1" spc="-156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Strengthening Communication for Equity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C364B9-12FC-0B0D-3B7D-F9F6C1096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8970288" y="6688584"/>
            <a:ext cx="345011" cy="297423"/>
            <a:chOff x="0" y="0"/>
            <a:chExt cx="584156" cy="503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44384" y="5362277"/>
            <a:ext cx="2833362" cy="2897006"/>
            <a:chOff x="0" y="0"/>
            <a:chExt cx="947616" cy="9689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7616" cy="968902"/>
            </a:xfrm>
            <a:custGeom>
              <a:avLst/>
              <a:gdLst/>
              <a:ahLst/>
              <a:cxnLst/>
              <a:rect l="l" t="t" r="r" b="b"/>
              <a:pathLst>
                <a:path w="947616" h="968902">
                  <a:moveTo>
                    <a:pt x="62846" y="0"/>
                  </a:moveTo>
                  <a:lnTo>
                    <a:pt x="884771" y="0"/>
                  </a:lnTo>
                  <a:cubicBezTo>
                    <a:pt x="901438" y="0"/>
                    <a:pt x="917423" y="6621"/>
                    <a:pt x="929209" y="18407"/>
                  </a:cubicBezTo>
                  <a:cubicBezTo>
                    <a:pt x="940995" y="30193"/>
                    <a:pt x="947616" y="46178"/>
                    <a:pt x="947616" y="62846"/>
                  </a:cubicBezTo>
                  <a:lnTo>
                    <a:pt x="947616" y="906056"/>
                  </a:lnTo>
                  <a:cubicBezTo>
                    <a:pt x="947616" y="940765"/>
                    <a:pt x="919479" y="968902"/>
                    <a:pt x="884771" y="968902"/>
                  </a:cubicBezTo>
                  <a:lnTo>
                    <a:pt x="62846" y="968902"/>
                  </a:lnTo>
                  <a:cubicBezTo>
                    <a:pt x="28137" y="968902"/>
                    <a:pt x="0" y="940765"/>
                    <a:pt x="0" y="906056"/>
                  </a:cubicBezTo>
                  <a:lnTo>
                    <a:pt x="0" y="62846"/>
                  </a:lnTo>
                  <a:cubicBezTo>
                    <a:pt x="0" y="28137"/>
                    <a:pt x="28137" y="0"/>
                    <a:pt x="628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947616" cy="95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07841" y="5379567"/>
            <a:ext cx="2833362" cy="2897006"/>
            <a:chOff x="0" y="0"/>
            <a:chExt cx="947616" cy="9689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47616" cy="968902"/>
            </a:xfrm>
            <a:custGeom>
              <a:avLst/>
              <a:gdLst/>
              <a:ahLst/>
              <a:cxnLst/>
              <a:rect l="l" t="t" r="r" b="b"/>
              <a:pathLst>
                <a:path w="947616" h="968902">
                  <a:moveTo>
                    <a:pt x="62846" y="0"/>
                  </a:moveTo>
                  <a:lnTo>
                    <a:pt x="884771" y="0"/>
                  </a:lnTo>
                  <a:cubicBezTo>
                    <a:pt x="901438" y="0"/>
                    <a:pt x="917423" y="6621"/>
                    <a:pt x="929209" y="18407"/>
                  </a:cubicBezTo>
                  <a:cubicBezTo>
                    <a:pt x="940995" y="30193"/>
                    <a:pt x="947616" y="46178"/>
                    <a:pt x="947616" y="62846"/>
                  </a:cubicBezTo>
                  <a:lnTo>
                    <a:pt x="947616" y="906056"/>
                  </a:lnTo>
                  <a:cubicBezTo>
                    <a:pt x="947616" y="940765"/>
                    <a:pt x="919479" y="968902"/>
                    <a:pt x="884771" y="968902"/>
                  </a:cubicBezTo>
                  <a:lnTo>
                    <a:pt x="62846" y="968902"/>
                  </a:lnTo>
                  <a:cubicBezTo>
                    <a:pt x="28137" y="968902"/>
                    <a:pt x="0" y="940765"/>
                    <a:pt x="0" y="906056"/>
                  </a:cubicBezTo>
                  <a:lnTo>
                    <a:pt x="0" y="62846"/>
                  </a:lnTo>
                  <a:cubicBezTo>
                    <a:pt x="0" y="28137"/>
                    <a:pt x="28137" y="0"/>
                    <a:pt x="628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947616" cy="95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45934" y="5595648"/>
            <a:ext cx="2430263" cy="243026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1940" y="0"/>
                  </a:moveTo>
                  <a:lnTo>
                    <a:pt x="710860" y="0"/>
                  </a:lnTo>
                  <a:cubicBezTo>
                    <a:pt x="767160" y="0"/>
                    <a:pt x="812800" y="45640"/>
                    <a:pt x="812800" y="101940"/>
                  </a:cubicBezTo>
                  <a:lnTo>
                    <a:pt x="812800" y="710860"/>
                  </a:lnTo>
                  <a:cubicBezTo>
                    <a:pt x="812800" y="767160"/>
                    <a:pt x="767160" y="812800"/>
                    <a:pt x="710860" y="812800"/>
                  </a:cubicBezTo>
                  <a:lnTo>
                    <a:pt x="101940" y="812800"/>
                  </a:lnTo>
                  <a:cubicBezTo>
                    <a:pt x="45640" y="812800"/>
                    <a:pt x="0" y="767160"/>
                    <a:pt x="0" y="710860"/>
                  </a:cubicBezTo>
                  <a:lnTo>
                    <a:pt x="0" y="101940"/>
                  </a:lnTo>
                  <a:cubicBezTo>
                    <a:pt x="0" y="45640"/>
                    <a:pt x="45640" y="0"/>
                    <a:pt x="1019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09391" y="5612938"/>
            <a:ext cx="2430263" cy="243026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1940" y="0"/>
                  </a:moveTo>
                  <a:lnTo>
                    <a:pt x="710860" y="0"/>
                  </a:lnTo>
                  <a:cubicBezTo>
                    <a:pt x="767160" y="0"/>
                    <a:pt x="812800" y="45640"/>
                    <a:pt x="812800" y="101940"/>
                  </a:cubicBezTo>
                  <a:lnTo>
                    <a:pt x="812800" y="710860"/>
                  </a:lnTo>
                  <a:cubicBezTo>
                    <a:pt x="812800" y="767160"/>
                    <a:pt x="767160" y="812800"/>
                    <a:pt x="710860" y="812800"/>
                  </a:cubicBezTo>
                  <a:lnTo>
                    <a:pt x="101940" y="812800"/>
                  </a:lnTo>
                  <a:cubicBezTo>
                    <a:pt x="45640" y="812800"/>
                    <a:pt x="0" y="767160"/>
                    <a:pt x="0" y="710860"/>
                  </a:cubicBezTo>
                  <a:lnTo>
                    <a:pt x="0" y="101940"/>
                  </a:lnTo>
                  <a:cubicBezTo>
                    <a:pt x="0" y="45640"/>
                    <a:pt x="45640" y="0"/>
                    <a:pt x="1019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125401" y="3765765"/>
            <a:ext cx="10037198" cy="1210595"/>
            <a:chOff x="0" y="0"/>
            <a:chExt cx="13382930" cy="161412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422408"/>
              <a:ext cx="1573360" cy="71191"/>
              <a:chOff x="0" y="0"/>
              <a:chExt cx="310787" cy="1406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1809570" y="422408"/>
              <a:ext cx="1573360" cy="71191"/>
              <a:chOff x="0" y="0"/>
              <a:chExt cx="310787" cy="1406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683137" y="-38100"/>
              <a:ext cx="12148098" cy="1652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3784" b="1" spc="-223">
                  <a:solidFill>
                    <a:srgbClr val="80808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Leadership Beyond Administration</a:t>
              </a:r>
            </a:p>
            <a:p>
              <a:pPr algn="ctr">
                <a:lnSpc>
                  <a:spcPts val="4995"/>
                </a:lnSpc>
              </a:pPr>
              <a:endParaRPr lang="en-US" sz="3784" b="1" spc="-223">
                <a:solidFill>
                  <a:srgbClr val="80808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856110" y="6016799"/>
            <a:ext cx="1609910" cy="1587962"/>
          </a:xfrm>
          <a:custGeom>
            <a:avLst/>
            <a:gdLst/>
            <a:ahLst/>
            <a:cxnLst/>
            <a:rect l="l" t="t" r="r" b="b"/>
            <a:pathLst>
              <a:path w="1609910" h="1587962">
                <a:moveTo>
                  <a:pt x="0" y="0"/>
                </a:moveTo>
                <a:lnTo>
                  <a:pt x="1609910" y="0"/>
                </a:lnTo>
                <a:lnTo>
                  <a:pt x="1609910" y="1587962"/>
                </a:lnTo>
                <a:lnTo>
                  <a:pt x="0" y="158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7" name="Freeform 27"/>
          <p:cNvSpPr/>
          <p:nvPr/>
        </p:nvSpPr>
        <p:spPr>
          <a:xfrm>
            <a:off x="10960102" y="6159555"/>
            <a:ext cx="1463836" cy="1445206"/>
          </a:xfrm>
          <a:custGeom>
            <a:avLst/>
            <a:gdLst/>
            <a:ahLst/>
            <a:cxnLst/>
            <a:rect l="l" t="t" r="r" b="b"/>
            <a:pathLst>
              <a:path w="1463836" h="1445206">
                <a:moveTo>
                  <a:pt x="0" y="0"/>
                </a:moveTo>
                <a:lnTo>
                  <a:pt x="1463836" y="0"/>
                </a:lnTo>
                <a:lnTo>
                  <a:pt x="1463836" y="1445206"/>
                </a:lnTo>
                <a:lnTo>
                  <a:pt x="0" y="1445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8" name="TextBox 28"/>
          <p:cNvSpPr txBox="1"/>
          <p:nvPr/>
        </p:nvSpPr>
        <p:spPr>
          <a:xfrm>
            <a:off x="1175321" y="6296080"/>
            <a:ext cx="3669013" cy="140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Strategic leadership at</a:t>
            </a:r>
          </a:p>
          <a:p>
            <a:pPr algn="ctr">
              <a:lnSpc>
                <a:spcPts val="2808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institutional and system levels</a:t>
            </a:r>
          </a:p>
          <a:p>
            <a:pPr algn="ctr">
              <a:lnSpc>
                <a:spcPts val="2808"/>
              </a:lnSpc>
            </a:pPr>
            <a:endParaRPr lang="en-US" sz="1800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442914" y="6296080"/>
            <a:ext cx="3587786" cy="140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QA leaders as brokers of collaboration, not just regulators</a:t>
            </a:r>
          </a:p>
          <a:p>
            <a:pPr algn="ctr">
              <a:lnSpc>
                <a:spcPts val="2808"/>
              </a:lnSpc>
            </a:pPr>
            <a:endParaRPr lang="en-US" sz="1800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61552" y="1251855"/>
            <a:ext cx="1556489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Leadership for Sustainable</a:t>
            </a:r>
          </a:p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South–South Collaboration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12B908-A7C3-FFB6-63F2-8D6CC3059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10404" y="0"/>
                  </a:moveTo>
                  <a:lnTo>
                    <a:pt x="4497026" y="0"/>
                  </a:lnTo>
                  <a:cubicBezTo>
                    <a:pt x="4502772" y="0"/>
                    <a:pt x="4507430" y="4658"/>
                    <a:pt x="4507430" y="10404"/>
                  </a:cubicBezTo>
                  <a:lnTo>
                    <a:pt x="4507430" y="2444234"/>
                  </a:lnTo>
                  <a:cubicBezTo>
                    <a:pt x="4507430" y="2449980"/>
                    <a:pt x="4502772" y="2454638"/>
                    <a:pt x="4497026" y="2454638"/>
                  </a:cubicBezTo>
                  <a:lnTo>
                    <a:pt x="10404" y="2454638"/>
                  </a:lnTo>
                  <a:cubicBezTo>
                    <a:pt x="4658" y="2454638"/>
                    <a:pt x="0" y="2449980"/>
                    <a:pt x="0" y="2444234"/>
                  </a:cubicBezTo>
                  <a:lnTo>
                    <a:pt x="0" y="10404"/>
                  </a:lnTo>
                  <a:cubicBezTo>
                    <a:pt x="0" y="4658"/>
                    <a:pt x="4658" y="0"/>
                    <a:pt x="10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000000">
                  <a:alpha val="19608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9550" y="2854300"/>
            <a:ext cx="6330698" cy="1896542"/>
            <a:chOff x="0" y="0"/>
            <a:chExt cx="8427383" cy="25246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27383" cy="2524664"/>
            </a:xfrm>
            <a:custGeom>
              <a:avLst/>
              <a:gdLst/>
              <a:ahLst/>
              <a:cxnLst/>
              <a:rect l="l" t="t" r="r" b="b"/>
              <a:pathLst>
                <a:path w="8427383" h="2524664">
                  <a:moveTo>
                    <a:pt x="0" y="0"/>
                  </a:moveTo>
                  <a:lnTo>
                    <a:pt x="8427383" y="0"/>
                  </a:lnTo>
                  <a:lnTo>
                    <a:pt x="8427383" y="2524664"/>
                  </a:lnTo>
                  <a:lnTo>
                    <a:pt x="0" y="2524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427383" cy="2572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24"/>
                </a:lnSpc>
              </a:pPr>
              <a:r>
                <a:rPr lang="en-US" sz="36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Enabling Conditions for Strong Leadership</a:t>
              </a:r>
            </a:p>
            <a:p>
              <a:pPr algn="l">
                <a:lnSpc>
                  <a:spcPts val="3888"/>
                </a:lnSpc>
              </a:pPr>
              <a:endParaRPr lang="en-US" sz="3600">
                <a:gradFill>
                  <a:gsLst>
                    <a:gs pos="0">
                      <a:srgbClr val="0097B2">
                        <a:alpha val="100000"/>
                      </a:srgbClr>
                    </a:gs>
                    <a:gs pos="100000">
                      <a:srgbClr val="7ED957">
                        <a:alpha val="100000"/>
                      </a:srgbClr>
                    </a:gs>
                  </a:gsLst>
                  <a:lin ang="0"/>
                </a:gra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037057" y="1120914"/>
            <a:ext cx="7101464" cy="9224937"/>
          </a:xfrm>
          <a:custGeom>
            <a:avLst/>
            <a:gdLst/>
            <a:ahLst/>
            <a:cxnLst/>
            <a:rect l="l" t="t" r="r" b="b"/>
            <a:pathLst>
              <a:path w="7092954" h="10611158">
                <a:moveTo>
                  <a:pt x="0" y="0"/>
                </a:moveTo>
                <a:lnTo>
                  <a:pt x="7092954" y="0"/>
                </a:lnTo>
                <a:lnTo>
                  <a:pt x="7092954" y="10611158"/>
                </a:lnTo>
                <a:lnTo>
                  <a:pt x="0" y="10611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444" b="-14342"/>
            </a:stretch>
          </a:blipFill>
          <a:ln w="38100" cap="rnd">
            <a:gradFill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  <p:txBody>
          <a:bodyPr/>
          <a:lstStyle/>
          <a:p>
            <a:endParaRPr lang="en-NG"/>
          </a:p>
        </p:txBody>
      </p:sp>
      <p:sp>
        <p:nvSpPr>
          <p:cNvPr id="11" name="TextBox 11"/>
          <p:cNvSpPr txBox="1"/>
          <p:nvPr/>
        </p:nvSpPr>
        <p:spPr>
          <a:xfrm>
            <a:off x="1089550" y="4514813"/>
            <a:ext cx="8126253" cy="97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2" lvl="1" indent="-294161" algn="l">
              <a:lnSpc>
                <a:spcPts val="3923"/>
              </a:lnSpc>
              <a:buFont typeface="Arial"/>
              <a:buChar char="•"/>
            </a:pPr>
            <a:r>
              <a:rPr lang="en-US" sz="2724" dirty="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Political commitment at national and continental levels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550" y="5787138"/>
            <a:ext cx="7483477" cy="46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Institutional ownership of QA reforms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550" y="6689770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Investment in human capacity for QA professionals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13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F730B4-F1F3-1F93-27C7-914F8B3EB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524" y="2637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6152492" y="7005998"/>
            <a:ext cx="367022" cy="316397"/>
            <a:chOff x="0" y="0"/>
            <a:chExt cx="584156" cy="503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1373770" y="7005998"/>
            <a:ext cx="367022" cy="316397"/>
            <a:chOff x="0" y="0"/>
            <a:chExt cx="584156" cy="503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42542" y="5452533"/>
            <a:ext cx="2585303" cy="258530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44160" y="5499710"/>
            <a:ext cx="2585303" cy="25853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65439" y="5484475"/>
            <a:ext cx="2585303" cy="258530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25401" y="3847371"/>
            <a:ext cx="10037198" cy="576462"/>
            <a:chOff x="0" y="0"/>
            <a:chExt cx="13382930" cy="76861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422408"/>
              <a:ext cx="1573360" cy="71191"/>
              <a:chOff x="0" y="0"/>
              <a:chExt cx="310787" cy="1406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809570" y="422408"/>
              <a:ext cx="1573360" cy="71191"/>
              <a:chOff x="0" y="0"/>
              <a:chExt cx="310787" cy="140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683137" y="-38100"/>
              <a:ext cx="12148098" cy="80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3784" b="1" spc="-223">
                  <a:solidFill>
                    <a:srgbClr val="80808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Why South–South QA Collaboration?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2945169" y="5984717"/>
            <a:ext cx="1580048" cy="1615290"/>
          </a:xfrm>
          <a:custGeom>
            <a:avLst/>
            <a:gdLst/>
            <a:ahLst/>
            <a:cxnLst/>
            <a:rect l="l" t="t" r="r" b="b"/>
            <a:pathLst>
              <a:path w="1580048" h="1615290">
                <a:moveTo>
                  <a:pt x="0" y="0"/>
                </a:moveTo>
                <a:lnTo>
                  <a:pt x="1580048" y="0"/>
                </a:lnTo>
                <a:lnTo>
                  <a:pt x="1580048" y="1615290"/>
                </a:lnTo>
                <a:lnTo>
                  <a:pt x="0" y="1615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6" name="Freeform 26"/>
          <p:cNvSpPr/>
          <p:nvPr/>
        </p:nvSpPr>
        <p:spPr>
          <a:xfrm>
            <a:off x="8142026" y="5984717"/>
            <a:ext cx="1400505" cy="1681829"/>
          </a:xfrm>
          <a:custGeom>
            <a:avLst/>
            <a:gdLst/>
            <a:ahLst/>
            <a:cxnLst/>
            <a:rect l="l" t="t" r="r" b="b"/>
            <a:pathLst>
              <a:path w="1400505" h="1681829">
                <a:moveTo>
                  <a:pt x="0" y="0"/>
                </a:moveTo>
                <a:lnTo>
                  <a:pt x="1400505" y="0"/>
                </a:lnTo>
                <a:lnTo>
                  <a:pt x="1400505" y="1681828"/>
                </a:lnTo>
                <a:lnTo>
                  <a:pt x="0" y="168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7" name="Freeform 27"/>
          <p:cNvSpPr/>
          <p:nvPr/>
        </p:nvSpPr>
        <p:spPr>
          <a:xfrm>
            <a:off x="13201821" y="6017149"/>
            <a:ext cx="1912539" cy="1616965"/>
          </a:xfrm>
          <a:custGeom>
            <a:avLst/>
            <a:gdLst/>
            <a:ahLst/>
            <a:cxnLst/>
            <a:rect l="l" t="t" r="r" b="b"/>
            <a:pathLst>
              <a:path w="1912539" h="1616965">
                <a:moveTo>
                  <a:pt x="0" y="0"/>
                </a:moveTo>
                <a:lnTo>
                  <a:pt x="1912539" y="0"/>
                </a:lnTo>
                <a:lnTo>
                  <a:pt x="1912539" y="1616964"/>
                </a:lnTo>
                <a:lnTo>
                  <a:pt x="0" y="1616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8" name="TextBox 28"/>
          <p:cNvSpPr txBox="1"/>
          <p:nvPr/>
        </p:nvSpPr>
        <p:spPr>
          <a:xfrm>
            <a:off x="2442542" y="8391126"/>
            <a:ext cx="2585303" cy="94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Shared contexts, challenges, and development priorities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93633" y="8411805"/>
            <a:ext cx="2871440" cy="903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Co-creation of standards relevant</a:t>
            </a:r>
          </a:p>
          <a:p>
            <a:pPr algn="ctr">
              <a:lnSpc>
                <a:spcPts val="1795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to African realities</a:t>
            </a:r>
          </a:p>
          <a:p>
            <a:pPr algn="ctr">
              <a:lnSpc>
                <a:spcPts val="1795"/>
              </a:lnSpc>
            </a:pPr>
            <a:endParaRPr lang="en-US" sz="1150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830861" y="8296388"/>
            <a:ext cx="2585303" cy="11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Reduced dependency on</a:t>
            </a:r>
          </a:p>
          <a:p>
            <a:pPr algn="ctr">
              <a:lnSpc>
                <a:spcPts val="1795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external validation</a:t>
            </a:r>
          </a:p>
          <a:p>
            <a:pPr algn="ctr">
              <a:lnSpc>
                <a:spcPts val="1795"/>
              </a:lnSpc>
            </a:pPr>
            <a:endParaRPr lang="en-US" sz="1150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61552" y="1251855"/>
            <a:ext cx="1556489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South–South Collaboration:</a:t>
            </a:r>
          </a:p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Opportunities and Value Addition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14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9AA63D-5312-EEEF-C61E-4F8D58A24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11641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930" y="572981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23523" y="0"/>
                  </a:moveTo>
                  <a:lnTo>
                    <a:pt x="4483907" y="0"/>
                  </a:lnTo>
                  <a:cubicBezTo>
                    <a:pt x="4496899" y="0"/>
                    <a:pt x="4507430" y="10532"/>
                    <a:pt x="4507430" y="23523"/>
                  </a:cubicBezTo>
                  <a:lnTo>
                    <a:pt x="4507430" y="2431115"/>
                  </a:lnTo>
                  <a:cubicBezTo>
                    <a:pt x="4507430" y="2437354"/>
                    <a:pt x="4504952" y="2443337"/>
                    <a:pt x="4500540" y="2447748"/>
                  </a:cubicBezTo>
                  <a:cubicBezTo>
                    <a:pt x="4496129" y="2452160"/>
                    <a:pt x="4490146" y="2454638"/>
                    <a:pt x="4483907" y="2454638"/>
                  </a:cubicBezTo>
                  <a:lnTo>
                    <a:pt x="23523" y="2454638"/>
                  </a:lnTo>
                  <a:cubicBezTo>
                    <a:pt x="17284" y="2454638"/>
                    <a:pt x="11301" y="2452160"/>
                    <a:pt x="6890" y="2447748"/>
                  </a:cubicBezTo>
                  <a:cubicBezTo>
                    <a:pt x="2478" y="2443337"/>
                    <a:pt x="0" y="2437354"/>
                    <a:pt x="0" y="2431115"/>
                  </a:cubicBezTo>
                  <a:lnTo>
                    <a:pt x="0" y="23523"/>
                  </a:lnTo>
                  <a:cubicBezTo>
                    <a:pt x="0" y="17284"/>
                    <a:pt x="2478" y="11301"/>
                    <a:pt x="6890" y="6890"/>
                  </a:cubicBezTo>
                  <a:cubicBezTo>
                    <a:pt x="11301" y="2478"/>
                    <a:pt x="17284" y="0"/>
                    <a:pt x="235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341637"/>
            <a:ext cx="18678590" cy="5945363"/>
            <a:chOff x="0" y="0"/>
            <a:chExt cx="4919464" cy="15658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9464" cy="1565857"/>
            </a:xfrm>
            <a:custGeom>
              <a:avLst/>
              <a:gdLst/>
              <a:ahLst/>
              <a:cxnLst/>
              <a:rect l="l" t="t" r="r" b="b"/>
              <a:pathLst>
                <a:path w="4919464" h="1565857">
                  <a:moveTo>
                    <a:pt x="0" y="0"/>
                  </a:moveTo>
                  <a:lnTo>
                    <a:pt x="4919464" y="0"/>
                  </a:lnTo>
                  <a:lnTo>
                    <a:pt x="4919464" y="1565857"/>
                  </a:lnTo>
                  <a:lnTo>
                    <a:pt x="0" y="1565857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4919464" cy="155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9550" y="1773736"/>
            <a:ext cx="9996831" cy="2258568"/>
            <a:chOff x="0" y="0"/>
            <a:chExt cx="8427383" cy="19039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27383" cy="1903985"/>
            </a:xfrm>
            <a:custGeom>
              <a:avLst/>
              <a:gdLst/>
              <a:ahLst/>
              <a:cxnLst/>
              <a:rect l="l" t="t" r="r" b="b"/>
              <a:pathLst>
                <a:path w="8427383" h="1903985">
                  <a:moveTo>
                    <a:pt x="0" y="0"/>
                  </a:moveTo>
                  <a:lnTo>
                    <a:pt x="8427383" y="0"/>
                  </a:lnTo>
                  <a:lnTo>
                    <a:pt x="8427383" y="1903985"/>
                  </a:lnTo>
                  <a:lnTo>
                    <a:pt x="0" y="19039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427383" cy="19801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040"/>
                </a:lnSpc>
              </a:pPr>
              <a:r>
                <a:rPr lang="en-US" sz="60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Practical Areas</a:t>
              </a:r>
            </a:p>
            <a:p>
              <a:pPr algn="l">
                <a:lnSpc>
                  <a:spcPts val="8040"/>
                </a:lnSpc>
              </a:pPr>
              <a:r>
                <a:rPr lang="en-US" sz="60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for Collaboration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89550" y="4514813"/>
            <a:ext cx="8126253" cy="4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2" lvl="1" indent="-294161" algn="l">
              <a:lnSpc>
                <a:spcPts val="3923"/>
              </a:lnSpc>
              <a:buFont typeface="Arial"/>
              <a:buChar char="•"/>
            </a:pPr>
            <a:r>
              <a:rPr lang="en-US" sz="2724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Joint programme accreditation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0549" y="5584281"/>
            <a:ext cx="8033926" cy="56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4607"/>
              </a:lnSpc>
              <a:buFont typeface="Arial"/>
              <a:buChar char="•"/>
            </a:pPr>
            <a:r>
              <a:rPr lang="en-US" sz="3199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Mutual recognition of qualifications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9550" y="6695339"/>
            <a:ext cx="8975168" cy="115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608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Shared QA training and peer-review pools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7A2B9D-275E-4E6E-EFEA-0E281342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23523" y="0"/>
                  </a:moveTo>
                  <a:lnTo>
                    <a:pt x="4483907" y="0"/>
                  </a:lnTo>
                  <a:cubicBezTo>
                    <a:pt x="4496899" y="0"/>
                    <a:pt x="4507430" y="10532"/>
                    <a:pt x="4507430" y="23523"/>
                  </a:cubicBezTo>
                  <a:lnTo>
                    <a:pt x="4507430" y="2431115"/>
                  </a:lnTo>
                  <a:cubicBezTo>
                    <a:pt x="4507430" y="2437354"/>
                    <a:pt x="4504952" y="2443337"/>
                    <a:pt x="4500540" y="2447748"/>
                  </a:cubicBezTo>
                  <a:cubicBezTo>
                    <a:pt x="4496129" y="2452160"/>
                    <a:pt x="4490146" y="2454638"/>
                    <a:pt x="4483907" y="2454638"/>
                  </a:cubicBezTo>
                  <a:lnTo>
                    <a:pt x="23523" y="2454638"/>
                  </a:lnTo>
                  <a:cubicBezTo>
                    <a:pt x="17284" y="2454638"/>
                    <a:pt x="11301" y="2452160"/>
                    <a:pt x="6890" y="2447748"/>
                  </a:cubicBezTo>
                  <a:cubicBezTo>
                    <a:pt x="2478" y="2443337"/>
                    <a:pt x="0" y="2437354"/>
                    <a:pt x="0" y="2431115"/>
                  </a:cubicBezTo>
                  <a:lnTo>
                    <a:pt x="0" y="23523"/>
                  </a:lnTo>
                  <a:cubicBezTo>
                    <a:pt x="0" y="17284"/>
                    <a:pt x="2478" y="11301"/>
                    <a:pt x="6890" y="6890"/>
                  </a:cubicBezTo>
                  <a:cubicBezTo>
                    <a:pt x="11301" y="2478"/>
                    <a:pt x="17284" y="0"/>
                    <a:pt x="235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341637"/>
            <a:ext cx="18678590" cy="5945363"/>
            <a:chOff x="0" y="0"/>
            <a:chExt cx="4919464" cy="15658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9464" cy="1565857"/>
            </a:xfrm>
            <a:custGeom>
              <a:avLst/>
              <a:gdLst/>
              <a:ahLst/>
              <a:cxnLst/>
              <a:rect l="l" t="t" r="r" b="b"/>
              <a:pathLst>
                <a:path w="4919464" h="1565857">
                  <a:moveTo>
                    <a:pt x="0" y="0"/>
                  </a:moveTo>
                  <a:lnTo>
                    <a:pt x="4919464" y="0"/>
                  </a:lnTo>
                  <a:lnTo>
                    <a:pt x="4919464" y="1565857"/>
                  </a:lnTo>
                  <a:lnTo>
                    <a:pt x="0" y="1565857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4919464" cy="155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89550" y="4514813"/>
            <a:ext cx="8126253" cy="4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2" lvl="1" indent="-294161" algn="l">
              <a:lnSpc>
                <a:spcPts val="3923"/>
              </a:lnSpc>
              <a:buFont typeface="Arial"/>
              <a:buChar char="•"/>
            </a:pPr>
            <a:r>
              <a:rPr lang="en-US" sz="2724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Joint programme accreditation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550" y="5584281"/>
            <a:ext cx="12960070" cy="56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4607"/>
              </a:lnSpc>
              <a:buFont typeface="Arial"/>
              <a:buChar char="•"/>
            </a:pPr>
            <a:r>
              <a:rPr lang="en-US" sz="3199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Regional QA peer-review mechanisms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550" y="6695339"/>
            <a:ext cx="15836898" cy="56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608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Pan-African initiatives supporting harmonization (e.g. ACTS pilots)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550" y="7969403"/>
            <a:ext cx="15836898" cy="56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608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University consortia aligning internal QA systems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496340" y="3677913"/>
            <a:ext cx="9564279" cy="53393"/>
            <a:chOff x="0" y="0"/>
            <a:chExt cx="12752372" cy="7119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73360" cy="71191"/>
              <a:chOff x="0" y="0"/>
              <a:chExt cx="310787" cy="1406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79012" y="0"/>
              <a:ext cx="1573360" cy="71191"/>
              <a:chOff x="0" y="0"/>
              <a:chExt cx="310787" cy="1406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5784097" y="3313740"/>
            <a:ext cx="7110397" cy="124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784" b="1" spc="-223">
                <a:solidFill>
                  <a:srgbClr val="80808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Examples from Africa (Illustrative)</a:t>
            </a:r>
          </a:p>
          <a:p>
            <a:pPr algn="ctr">
              <a:lnSpc>
                <a:spcPts val="4995"/>
              </a:lnSpc>
            </a:pPr>
            <a:endParaRPr lang="en-US" sz="3784" b="1" spc="-223">
              <a:solidFill>
                <a:srgbClr val="80808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61552" y="1251855"/>
            <a:ext cx="1556489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Case Illustrations and</a:t>
            </a:r>
          </a:p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Emerging Good Practices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16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6C437-4109-CC9F-5339-1EAEE4FE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28" y="24653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10404" y="0"/>
                  </a:moveTo>
                  <a:lnTo>
                    <a:pt x="4497026" y="0"/>
                  </a:lnTo>
                  <a:cubicBezTo>
                    <a:pt x="4502772" y="0"/>
                    <a:pt x="4507430" y="4658"/>
                    <a:pt x="4507430" y="10404"/>
                  </a:cubicBezTo>
                  <a:lnTo>
                    <a:pt x="4507430" y="2444234"/>
                  </a:lnTo>
                  <a:cubicBezTo>
                    <a:pt x="4507430" y="2449980"/>
                    <a:pt x="4502772" y="2454638"/>
                    <a:pt x="4497026" y="2454638"/>
                  </a:cubicBezTo>
                  <a:lnTo>
                    <a:pt x="10404" y="2454638"/>
                  </a:lnTo>
                  <a:cubicBezTo>
                    <a:pt x="4658" y="2454638"/>
                    <a:pt x="0" y="2449980"/>
                    <a:pt x="0" y="2444234"/>
                  </a:cubicBezTo>
                  <a:lnTo>
                    <a:pt x="0" y="10404"/>
                  </a:lnTo>
                  <a:cubicBezTo>
                    <a:pt x="0" y="4658"/>
                    <a:pt x="4658" y="0"/>
                    <a:pt x="10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9550" y="3036669"/>
            <a:ext cx="6330698" cy="741731"/>
            <a:chOff x="0" y="0"/>
            <a:chExt cx="8427383" cy="9873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27383" cy="987387"/>
            </a:xfrm>
            <a:custGeom>
              <a:avLst/>
              <a:gdLst/>
              <a:ahLst/>
              <a:cxnLst/>
              <a:rect l="l" t="t" r="r" b="b"/>
              <a:pathLst>
                <a:path w="8427383" h="987387">
                  <a:moveTo>
                    <a:pt x="0" y="0"/>
                  </a:moveTo>
                  <a:lnTo>
                    <a:pt x="8427383" y="0"/>
                  </a:lnTo>
                  <a:lnTo>
                    <a:pt x="8427383" y="987387"/>
                  </a:lnTo>
                  <a:lnTo>
                    <a:pt x="0" y="9873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427383" cy="1035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24"/>
                </a:lnSpc>
              </a:pPr>
              <a:r>
                <a:rPr lang="en-US" sz="36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Lessons Learned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9601200" y="685800"/>
            <a:ext cx="6045446" cy="8915400"/>
          </a:xfrm>
          <a:custGeom>
            <a:avLst/>
            <a:gdLst/>
            <a:ahLst/>
            <a:cxnLst/>
            <a:rect l="l" t="t" r="r" b="b"/>
            <a:pathLst>
              <a:path w="6136539" h="10339841">
                <a:moveTo>
                  <a:pt x="0" y="0"/>
                </a:moveTo>
                <a:lnTo>
                  <a:pt x="6136539" y="0"/>
                </a:lnTo>
                <a:lnTo>
                  <a:pt x="6136539" y="10339841"/>
                </a:lnTo>
                <a:lnTo>
                  <a:pt x="0" y="1033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079" b="-17574"/>
            </a:stretch>
          </a:blipFill>
          <a:ln w="38100" cap="rnd">
            <a:gradFill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  <p:txBody>
          <a:bodyPr/>
          <a:lstStyle/>
          <a:p>
            <a:endParaRPr lang="en-NG"/>
          </a:p>
        </p:txBody>
      </p:sp>
      <p:sp>
        <p:nvSpPr>
          <p:cNvPr id="13" name="TextBox 13"/>
          <p:cNvSpPr txBox="1"/>
          <p:nvPr/>
        </p:nvSpPr>
        <p:spPr>
          <a:xfrm>
            <a:off x="1089550" y="4514813"/>
            <a:ext cx="7422627" cy="97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2" lvl="1" indent="-294161" algn="l">
              <a:lnSpc>
                <a:spcPts val="3923"/>
              </a:lnSpc>
              <a:buFont typeface="Arial"/>
              <a:buChar char="•"/>
            </a:pPr>
            <a:r>
              <a:rPr lang="en-US" sz="2724" dirty="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Incremental progress works better than     big-bang reforms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9550" y="5924090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Trust grows through repeated, transparent engagement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305552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Ownership matters more than formal frameworks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08248" y="5944180"/>
            <a:ext cx="843982" cy="242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Option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32930" y="6314641"/>
            <a:ext cx="691640" cy="19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129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Option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17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050545-07C3-2ECD-C83B-F8F1E0017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737" y="1143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638635"/>
            <a:ext cx="18678590" cy="5648365"/>
            <a:chOff x="0" y="0"/>
            <a:chExt cx="4919464" cy="1487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19464" cy="1487635"/>
            </a:xfrm>
            <a:custGeom>
              <a:avLst/>
              <a:gdLst/>
              <a:ahLst/>
              <a:cxnLst/>
              <a:rect l="l" t="t" r="r" b="b"/>
              <a:pathLst>
                <a:path w="4919464" h="1487635">
                  <a:moveTo>
                    <a:pt x="0" y="0"/>
                  </a:moveTo>
                  <a:lnTo>
                    <a:pt x="4919464" y="0"/>
                  </a:lnTo>
                  <a:lnTo>
                    <a:pt x="4919464" y="1487635"/>
                  </a:lnTo>
                  <a:lnTo>
                    <a:pt x="0" y="148763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19464" cy="1478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6114785" y="7394031"/>
            <a:ext cx="380145" cy="327711"/>
            <a:chOff x="0" y="0"/>
            <a:chExt cx="584156" cy="503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1522762" y="7394031"/>
            <a:ext cx="380145" cy="327711"/>
            <a:chOff x="0" y="0"/>
            <a:chExt cx="584156" cy="503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72178" y="5785019"/>
            <a:ext cx="2677746" cy="2677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954" y="0"/>
                  </a:moveTo>
                  <a:lnTo>
                    <a:pt x="731846" y="0"/>
                  </a:lnTo>
                  <a:cubicBezTo>
                    <a:pt x="776556" y="0"/>
                    <a:pt x="812800" y="36244"/>
                    <a:pt x="812800" y="80954"/>
                  </a:cubicBezTo>
                  <a:lnTo>
                    <a:pt x="812800" y="731846"/>
                  </a:lnTo>
                  <a:cubicBezTo>
                    <a:pt x="812800" y="776556"/>
                    <a:pt x="776556" y="812800"/>
                    <a:pt x="731846" y="812800"/>
                  </a:cubicBezTo>
                  <a:lnTo>
                    <a:pt x="80954" y="812800"/>
                  </a:lnTo>
                  <a:cubicBezTo>
                    <a:pt x="36244" y="812800"/>
                    <a:pt x="0" y="776556"/>
                    <a:pt x="0" y="731846"/>
                  </a:cubicBezTo>
                  <a:lnTo>
                    <a:pt x="0" y="80954"/>
                  </a:lnTo>
                  <a:cubicBezTo>
                    <a:pt x="0" y="36244"/>
                    <a:pt x="36244" y="0"/>
                    <a:pt x="8095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59791" y="5833884"/>
            <a:ext cx="2677746" cy="26777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954" y="0"/>
                  </a:moveTo>
                  <a:lnTo>
                    <a:pt x="731846" y="0"/>
                  </a:lnTo>
                  <a:cubicBezTo>
                    <a:pt x="776556" y="0"/>
                    <a:pt x="812800" y="36244"/>
                    <a:pt x="812800" y="80954"/>
                  </a:cubicBezTo>
                  <a:lnTo>
                    <a:pt x="812800" y="731846"/>
                  </a:lnTo>
                  <a:cubicBezTo>
                    <a:pt x="812800" y="776556"/>
                    <a:pt x="776556" y="812800"/>
                    <a:pt x="731846" y="812800"/>
                  </a:cubicBezTo>
                  <a:lnTo>
                    <a:pt x="80954" y="812800"/>
                  </a:lnTo>
                  <a:cubicBezTo>
                    <a:pt x="36244" y="812800"/>
                    <a:pt x="0" y="776556"/>
                    <a:pt x="0" y="731846"/>
                  </a:cubicBezTo>
                  <a:lnTo>
                    <a:pt x="0" y="80954"/>
                  </a:lnTo>
                  <a:cubicBezTo>
                    <a:pt x="0" y="36244"/>
                    <a:pt x="36244" y="0"/>
                    <a:pt x="8095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67768" y="5818103"/>
            <a:ext cx="2677746" cy="267774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954" y="0"/>
                  </a:moveTo>
                  <a:lnTo>
                    <a:pt x="731846" y="0"/>
                  </a:lnTo>
                  <a:cubicBezTo>
                    <a:pt x="776556" y="0"/>
                    <a:pt x="812800" y="36244"/>
                    <a:pt x="812800" y="80954"/>
                  </a:cubicBezTo>
                  <a:lnTo>
                    <a:pt x="812800" y="731846"/>
                  </a:lnTo>
                  <a:cubicBezTo>
                    <a:pt x="812800" y="776556"/>
                    <a:pt x="776556" y="812800"/>
                    <a:pt x="731846" y="812800"/>
                  </a:cubicBezTo>
                  <a:lnTo>
                    <a:pt x="80954" y="812800"/>
                  </a:lnTo>
                  <a:cubicBezTo>
                    <a:pt x="36244" y="812800"/>
                    <a:pt x="0" y="776556"/>
                    <a:pt x="0" y="731846"/>
                  </a:cubicBezTo>
                  <a:lnTo>
                    <a:pt x="0" y="80954"/>
                  </a:lnTo>
                  <a:cubicBezTo>
                    <a:pt x="0" y="36244"/>
                    <a:pt x="36244" y="0"/>
                    <a:pt x="8095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78790" y="3220940"/>
            <a:ext cx="6613409" cy="576462"/>
            <a:chOff x="0" y="0"/>
            <a:chExt cx="8817878" cy="76861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434765"/>
              <a:ext cx="1573360" cy="71191"/>
              <a:chOff x="0" y="0"/>
              <a:chExt cx="310787" cy="140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244518" y="434765"/>
              <a:ext cx="1573360" cy="71191"/>
              <a:chOff x="0" y="0"/>
              <a:chExt cx="310787" cy="140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861373" y="-38100"/>
              <a:ext cx="5115014" cy="80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3784" b="1" spc="-223">
                  <a:solidFill>
                    <a:srgbClr val="80808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Strategic Actions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2891744" y="6477823"/>
            <a:ext cx="1438615" cy="1292138"/>
          </a:xfrm>
          <a:custGeom>
            <a:avLst/>
            <a:gdLst/>
            <a:ahLst/>
            <a:cxnLst/>
            <a:rect l="l" t="t" r="r" b="b"/>
            <a:pathLst>
              <a:path w="1438615" h="1292138">
                <a:moveTo>
                  <a:pt x="0" y="0"/>
                </a:moveTo>
                <a:lnTo>
                  <a:pt x="1438615" y="0"/>
                </a:lnTo>
                <a:lnTo>
                  <a:pt x="1438615" y="1292138"/>
                </a:lnTo>
                <a:lnTo>
                  <a:pt x="0" y="1292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9" name="Freeform 29"/>
          <p:cNvSpPr/>
          <p:nvPr/>
        </p:nvSpPr>
        <p:spPr>
          <a:xfrm>
            <a:off x="8299083" y="6600472"/>
            <a:ext cx="1689834" cy="1099928"/>
          </a:xfrm>
          <a:custGeom>
            <a:avLst/>
            <a:gdLst/>
            <a:ahLst/>
            <a:cxnLst/>
            <a:rect l="l" t="t" r="r" b="b"/>
            <a:pathLst>
              <a:path w="1689834" h="1099928">
                <a:moveTo>
                  <a:pt x="0" y="0"/>
                </a:moveTo>
                <a:lnTo>
                  <a:pt x="1689834" y="0"/>
                </a:lnTo>
                <a:lnTo>
                  <a:pt x="1689834" y="1099928"/>
                </a:lnTo>
                <a:lnTo>
                  <a:pt x="0" y="109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0" name="Freeform 30"/>
          <p:cNvSpPr/>
          <p:nvPr/>
        </p:nvSpPr>
        <p:spPr>
          <a:xfrm>
            <a:off x="13705648" y="6300454"/>
            <a:ext cx="1420893" cy="1744604"/>
          </a:xfrm>
          <a:custGeom>
            <a:avLst/>
            <a:gdLst/>
            <a:ahLst/>
            <a:cxnLst/>
            <a:rect l="l" t="t" r="r" b="b"/>
            <a:pathLst>
              <a:path w="1420893" h="1744604">
                <a:moveTo>
                  <a:pt x="0" y="0"/>
                </a:moveTo>
                <a:lnTo>
                  <a:pt x="1420893" y="0"/>
                </a:lnTo>
                <a:lnTo>
                  <a:pt x="1420893" y="1744605"/>
                </a:lnTo>
                <a:lnTo>
                  <a:pt x="0" y="1744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1" name="TextBox 31"/>
          <p:cNvSpPr txBox="1"/>
          <p:nvPr/>
        </p:nvSpPr>
        <p:spPr>
          <a:xfrm>
            <a:off x="12890309" y="8676921"/>
            <a:ext cx="3051572" cy="95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Embed equity and inclusiveness</a:t>
            </a:r>
          </a:p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 QA criteria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272178" y="8676921"/>
            <a:ext cx="2677746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Strengthen continental–regional–national QA coherence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563789" y="8676921"/>
            <a:ext cx="2869750" cy="95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Institutionalize trust-based</a:t>
            </a:r>
          </a:p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peer learning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61551" y="1107647"/>
            <a:ext cx="1556489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Pathways Forward:</a:t>
            </a:r>
          </a:p>
          <a:p>
            <a:pPr algn="ctr">
              <a:lnSpc>
                <a:spcPts val="6476"/>
              </a:lnSpc>
            </a:pPr>
            <a:r>
              <a:rPr lang="en-US" sz="5397" b="1" spc="-232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From Policy to Practice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18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9BE36D-8BB5-0A9C-4233-471433E0A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11604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7123" y="3121826"/>
            <a:ext cx="18678590" cy="7099794"/>
            <a:chOff x="0" y="0"/>
            <a:chExt cx="4919464" cy="1869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19464" cy="1869905"/>
            </a:xfrm>
            <a:custGeom>
              <a:avLst/>
              <a:gdLst/>
              <a:ahLst/>
              <a:cxnLst/>
              <a:rect l="l" t="t" r="r" b="b"/>
              <a:pathLst>
                <a:path w="4919464" h="1869905">
                  <a:moveTo>
                    <a:pt x="0" y="0"/>
                  </a:moveTo>
                  <a:lnTo>
                    <a:pt x="4919464" y="0"/>
                  </a:lnTo>
                  <a:lnTo>
                    <a:pt x="4919464" y="1869905"/>
                  </a:lnTo>
                  <a:lnTo>
                    <a:pt x="0" y="1869905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19464" cy="1860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6151755" y="6561247"/>
            <a:ext cx="380145" cy="327711"/>
            <a:chOff x="0" y="0"/>
            <a:chExt cx="584156" cy="503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1559732" y="6561247"/>
            <a:ext cx="380145" cy="327711"/>
            <a:chOff x="0" y="0"/>
            <a:chExt cx="584156" cy="503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09149" y="4952235"/>
            <a:ext cx="2677746" cy="2677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954" y="0"/>
                  </a:moveTo>
                  <a:lnTo>
                    <a:pt x="731846" y="0"/>
                  </a:lnTo>
                  <a:cubicBezTo>
                    <a:pt x="776556" y="0"/>
                    <a:pt x="812800" y="36244"/>
                    <a:pt x="812800" y="80954"/>
                  </a:cubicBezTo>
                  <a:lnTo>
                    <a:pt x="812800" y="731846"/>
                  </a:lnTo>
                  <a:cubicBezTo>
                    <a:pt x="812800" y="776556"/>
                    <a:pt x="776556" y="812800"/>
                    <a:pt x="731846" y="812800"/>
                  </a:cubicBezTo>
                  <a:lnTo>
                    <a:pt x="80954" y="812800"/>
                  </a:lnTo>
                  <a:cubicBezTo>
                    <a:pt x="36244" y="812800"/>
                    <a:pt x="0" y="776556"/>
                    <a:pt x="0" y="731846"/>
                  </a:cubicBezTo>
                  <a:lnTo>
                    <a:pt x="0" y="80954"/>
                  </a:lnTo>
                  <a:cubicBezTo>
                    <a:pt x="0" y="36244"/>
                    <a:pt x="36244" y="0"/>
                    <a:pt x="809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96762" y="5001099"/>
            <a:ext cx="2677746" cy="26777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954" y="0"/>
                  </a:moveTo>
                  <a:lnTo>
                    <a:pt x="731846" y="0"/>
                  </a:lnTo>
                  <a:cubicBezTo>
                    <a:pt x="776556" y="0"/>
                    <a:pt x="812800" y="36244"/>
                    <a:pt x="812800" y="80954"/>
                  </a:cubicBezTo>
                  <a:lnTo>
                    <a:pt x="812800" y="731846"/>
                  </a:lnTo>
                  <a:cubicBezTo>
                    <a:pt x="812800" y="776556"/>
                    <a:pt x="776556" y="812800"/>
                    <a:pt x="731846" y="812800"/>
                  </a:cubicBezTo>
                  <a:lnTo>
                    <a:pt x="80954" y="812800"/>
                  </a:lnTo>
                  <a:cubicBezTo>
                    <a:pt x="36244" y="812800"/>
                    <a:pt x="0" y="776556"/>
                    <a:pt x="0" y="731846"/>
                  </a:cubicBezTo>
                  <a:lnTo>
                    <a:pt x="0" y="80954"/>
                  </a:lnTo>
                  <a:cubicBezTo>
                    <a:pt x="0" y="36244"/>
                    <a:pt x="36244" y="0"/>
                    <a:pt x="809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04738" y="4985318"/>
            <a:ext cx="2677746" cy="267774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954" y="0"/>
                  </a:moveTo>
                  <a:lnTo>
                    <a:pt x="731846" y="0"/>
                  </a:lnTo>
                  <a:cubicBezTo>
                    <a:pt x="776556" y="0"/>
                    <a:pt x="812800" y="36244"/>
                    <a:pt x="812800" y="80954"/>
                  </a:cubicBezTo>
                  <a:lnTo>
                    <a:pt x="812800" y="731846"/>
                  </a:lnTo>
                  <a:cubicBezTo>
                    <a:pt x="812800" y="776556"/>
                    <a:pt x="776556" y="812800"/>
                    <a:pt x="731846" y="812800"/>
                  </a:cubicBezTo>
                  <a:lnTo>
                    <a:pt x="80954" y="812800"/>
                  </a:lnTo>
                  <a:cubicBezTo>
                    <a:pt x="36244" y="812800"/>
                    <a:pt x="0" y="776556"/>
                    <a:pt x="0" y="731846"/>
                  </a:cubicBezTo>
                  <a:lnTo>
                    <a:pt x="0" y="80954"/>
                  </a:lnTo>
                  <a:cubicBezTo>
                    <a:pt x="0" y="36244"/>
                    <a:pt x="36244" y="0"/>
                    <a:pt x="809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37296" y="1728042"/>
            <a:ext cx="6613409" cy="576462"/>
            <a:chOff x="0" y="0"/>
            <a:chExt cx="8817878" cy="76861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434765"/>
              <a:ext cx="1573360" cy="71191"/>
              <a:chOff x="0" y="0"/>
              <a:chExt cx="310787" cy="140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244518" y="434765"/>
              <a:ext cx="1573360" cy="71191"/>
              <a:chOff x="0" y="0"/>
              <a:chExt cx="310787" cy="140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861373" y="-38100"/>
              <a:ext cx="5115014" cy="80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3784" b="1" spc="-223">
                  <a:solidFill>
                    <a:srgbClr val="80808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Role of Key Actors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2871847" y="5634102"/>
            <a:ext cx="1552348" cy="1380179"/>
          </a:xfrm>
          <a:custGeom>
            <a:avLst/>
            <a:gdLst/>
            <a:ahLst/>
            <a:cxnLst/>
            <a:rect l="l" t="t" r="r" b="b"/>
            <a:pathLst>
              <a:path w="1552348" h="1380179">
                <a:moveTo>
                  <a:pt x="0" y="0"/>
                </a:moveTo>
                <a:lnTo>
                  <a:pt x="1552349" y="0"/>
                </a:lnTo>
                <a:lnTo>
                  <a:pt x="1552349" y="1380179"/>
                </a:lnTo>
                <a:lnTo>
                  <a:pt x="0" y="1380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9" name="Freeform 29"/>
          <p:cNvSpPr/>
          <p:nvPr/>
        </p:nvSpPr>
        <p:spPr>
          <a:xfrm>
            <a:off x="8257095" y="5529554"/>
            <a:ext cx="1557079" cy="1523107"/>
          </a:xfrm>
          <a:custGeom>
            <a:avLst/>
            <a:gdLst/>
            <a:ahLst/>
            <a:cxnLst/>
            <a:rect l="l" t="t" r="r" b="b"/>
            <a:pathLst>
              <a:path w="1557079" h="1523107">
                <a:moveTo>
                  <a:pt x="0" y="0"/>
                </a:moveTo>
                <a:lnTo>
                  <a:pt x="1557079" y="0"/>
                </a:lnTo>
                <a:lnTo>
                  <a:pt x="1557079" y="1523107"/>
                </a:lnTo>
                <a:lnTo>
                  <a:pt x="0" y="152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0" name="Freeform 30"/>
          <p:cNvSpPr/>
          <p:nvPr/>
        </p:nvSpPr>
        <p:spPr>
          <a:xfrm>
            <a:off x="13638543" y="5609864"/>
            <a:ext cx="1629044" cy="1460216"/>
          </a:xfrm>
          <a:custGeom>
            <a:avLst/>
            <a:gdLst/>
            <a:ahLst/>
            <a:cxnLst/>
            <a:rect l="l" t="t" r="r" b="b"/>
            <a:pathLst>
              <a:path w="1629044" h="1460216">
                <a:moveTo>
                  <a:pt x="0" y="0"/>
                </a:moveTo>
                <a:lnTo>
                  <a:pt x="1629044" y="0"/>
                </a:lnTo>
                <a:lnTo>
                  <a:pt x="1629044" y="1460216"/>
                </a:lnTo>
                <a:lnTo>
                  <a:pt x="0" y="1460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31" name="TextBox 31"/>
          <p:cNvSpPr txBox="1"/>
          <p:nvPr/>
        </p:nvSpPr>
        <p:spPr>
          <a:xfrm>
            <a:off x="12917825" y="7991132"/>
            <a:ext cx="3051572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Continental bodies (AAU, AU): coordination and advocacy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126573" y="8006904"/>
            <a:ext cx="3005695" cy="50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Universities: internal QA ownership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600760" y="7844137"/>
            <a:ext cx="2869750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QA agencies: facilitative and developmental roles</a:t>
            </a:r>
          </a:p>
          <a:p>
            <a:pPr algn="ctr">
              <a:lnSpc>
                <a:spcPts val="1859"/>
              </a:lnSpc>
            </a:pPr>
            <a:endParaRPr lang="en-US" sz="1191" b="1" dirty="0">
              <a:solidFill>
                <a:srgbClr val="FFFFF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3D84C3-9A41-AC0E-BE0C-AB88C4BB9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43723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75628"/>
            <a:ext cx="4419725" cy="144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6134" spc="-294">
                <a:solidFill>
                  <a:srgbClr val="F4F1EB"/>
                </a:solidFill>
                <a:latin typeface="Aileron"/>
                <a:ea typeface="Aileron"/>
                <a:cs typeface="Aileron"/>
                <a:sym typeface="Aileron"/>
              </a:rPr>
              <a:t>Presentation Outline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514260" y="1663969"/>
            <a:ext cx="10087576" cy="1441577"/>
            <a:chOff x="0" y="0"/>
            <a:chExt cx="13450101" cy="1922103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6136022" cy="194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3099" dirty="0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Why Quality Assurance (QA) Matters for</a:t>
              </a:r>
            </a:p>
            <a:p>
              <a:pPr algn="l">
                <a:lnSpc>
                  <a:spcPts val="3843"/>
                </a:lnSpc>
              </a:pPr>
              <a:r>
                <a:rPr lang="en-US" sz="3099" dirty="0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Equitable Partnerships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14080" y="-19050"/>
              <a:ext cx="6136022" cy="194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3099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Leadership for Sustainable South–South Collaboration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14260" y="3957774"/>
            <a:ext cx="10727160" cy="1441577"/>
            <a:chOff x="0" y="0"/>
            <a:chExt cx="14302880" cy="1922103"/>
          </a:xfrm>
        </p:grpSpPr>
        <p:sp>
          <p:nvSpPr>
            <p:cNvPr id="7" name="TextBox 7"/>
            <p:cNvSpPr txBox="1"/>
            <p:nvPr/>
          </p:nvSpPr>
          <p:spPr>
            <a:xfrm>
              <a:off x="0" y="88900"/>
              <a:ext cx="6136022" cy="1293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3099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The African Quality Assurance Landscape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314080" y="-19050"/>
              <a:ext cx="6988800" cy="194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3099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South–South Collaboration: Opportunities and Value Addition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14260" y="5927730"/>
            <a:ext cx="10087576" cy="1522540"/>
            <a:chOff x="0" y="0"/>
            <a:chExt cx="13450101" cy="20300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6136022" cy="1293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3099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Harmonization as a</a:t>
              </a:r>
            </a:p>
            <a:p>
              <a:pPr algn="l">
                <a:lnSpc>
                  <a:spcPts val="3843"/>
                </a:lnSpc>
              </a:pPr>
              <a:r>
                <a:rPr lang="en-US" sz="3099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Trust-Building Process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314080" y="88900"/>
              <a:ext cx="6136022" cy="194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3099">
                  <a:solidFill>
                    <a:srgbClr val="F4F1EB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Case Illustrations and Emerging Good Practices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293231"/>
            <a:ext cx="400214" cy="3086100"/>
            <a:chOff x="0" y="0"/>
            <a:chExt cx="105406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406" cy="812800"/>
            </a:xfrm>
            <a:custGeom>
              <a:avLst/>
              <a:gdLst/>
              <a:ahLst/>
              <a:cxnLst/>
              <a:rect l="l" t="t" r="r" b="b"/>
              <a:pathLst>
                <a:path w="105406" h="812800">
                  <a:moveTo>
                    <a:pt x="0" y="0"/>
                  </a:moveTo>
                  <a:lnTo>
                    <a:pt x="105406" y="0"/>
                  </a:lnTo>
                  <a:lnTo>
                    <a:pt x="1054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1EB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540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4F1EB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14260" y="7797673"/>
            <a:ext cx="5259481" cy="146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</a:pPr>
            <a:r>
              <a:rPr lang="en-US" sz="3099">
                <a:solidFill>
                  <a:srgbClr val="F4F1E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Communication:</a:t>
            </a:r>
          </a:p>
          <a:p>
            <a:pPr algn="l">
              <a:lnSpc>
                <a:spcPts val="3843"/>
              </a:lnSpc>
            </a:pPr>
            <a:r>
              <a:rPr lang="en-US" sz="3099">
                <a:solidFill>
                  <a:srgbClr val="F4F1E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The Missing Link</a:t>
            </a:r>
          </a:p>
          <a:p>
            <a:pPr algn="l">
              <a:lnSpc>
                <a:spcPts val="3843"/>
              </a:lnSpc>
            </a:pPr>
            <a:r>
              <a:rPr lang="en-US" sz="3099">
                <a:solidFill>
                  <a:srgbClr val="F4F1E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 QA Systems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99819" y="8040560"/>
            <a:ext cx="4602016" cy="97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</a:pPr>
            <a:r>
              <a:rPr lang="en-US" sz="3099">
                <a:solidFill>
                  <a:srgbClr val="F4F1E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Pathways Forward:</a:t>
            </a:r>
          </a:p>
          <a:p>
            <a:pPr algn="l">
              <a:lnSpc>
                <a:spcPts val="3843"/>
              </a:lnSpc>
            </a:pPr>
            <a:r>
              <a:rPr lang="en-US" sz="3099">
                <a:solidFill>
                  <a:srgbClr val="F4F1E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From Policy to Practice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098F1E-0382-93B9-7387-8F4F6713B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4084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10404" y="0"/>
                  </a:moveTo>
                  <a:lnTo>
                    <a:pt x="4497026" y="0"/>
                  </a:lnTo>
                  <a:cubicBezTo>
                    <a:pt x="4502772" y="0"/>
                    <a:pt x="4507430" y="4658"/>
                    <a:pt x="4507430" y="10404"/>
                  </a:cubicBezTo>
                  <a:lnTo>
                    <a:pt x="4507430" y="2444234"/>
                  </a:lnTo>
                  <a:cubicBezTo>
                    <a:pt x="4507430" y="2449980"/>
                    <a:pt x="4502772" y="2454638"/>
                    <a:pt x="4497026" y="2454638"/>
                  </a:cubicBezTo>
                  <a:lnTo>
                    <a:pt x="10404" y="2454638"/>
                  </a:lnTo>
                  <a:cubicBezTo>
                    <a:pt x="4658" y="2454638"/>
                    <a:pt x="0" y="2449980"/>
                    <a:pt x="0" y="2444234"/>
                  </a:cubicBezTo>
                  <a:lnTo>
                    <a:pt x="0" y="10404"/>
                  </a:lnTo>
                  <a:cubicBezTo>
                    <a:pt x="0" y="4658"/>
                    <a:pt x="4658" y="0"/>
                    <a:pt x="10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225979"/>
            <a:ext cx="8694453" cy="1351331"/>
            <a:chOff x="0" y="0"/>
            <a:chExt cx="11573999" cy="17988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3999" cy="1798883"/>
            </a:xfrm>
            <a:custGeom>
              <a:avLst/>
              <a:gdLst/>
              <a:ahLst/>
              <a:cxnLst/>
              <a:rect l="l" t="t" r="r" b="b"/>
              <a:pathLst>
                <a:path w="11573999" h="1798883">
                  <a:moveTo>
                    <a:pt x="0" y="0"/>
                  </a:moveTo>
                  <a:lnTo>
                    <a:pt x="11573999" y="0"/>
                  </a:lnTo>
                  <a:lnTo>
                    <a:pt x="11573999" y="1798883"/>
                  </a:lnTo>
                  <a:lnTo>
                    <a:pt x="0" y="17988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573999" cy="18465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24"/>
                </a:lnSpc>
              </a:pPr>
              <a:r>
                <a:rPr lang="en-US" sz="36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Key Messages for Equitable Partnerships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972167"/>
            <a:ext cx="7422627" cy="4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2" lvl="1" indent="-294161" algn="l">
              <a:lnSpc>
                <a:spcPts val="3923"/>
              </a:lnSpc>
              <a:buFont typeface="Arial"/>
              <a:buChar char="•"/>
            </a:pPr>
            <a:r>
              <a:rPr lang="en-US" sz="2724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Harmonized QA is a means, not an end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950674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Trust is built through consistency, transparency, and dialogue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396667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Communication determines legitimacy and buy-in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842661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Leadership sustains reforms and partnerships</a:t>
            </a:r>
          </a:p>
        </p:txBody>
      </p:sp>
      <p:sp>
        <p:nvSpPr>
          <p:cNvPr id="14" name="Freeform 14"/>
          <p:cNvSpPr/>
          <p:nvPr/>
        </p:nvSpPr>
        <p:spPr>
          <a:xfrm>
            <a:off x="9151321" y="2202853"/>
            <a:ext cx="8501930" cy="8501930"/>
          </a:xfrm>
          <a:custGeom>
            <a:avLst/>
            <a:gdLst/>
            <a:ahLst/>
            <a:cxnLst/>
            <a:rect l="l" t="t" r="r" b="b"/>
            <a:pathLst>
              <a:path w="8501930" h="8501930">
                <a:moveTo>
                  <a:pt x="0" y="0"/>
                </a:moveTo>
                <a:lnTo>
                  <a:pt x="8501930" y="0"/>
                </a:lnTo>
                <a:lnTo>
                  <a:pt x="8501930" y="8501929"/>
                </a:lnTo>
                <a:lnTo>
                  <a:pt x="0" y="8501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G"/>
          </a:p>
        </p:txBody>
      </p:sp>
      <p:sp>
        <p:nvSpPr>
          <p:cNvPr id="15" name="TextBox 15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4CFA62-835A-EC16-45CB-405259D7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79" y="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10404" y="0"/>
                  </a:moveTo>
                  <a:lnTo>
                    <a:pt x="4497026" y="0"/>
                  </a:lnTo>
                  <a:cubicBezTo>
                    <a:pt x="4502772" y="0"/>
                    <a:pt x="4507430" y="4658"/>
                    <a:pt x="4507430" y="10404"/>
                  </a:cubicBezTo>
                  <a:lnTo>
                    <a:pt x="4507430" y="2444234"/>
                  </a:lnTo>
                  <a:cubicBezTo>
                    <a:pt x="4507430" y="2449980"/>
                    <a:pt x="4502772" y="2454638"/>
                    <a:pt x="4497026" y="2454638"/>
                  </a:cubicBezTo>
                  <a:lnTo>
                    <a:pt x="10404" y="2454638"/>
                  </a:lnTo>
                  <a:cubicBezTo>
                    <a:pt x="4658" y="2454638"/>
                    <a:pt x="0" y="2449980"/>
                    <a:pt x="0" y="2444234"/>
                  </a:cubicBezTo>
                  <a:lnTo>
                    <a:pt x="0" y="10404"/>
                  </a:lnTo>
                  <a:cubicBezTo>
                    <a:pt x="0" y="4658"/>
                    <a:pt x="4658" y="0"/>
                    <a:pt x="10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708587"/>
            <a:ext cx="8694453" cy="741731"/>
            <a:chOff x="0" y="0"/>
            <a:chExt cx="11573999" cy="9873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3999" cy="987387"/>
            </a:xfrm>
            <a:custGeom>
              <a:avLst/>
              <a:gdLst/>
              <a:ahLst/>
              <a:cxnLst/>
              <a:rect l="l" t="t" r="r" b="b"/>
              <a:pathLst>
                <a:path w="11573999" h="987387">
                  <a:moveTo>
                    <a:pt x="0" y="0"/>
                  </a:moveTo>
                  <a:lnTo>
                    <a:pt x="11573999" y="0"/>
                  </a:lnTo>
                  <a:lnTo>
                    <a:pt x="11573999" y="987387"/>
                  </a:lnTo>
                  <a:lnTo>
                    <a:pt x="0" y="9873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573999" cy="1035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24"/>
                </a:lnSpc>
              </a:pPr>
              <a:r>
                <a:rPr lang="en-US" sz="36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Conclusion and Call to Action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8534562" y="266700"/>
            <a:ext cx="8852805" cy="10146482"/>
          </a:xfrm>
          <a:custGeom>
            <a:avLst/>
            <a:gdLst/>
            <a:ahLst/>
            <a:cxnLst/>
            <a:rect l="l" t="t" r="r" b="b"/>
            <a:pathLst>
              <a:path w="8852805" h="10146482">
                <a:moveTo>
                  <a:pt x="0" y="0"/>
                </a:moveTo>
                <a:lnTo>
                  <a:pt x="8852805" y="0"/>
                </a:lnTo>
                <a:lnTo>
                  <a:pt x="8852805" y="10146481"/>
                </a:lnTo>
                <a:lnTo>
                  <a:pt x="0" y="10146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1" name="TextBox 11"/>
          <p:cNvSpPr txBox="1"/>
          <p:nvPr/>
        </p:nvSpPr>
        <p:spPr>
          <a:xfrm>
            <a:off x="1028700" y="3972167"/>
            <a:ext cx="7422627" cy="97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2" lvl="1" indent="-294161" algn="l">
              <a:lnSpc>
                <a:spcPts val="3923"/>
              </a:lnSpc>
              <a:buFont typeface="Arial"/>
              <a:buChar char="•"/>
            </a:pPr>
            <a:r>
              <a:rPr lang="en-US" sz="2724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Reframe QA as a shared African public good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5198324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Invest in people, systems, and relationships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396667"/>
            <a:ext cx="7483477" cy="9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887"/>
              </a:lnSpc>
              <a:buFont typeface="Arial"/>
              <a:buChar char="•"/>
            </a:pPr>
            <a:r>
              <a:rPr lang="en-US" sz="270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Advance South–South collaboration grounded in trust and equity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3FAD5-C747-554B-3FA5-6E3C0C01C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507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10404" y="0"/>
                  </a:moveTo>
                  <a:lnTo>
                    <a:pt x="4497026" y="0"/>
                  </a:lnTo>
                  <a:cubicBezTo>
                    <a:pt x="4502772" y="0"/>
                    <a:pt x="4507430" y="4658"/>
                    <a:pt x="4507430" y="10404"/>
                  </a:cubicBezTo>
                  <a:lnTo>
                    <a:pt x="4507430" y="2444234"/>
                  </a:lnTo>
                  <a:cubicBezTo>
                    <a:pt x="4507430" y="2449980"/>
                    <a:pt x="4502772" y="2454638"/>
                    <a:pt x="4497026" y="2454638"/>
                  </a:cubicBezTo>
                  <a:lnTo>
                    <a:pt x="10404" y="2454638"/>
                  </a:lnTo>
                  <a:cubicBezTo>
                    <a:pt x="4658" y="2454638"/>
                    <a:pt x="0" y="2449980"/>
                    <a:pt x="0" y="2444234"/>
                  </a:cubicBezTo>
                  <a:lnTo>
                    <a:pt x="0" y="10404"/>
                  </a:lnTo>
                  <a:cubicBezTo>
                    <a:pt x="0" y="4658"/>
                    <a:pt x="4658" y="0"/>
                    <a:pt x="10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708587"/>
            <a:ext cx="8694453" cy="741731"/>
            <a:chOff x="0" y="0"/>
            <a:chExt cx="11573999" cy="9873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3999" cy="987387"/>
            </a:xfrm>
            <a:custGeom>
              <a:avLst/>
              <a:gdLst/>
              <a:ahLst/>
              <a:cxnLst/>
              <a:rect l="l" t="t" r="r" b="b"/>
              <a:pathLst>
                <a:path w="11573999" h="987387">
                  <a:moveTo>
                    <a:pt x="0" y="0"/>
                  </a:moveTo>
                  <a:lnTo>
                    <a:pt x="11573999" y="0"/>
                  </a:lnTo>
                  <a:lnTo>
                    <a:pt x="11573999" y="987387"/>
                  </a:lnTo>
                  <a:lnTo>
                    <a:pt x="0" y="9873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573999" cy="1035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24"/>
                </a:lnSpc>
              </a:pPr>
              <a:r>
                <a:rPr lang="en-US" sz="360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Closing Thought: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8489172" y="0"/>
            <a:ext cx="8852805" cy="10146482"/>
          </a:xfrm>
          <a:custGeom>
            <a:avLst/>
            <a:gdLst/>
            <a:ahLst/>
            <a:cxnLst/>
            <a:rect l="l" t="t" r="r" b="b"/>
            <a:pathLst>
              <a:path w="8852805" h="10146482">
                <a:moveTo>
                  <a:pt x="0" y="0"/>
                </a:moveTo>
                <a:lnTo>
                  <a:pt x="8852805" y="0"/>
                </a:lnTo>
                <a:lnTo>
                  <a:pt x="8852805" y="10146482"/>
                </a:lnTo>
                <a:lnTo>
                  <a:pt x="0" y="1014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1" name="TextBox 11"/>
          <p:cNvSpPr txBox="1"/>
          <p:nvPr/>
        </p:nvSpPr>
        <p:spPr>
          <a:xfrm>
            <a:off x="1028700" y="3972167"/>
            <a:ext cx="8067477" cy="146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3"/>
              </a:lnSpc>
            </a:pPr>
            <a:r>
              <a:rPr lang="en-US" sz="2724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Without trust, standards remain paper; without communication, trust cannot grow; without leadership, harmonization cannot last.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73FDDF-87CD-BCB1-E196-5C9BF7105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955224" y="2173623"/>
            <a:ext cx="8002395" cy="4506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latin typeface="+mj-lt"/>
                <a:ea typeface="+mj-ea"/>
                <a:cs typeface="+mj-cs"/>
                <a:sym typeface="Century Gothic Paneuropean"/>
              </a:rPr>
              <a:t>Thank you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latin typeface="+mj-lt"/>
                <a:ea typeface="+mj-ea"/>
                <a:cs typeface="+mj-cs"/>
                <a:sym typeface="Century Gothic Paneuropean"/>
              </a:rPr>
              <a:t>for Listening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9974" y="9338586"/>
            <a:ext cx="8002397" cy="328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ym typeface="Arimo"/>
              </a:rPr>
              <a:t>23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793" y="1"/>
            <a:ext cx="1732713" cy="886514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23578" y="0"/>
            <a:ext cx="2606101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74367"/>
            <a:ext cx="239611" cy="829494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753473"/>
            <a:ext cx="2322270" cy="1533527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46641" y="8576859"/>
            <a:ext cx="2657414" cy="1710142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677FC-3B4A-C5C5-4B82-AB6383673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>
          <a:xfrm>
            <a:off x="855836" y="1562100"/>
            <a:ext cx="5998020" cy="59980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80769" y="9388134"/>
            <a:ext cx="2348910" cy="898867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85133" y="8805859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3" name="AutoShape 3"/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6" name="TextBox 6"/>
          <p:cNvSpPr txBox="1"/>
          <p:nvPr/>
        </p:nvSpPr>
        <p:spPr>
          <a:xfrm>
            <a:off x="1028700" y="1322391"/>
            <a:ext cx="8115300" cy="150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8"/>
              </a:lnSpc>
            </a:pPr>
            <a:r>
              <a:rPr lang="en-US" sz="5808" b="1" spc="-458" dirty="0">
                <a:gradFill>
                  <a:gsLst>
                    <a:gs pos="0">
                      <a:srgbClr val="0097B2">
                        <a:alpha val="100000"/>
                      </a:srgbClr>
                    </a:gs>
                    <a:gs pos="100000">
                      <a:srgbClr val="7ED957">
                        <a:alpha val="100000"/>
                      </a:srgbClr>
                    </a:gs>
                  </a:gsLst>
                  <a:lin ang="0"/>
                </a:gra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Association of African Universities (AAU)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3192017"/>
            <a:ext cx="7634690" cy="556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The Association of African Universities (AAU) is the apex higher education organization in Africa, serving as the collective voice of African universities.</a:t>
            </a:r>
          </a:p>
          <a:p>
            <a:pPr algn="l">
              <a:lnSpc>
                <a:spcPts val="2939"/>
              </a:lnSpc>
            </a:pPr>
            <a:endParaRPr lang="en-US" sz="24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Established: 1967</a:t>
            </a:r>
          </a:p>
          <a:p>
            <a:pPr algn="l">
              <a:lnSpc>
                <a:spcPts val="2939"/>
              </a:lnSpc>
            </a:pPr>
            <a:endParaRPr lang="en-US" sz="24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Headquarters: Accra, Ghana</a:t>
            </a:r>
          </a:p>
          <a:p>
            <a:pPr algn="l">
              <a:lnSpc>
                <a:spcPts val="2939"/>
              </a:lnSpc>
            </a:pPr>
            <a:endParaRPr lang="en-US" sz="24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Membership: 450+ universities and higher education institutions across Africa</a:t>
            </a:r>
          </a:p>
          <a:p>
            <a:pPr algn="l">
              <a:lnSpc>
                <a:spcPts val="2939"/>
              </a:lnSpc>
            </a:pPr>
            <a:endParaRPr lang="en-US" sz="24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453388" lvl="1" indent="-226694" algn="l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Mandate: Promote cooperation, quality, relevance, and innovation in African higher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21510-3D7B-6FA0-2342-570A24FE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72108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5C5C69-E601-4438-020E-36C3AB295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46" y="1492986"/>
            <a:ext cx="7419811" cy="66008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400" y="4614212"/>
            <a:ext cx="18678590" cy="5648365"/>
            <a:chOff x="0" y="0"/>
            <a:chExt cx="4919464" cy="1487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19464" cy="1487635"/>
            </a:xfrm>
            <a:custGeom>
              <a:avLst/>
              <a:gdLst/>
              <a:ahLst/>
              <a:cxnLst/>
              <a:rect l="l" t="t" r="r" b="b"/>
              <a:pathLst>
                <a:path w="4919464" h="1487635">
                  <a:moveTo>
                    <a:pt x="0" y="0"/>
                  </a:moveTo>
                  <a:lnTo>
                    <a:pt x="4919464" y="0"/>
                  </a:lnTo>
                  <a:lnTo>
                    <a:pt x="4919464" y="1487635"/>
                  </a:lnTo>
                  <a:lnTo>
                    <a:pt x="0" y="1487635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19464" cy="1478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5457302" y="7367213"/>
            <a:ext cx="438117" cy="377686"/>
            <a:chOff x="0" y="0"/>
            <a:chExt cx="584156" cy="503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1689991" y="7367213"/>
            <a:ext cx="438117" cy="377686"/>
            <a:chOff x="0" y="0"/>
            <a:chExt cx="584156" cy="503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4200" cy="503555"/>
            </a:xfrm>
            <a:custGeom>
              <a:avLst/>
              <a:gdLst/>
              <a:ahLst/>
              <a:cxnLst/>
              <a:rect l="l" t="t" r="r" b="b"/>
              <a:pathLst>
                <a:path w="584200" h="503555">
                  <a:moveTo>
                    <a:pt x="0" y="503555"/>
                  </a:moveTo>
                  <a:lnTo>
                    <a:pt x="292100" y="0"/>
                  </a:lnTo>
                  <a:lnTo>
                    <a:pt x="584200" y="503555"/>
                  </a:lnTo>
                  <a:close/>
                </a:path>
              </a:pathLst>
            </a:custGeom>
            <a:solidFill>
              <a:srgbClr val="17A2A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5512828"/>
            <a:ext cx="3086100" cy="4896194"/>
            <a:chOff x="0" y="0"/>
            <a:chExt cx="4114800" cy="652825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927912" y="927912"/>
              <a:ext cx="2258977" cy="2258977"/>
            </a:xfrm>
            <a:custGeom>
              <a:avLst/>
              <a:gdLst/>
              <a:ahLst/>
              <a:cxnLst/>
              <a:rect l="l" t="t" r="r" b="b"/>
              <a:pathLst>
                <a:path w="2258977" h="2258977">
                  <a:moveTo>
                    <a:pt x="0" y="0"/>
                  </a:moveTo>
                  <a:lnTo>
                    <a:pt x="2258976" y="0"/>
                  </a:lnTo>
                  <a:lnTo>
                    <a:pt x="2258976" y="2258976"/>
                  </a:lnTo>
                  <a:lnTo>
                    <a:pt x="0" y="2258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403061"/>
              <a:ext cx="4114800" cy="2125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Quality assurance as the currency of trust in cross-border collaboration</a:t>
              </a:r>
            </a:p>
            <a:p>
              <a:pPr algn="ctr">
                <a:lnSpc>
                  <a:spcPts val="2142"/>
                </a:lnSpc>
              </a:pPr>
              <a:endParaRPr lang="en-US" sz="1373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81800" y="5569144"/>
            <a:ext cx="3810000" cy="4278937"/>
            <a:chOff x="-608160" y="0"/>
            <a:chExt cx="5079999" cy="570524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574158" y="1087719"/>
              <a:ext cx="2997775" cy="1908904"/>
            </a:xfrm>
            <a:custGeom>
              <a:avLst/>
              <a:gdLst/>
              <a:ahLst/>
              <a:cxnLst/>
              <a:rect l="l" t="t" r="r" b="b"/>
              <a:pathLst>
                <a:path w="2997775" h="1908904">
                  <a:moveTo>
                    <a:pt x="0" y="0"/>
                  </a:moveTo>
                  <a:lnTo>
                    <a:pt x="2997776" y="0"/>
                  </a:lnTo>
                  <a:lnTo>
                    <a:pt x="2997776" y="1908904"/>
                  </a:lnTo>
                  <a:lnTo>
                    <a:pt x="0" y="1908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608160" y="4252885"/>
              <a:ext cx="5079999" cy="14523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Growing South–South academic,</a:t>
              </a:r>
            </a:p>
            <a:p>
              <a:pPr algn="ctr">
                <a:lnSpc>
                  <a:spcPts val="2142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research, and innovation partnerships in Africa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06400" y="5550957"/>
            <a:ext cx="3733800" cy="4315311"/>
            <a:chOff x="-485612" y="0"/>
            <a:chExt cx="4978400" cy="575374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010114" y="1139716"/>
              <a:ext cx="2094571" cy="1835368"/>
            </a:xfrm>
            <a:custGeom>
              <a:avLst/>
              <a:gdLst/>
              <a:ahLst/>
              <a:cxnLst/>
              <a:rect l="l" t="t" r="r" b="b"/>
              <a:pathLst>
                <a:path w="2094571" h="1835368">
                  <a:moveTo>
                    <a:pt x="0" y="0"/>
                  </a:moveTo>
                  <a:lnTo>
                    <a:pt x="2094572" y="0"/>
                  </a:lnTo>
                  <a:lnTo>
                    <a:pt x="2094572" y="1835368"/>
                  </a:lnTo>
                  <a:lnTo>
                    <a:pt x="0" y="1835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485612" y="4301385"/>
              <a:ext cx="4978400" cy="14523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Persistent challenges: fragmentation, uneven standards,</a:t>
              </a:r>
            </a:p>
            <a:p>
              <a:pPr algn="ctr">
                <a:lnSpc>
                  <a:spcPts val="2142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weak mutual recognition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1552535"/>
            <a:ext cx="18288000" cy="3086100"/>
            <a:chOff x="0" y="0"/>
            <a:chExt cx="4816593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4816593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421248" y="3089631"/>
            <a:ext cx="13445504" cy="60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784" b="1" spc="-208" dirty="0">
                <a:solidFill>
                  <a:srgbClr val="80808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Why Quality Assurance (QA) Matters for Equitable Partnerships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68865" y="1342985"/>
            <a:ext cx="5350270" cy="119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6529" b="1" spc="-437" dirty="0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Introduction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E9C3A2B-0E44-FF85-181A-517ADBB1A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379" y="89458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598030"/>
            <a:ext cx="18288000" cy="6315116"/>
            <a:chOff x="0" y="0"/>
            <a:chExt cx="4927780" cy="1701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27780" cy="1701635"/>
            </a:xfrm>
            <a:custGeom>
              <a:avLst/>
              <a:gdLst/>
              <a:ahLst/>
              <a:cxnLst/>
              <a:rect l="l" t="t" r="r" b="b"/>
              <a:pathLst>
                <a:path w="4927780" h="1701635">
                  <a:moveTo>
                    <a:pt x="0" y="0"/>
                  </a:moveTo>
                  <a:lnTo>
                    <a:pt x="4927780" y="0"/>
                  </a:lnTo>
                  <a:lnTo>
                    <a:pt x="4927780" y="1701635"/>
                  </a:lnTo>
                  <a:lnTo>
                    <a:pt x="0" y="1701635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27780" cy="1692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750" y="1313610"/>
            <a:ext cx="3186092" cy="32168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007187"/>
            <a:ext cx="7267380" cy="204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9"/>
              </a:lnSpc>
            </a:pPr>
            <a:r>
              <a:rPr lang="en-US" sz="8456" b="1" spc="-634">
                <a:gradFill>
                  <a:gsLst>
                    <a:gs pos="0">
                      <a:srgbClr val="0097B2">
                        <a:alpha val="100000"/>
                      </a:srgbClr>
                    </a:gs>
                    <a:gs pos="100000">
                      <a:srgbClr val="7ED957">
                        <a:alpha val="100000"/>
                      </a:srgbClr>
                    </a:gs>
                  </a:gsLst>
                  <a:lin ang="0"/>
                </a:gra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Framing the Conversation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907" y="5519307"/>
            <a:ext cx="16256793" cy="106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256" lvl="1" indent="-304128" algn="l">
              <a:lnSpc>
                <a:spcPts val="4394"/>
              </a:lnSpc>
              <a:buFont typeface="Arial"/>
              <a:buChar char="•"/>
            </a:pPr>
            <a:r>
              <a:rPr lang="en-US" sz="2817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QA beyond compliance → QA as an enabler of equity, mobility, and sustainability</a:t>
            </a:r>
          </a:p>
          <a:p>
            <a:pPr algn="l">
              <a:lnSpc>
                <a:spcPts val="4394"/>
              </a:lnSpc>
            </a:pPr>
            <a:endParaRPr lang="en-US" sz="2817" dirty="0">
              <a:solidFill>
                <a:srgbClr val="FFFFFF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3907" y="6897334"/>
            <a:ext cx="15143858" cy="1621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256" lvl="1" indent="-304128" algn="l">
              <a:lnSpc>
                <a:spcPts val="4394"/>
              </a:lnSpc>
              <a:buFont typeface="Arial"/>
              <a:buChar char="•"/>
            </a:pPr>
            <a:r>
              <a:rPr lang="en-US" sz="2817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Link to conference theme: equitable partnerships require trust, communication, and leadership</a:t>
            </a:r>
          </a:p>
          <a:p>
            <a:pPr algn="l">
              <a:lnSpc>
                <a:spcPts val="4394"/>
              </a:lnSpc>
            </a:pPr>
            <a:endParaRPr lang="en-US" sz="2817" dirty="0">
              <a:solidFill>
                <a:srgbClr val="FFFFFF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7B10CD-7D03-B2D4-9892-0123339AB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5" y="47355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59069" y="1329526"/>
            <a:ext cx="608504" cy="688279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6315116"/>
            <a:chOff x="0" y="0"/>
            <a:chExt cx="4927780" cy="1701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27780" cy="1701635"/>
            </a:xfrm>
            <a:custGeom>
              <a:avLst/>
              <a:gdLst/>
              <a:ahLst/>
              <a:cxnLst/>
              <a:rect l="l" t="t" r="r" b="b"/>
              <a:pathLst>
                <a:path w="4927780" h="1701635">
                  <a:moveTo>
                    <a:pt x="0" y="0"/>
                  </a:moveTo>
                  <a:lnTo>
                    <a:pt x="4927780" y="0"/>
                  </a:lnTo>
                  <a:lnTo>
                    <a:pt x="4927780" y="1701635"/>
                  </a:lnTo>
                  <a:lnTo>
                    <a:pt x="0" y="1701635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27780" cy="1692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6762790"/>
            <a:ext cx="18288000" cy="30861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4816593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05530" y="8801197"/>
            <a:ext cx="8076939" cy="45090"/>
            <a:chOff x="0" y="0"/>
            <a:chExt cx="10769252" cy="6012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28687" cy="60120"/>
              <a:chOff x="0" y="0"/>
              <a:chExt cx="310787" cy="1406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7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440565" y="0"/>
              <a:ext cx="1328687" cy="60120"/>
              <a:chOff x="0" y="0"/>
              <a:chExt cx="310787" cy="140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10787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310787" h="14062">
                    <a:moveTo>
                      <a:pt x="0" y="0"/>
                    </a:moveTo>
                    <a:lnTo>
                      <a:pt x="310787" y="0"/>
                    </a:lnTo>
                    <a:lnTo>
                      <a:pt x="310787" y="14062"/>
                    </a:lnTo>
                    <a:lnTo>
                      <a:pt x="0" y="14062"/>
                    </a:lnTo>
                    <a:close/>
                  </a:path>
                </a:pathLst>
              </a:custGeom>
              <a:solidFill>
                <a:srgbClr val="25D914"/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9525"/>
                <a:ext cx="310787" cy="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7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143000" y="1544011"/>
            <a:ext cx="15797597" cy="4688999"/>
            <a:chOff x="-402099" y="0"/>
            <a:chExt cx="21063463" cy="6251999"/>
          </a:xfrm>
        </p:grpSpPr>
        <p:grpSp>
          <p:nvGrpSpPr>
            <p:cNvPr id="18" name="Group 18"/>
            <p:cNvGrpSpPr/>
            <p:nvPr/>
          </p:nvGrpSpPr>
          <p:grpSpPr>
            <a:xfrm rot="5400000">
              <a:off x="5771570" y="2416725"/>
              <a:ext cx="570975" cy="492220"/>
              <a:chOff x="0" y="0"/>
              <a:chExt cx="584156" cy="5035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84200" cy="503555"/>
              </a:xfrm>
              <a:custGeom>
                <a:avLst/>
                <a:gdLst/>
                <a:ahLst/>
                <a:cxnLst/>
                <a:rect l="l" t="t" r="r" b="b"/>
                <a:pathLst>
                  <a:path w="584200" h="503555">
                    <a:moveTo>
                      <a:pt x="0" y="503555"/>
                    </a:moveTo>
                    <a:lnTo>
                      <a:pt x="292100" y="0"/>
                    </a:lnTo>
                    <a:lnTo>
                      <a:pt x="584200" y="503555"/>
                    </a:lnTo>
                    <a:close/>
                  </a:path>
                </a:pathLst>
              </a:custGeom>
              <a:solidFill>
                <a:srgbClr val="17A2A2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NG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13894315" y="2416725"/>
              <a:ext cx="570975" cy="492220"/>
              <a:chOff x="0" y="0"/>
              <a:chExt cx="584156" cy="50358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84200" cy="503555"/>
              </a:xfrm>
              <a:custGeom>
                <a:avLst/>
                <a:gdLst/>
                <a:ahLst/>
                <a:cxnLst/>
                <a:rect l="l" t="t" r="r" b="b"/>
                <a:pathLst>
                  <a:path w="584200" h="503555">
                    <a:moveTo>
                      <a:pt x="0" y="503555"/>
                    </a:moveTo>
                    <a:lnTo>
                      <a:pt x="292100" y="0"/>
                    </a:lnTo>
                    <a:lnTo>
                      <a:pt x="584200" y="503555"/>
                    </a:lnTo>
                    <a:close/>
                  </a:path>
                </a:pathLst>
              </a:custGeom>
              <a:solidFill>
                <a:srgbClr val="17A2A2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NG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214904" y="49692"/>
              <a:ext cx="4021956" cy="402195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7066092" y="868193"/>
              <a:ext cx="2319580" cy="2432358"/>
            </a:xfrm>
            <a:custGeom>
              <a:avLst/>
              <a:gdLst/>
              <a:ahLst/>
              <a:cxnLst/>
              <a:rect l="l" t="t" r="r" b="b"/>
              <a:pathLst>
                <a:path w="2319580" h="2432358">
                  <a:moveTo>
                    <a:pt x="0" y="0"/>
                  </a:moveTo>
                  <a:lnTo>
                    <a:pt x="2319580" y="0"/>
                  </a:lnTo>
                  <a:lnTo>
                    <a:pt x="2319580" y="2432358"/>
                  </a:lnTo>
                  <a:lnTo>
                    <a:pt x="0" y="2432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5790399" y="4382282"/>
              <a:ext cx="4870965" cy="1405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Continental initiatives (PAQAA, African Credit Transfer System – ACTS)</a:t>
              </a:r>
            </a:p>
            <a:p>
              <a:pPr algn="ctr">
                <a:lnSpc>
                  <a:spcPts val="2094"/>
                </a:lnSpc>
              </a:pPr>
              <a:endParaRPr lang="en-US" sz="1342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0"/>
              <a:ext cx="4021956" cy="4021956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964620" y="812026"/>
              <a:ext cx="2092717" cy="2397905"/>
            </a:xfrm>
            <a:custGeom>
              <a:avLst/>
              <a:gdLst/>
              <a:ahLst/>
              <a:cxnLst/>
              <a:rect l="l" t="t" r="r" b="b"/>
              <a:pathLst>
                <a:path w="2092717" h="2397905">
                  <a:moveTo>
                    <a:pt x="0" y="0"/>
                  </a:moveTo>
                  <a:lnTo>
                    <a:pt x="2092717" y="0"/>
                  </a:lnTo>
                  <a:lnTo>
                    <a:pt x="2092717" y="2397905"/>
                  </a:lnTo>
                  <a:lnTo>
                    <a:pt x="0" y="2397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402099" y="4362743"/>
              <a:ext cx="4660013" cy="1405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National QA agencies with varying mandates and capacities</a:t>
              </a:r>
            </a:p>
            <a:p>
              <a:pPr algn="ctr">
                <a:lnSpc>
                  <a:spcPts val="2094"/>
                </a:lnSpc>
              </a:pPr>
              <a:endParaRPr lang="en-US" sz="1342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8092159" y="73394"/>
              <a:ext cx="4021956" cy="4021956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8785264" y="812026"/>
              <a:ext cx="2635746" cy="2544693"/>
            </a:xfrm>
            <a:custGeom>
              <a:avLst/>
              <a:gdLst/>
              <a:ahLst/>
              <a:cxnLst/>
              <a:rect l="l" t="t" r="r" b="b"/>
              <a:pathLst>
                <a:path w="2635746" h="2544693">
                  <a:moveTo>
                    <a:pt x="0" y="0"/>
                  </a:moveTo>
                  <a:lnTo>
                    <a:pt x="2635746" y="0"/>
                  </a:lnTo>
                  <a:lnTo>
                    <a:pt x="2635746" y="2544692"/>
                  </a:lnTo>
                  <a:lnTo>
                    <a:pt x="0" y="254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G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522701" y="4487243"/>
              <a:ext cx="4735609" cy="17647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Regional QA frameworks and networks (e.g. </a:t>
              </a:r>
              <a:r>
                <a:rPr lang="en-US" sz="2400" b="1" dirty="0" err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AfriQAN</a:t>
              </a:r>
              <a:r>
                <a:rPr lang="en-US" sz="24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, regional QA networks)</a:t>
              </a:r>
            </a:p>
            <a:p>
              <a:pPr algn="ctr">
                <a:lnSpc>
                  <a:spcPts val="2094"/>
                </a:lnSpc>
              </a:pPr>
              <a:endParaRPr lang="en-US" sz="1342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6649467" y="8510163"/>
            <a:ext cx="4989066" cy="53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8"/>
              </a:lnSpc>
            </a:pPr>
            <a:r>
              <a:rPr lang="en-US" sz="3195" b="1" spc="-278">
                <a:solidFill>
                  <a:srgbClr val="80808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Current State of QA in Africa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34809" y="7161309"/>
            <a:ext cx="12218383" cy="84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0"/>
              </a:lnSpc>
            </a:pPr>
            <a:r>
              <a:rPr lang="en-US" sz="4557" b="1" spc="-350">
                <a:gradFill>
                  <a:gsLst>
                    <a:gs pos="0">
                      <a:srgbClr val="0097B2">
                        <a:alpha val="100000"/>
                      </a:srgbClr>
                    </a:gs>
                    <a:gs pos="100000">
                      <a:srgbClr val="7ED957">
                        <a:alpha val="100000"/>
                      </a:srgbClr>
                    </a:gs>
                  </a:gsLst>
                  <a:lin ang="0"/>
                </a:gra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The African Quality Assurance Landscape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7F1E1C9-3D19-416E-B541-C4EFDC718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1" y="8143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8485" y="1261380"/>
            <a:ext cx="83700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5628" b="1" spc="-529">
                <a:gradFill>
                  <a:gsLst>
                    <a:gs pos="0">
                      <a:srgbClr val="0097B2">
                        <a:alpha val="100000"/>
                      </a:srgbClr>
                    </a:gs>
                    <a:gs pos="100000">
                      <a:srgbClr val="7ED957">
                        <a:alpha val="100000"/>
                      </a:srgbClr>
                    </a:gs>
                  </a:gsLst>
                  <a:lin ang="0"/>
                </a:gra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Key Gaps and Tensions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695575"/>
            <a:ext cx="18288000" cy="8499406"/>
            <a:chOff x="0" y="0"/>
            <a:chExt cx="4927780" cy="22902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7780" cy="2290201"/>
            </a:xfrm>
            <a:custGeom>
              <a:avLst/>
              <a:gdLst/>
              <a:ahLst/>
              <a:cxnLst/>
              <a:rect l="l" t="t" r="r" b="b"/>
              <a:pathLst>
                <a:path w="4927780" h="2290201">
                  <a:moveTo>
                    <a:pt x="0" y="0"/>
                  </a:moveTo>
                  <a:lnTo>
                    <a:pt x="4927780" y="0"/>
                  </a:lnTo>
                  <a:lnTo>
                    <a:pt x="4927780" y="2290201"/>
                  </a:lnTo>
                  <a:lnTo>
                    <a:pt x="0" y="2290201"/>
                  </a:lnTo>
                  <a:close/>
                </a:path>
              </a:pathLst>
            </a:custGeom>
            <a:solidFill>
              <a:srgbClr val="1D1D1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4927780" cy="2280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8485" y="3432692"/>
            <a:ext cx="14476166" cy="12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144" lvl="1" indent="-361572" algn="l">
              <a:lnSpc>
                <a:spcPts val="5225"/>
              </a:lnSpc>
              <a:buFont typeface="Arial"/>
              <a:buChar char="•"/>
            </a:pPr>
            <a:r>
              <a:rPr lang="en-US" sz="3349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Limited harmonization and mutual recognition</a:t>
            </a:r>
          </a:p>
          <a:p>
            <a:pPr algn="l">
              <a:lnSpc>
                <a:spcPts val="5225"/>
              </a:lnSpc>
            </a:pPr>
            <a:endParaRPr lang="en-US" sz="3349" dirty="0">
              <a:solidFill>
                <a:srgbClr val="FFFFFF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8485" y="5462348"/>
            <a:ext cx="14476166" cy="12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144" lvl="1" indent="-361572" algn="l">
              <a:lnSpc>
                <a:spcPts val="5225"/>
              </a:lnSpc>
              <a:buFont typeface="Arial"/>
              <a:buChar char="•"/>
            </a:pPr>
            <a:r>
              <a:rPr lang="en-US" sz="3349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Capacity asymmetries between institutions and countries</a:t>
            </a:r>
          </a:p>
          <a:p>
            <a:pPr algn="l">
              <a:lnSpc>
                <a:spcPts val="5225"/>
              </a:lnSpc>
            </a:pPr>
            <a:endParaRPr lang="en-US" sz="3349" dirty="0">
              <a:solidFill>
                <a:srgbClr val="FFFFFF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485" y="7572025"/>
            <a:ext cx="14476166" cy="12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144" lvl="1" indent="-361572" algn="l">
              <a:lnSpc>
                <a:spcPts val="5225"/>
              </a:lnSpc>
              <a:buFont typeface="Arial"/>
              <a:buChar char="•"/>
            </a:pPr>
            <a:r>
              <a:rPr lang="en-US" sz="3349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North-driven benchmarks vs African realities</a:t>
            </a:r>
          </a:p>
          <a:p>
            <a:pPr algn="l">
              <a:lnSpc>
                <a:spcPts val="5225"/>
              </a:lnSpc>
            </a:pPr>
            <a:endParaRPr lang="en-US" sz="3349" dirty="0">
              <a:solidFill>
                <a:srgbClr val="FFFFFF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1ACB3-20E2-0994-BA14-01EC5EE0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129" y="-38893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02" y="547688"/>
            <a:ext cx="17114149" cy="9319953"/>
            <a:chOff x="0" y="0"/>
            <a:chExt cx="4507430" cy="245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430" cy="2454638"/>
            </a:xfrm>
            <a:custGeom>
              <a:avLst/>
              <a:gdLst/>
              <a:ahLst/>
              <a:cxnLst/>
              <a:rect l="l" t="t" r="r" b="b"/>
              <a:pathLst>
                <a:path w="4507430" h="2454638">
                  <a:moveTo>
                    <a:pt x="25333" y="0"/>
                  </a:moveTo>
                  <a:lnTo>
                    <a:pt x="4482098" y="0"/>
                  </a:lnTo>
                  <a:cubicBezTo>
                    <a:pt x="4496088" y="0"/>
                    <a:pt x="4507430" y="11342"/>
                    <a:pt x="4507430" y="25333"/>
                  </a:cubicBezTo>
                  <a:lnTo>
                    <a:pt x="4507430" y="2429305"/>
                  </a:lnTo>
                  <a:cubicBezTo>
                    <a:pt x="4507430" y="2436024"/>
                    <a:pt x="4504761" y="2442467"/>
                    <a:pt x="4500011" y="2447218"/>
                  </a:cubicBezTo>
                  <a:cubicBezTo>
                    <a:pt x="4495260" y="2451969"/>
                    <a:pt x="4488816" y="2454638"/>
                    <a:pt x="4482098" y="2454638"/>
                  </a:cubicBezTo>
                  <a:lnTo>
                    <a:pt x="25333" y="2454638"/>
                  </a:lnTo>
                  <a:cubicBezTo>
                    <a:pt x="18614" y="2454638"/>
                    <a:pt x="12171" y="2451969"/>
                    <a:pt x="7420" y="2447218"/>
                  </a:cubicBezTo>
                  <a:cubicBezTo>
                    <a:pt x="2669" y="2442467"/>
                    <a:pt x="0" y="2436024"/>
                    <a:pt x="0" y="2429305"/>
                  </a:cubicBezTo>
                  <a:lnTo>
                    <a:pt x="0" y="25333"/>
                  </a:lnTo>
                  <a:cubicBezTo>
                    <a:pt x="0" y="18614"/>
                    <a:pt x="2669" y="12171"/>
                    <a:pt x="7420" y="7420"/>
                  </a:cubicBezTo>
                  <a:cubicBezTo>
                    <a:pt x="12171" y="2669"/>
                    <a:pt x="18614" y="0"/>
                    <a:pt x="253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507430" cy="244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7" name="Freeform 7"/>
          <p:cNvSpPr/>
          <p:nvPr/>
        </p:nvSpPr>
        <p:spPr>
          <a:xfrm>
            <a:off x="9596804" y="3488892"/>
            <a:ext cx="6580514" cy="5412578"/>
          </a:xfrm>
          <a:custGeom>
            <a:avLst/>
            <a:gdLst/>
            <a:ahLst/>
            <a:cxnLst/>
            <a:rect l="l" t="t" r="r" b="b"/>
            <a:pathLst>
              <a:path w="6580514" h="5412578">
                <a:moveTo>
                  <a:pt x="0" y="0"/>
                </a:moveTo>
                <a:lnTo>
                  <a:pt x="6580514" y="0"/>
                </a:lnTo>
                <a:lnTo>
                  <a:pt x="6580514" y="5412578"/>
                </a:lnTo>
                <a:lnTo>
                  <a:pt x="0" y="541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64" r="-12171"/>
            </a:stretch>
          </a:blipFill>
          <a:ln w="19050" cap="rnd">
            <a:gradFill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  <p:txBody>
          <a:bodyPr/>
          <a:lstStyle/>
          <a:p>
            <a:endParaRPr lang="en-NG"/>
          </a:p>
        </p:txBody>
      </p:sp>
      <p:grpSp>
        <p:nvGrpSpPr>
          <p:cNvPr id="8" name="Group 8"/>
          <p:cNvGrpSpPr/>
          <p:nvPr/>
        </p:nvGrpSpPr>
        <p:grpSpPr>
          <a:xfrm>
            <a:off x="1470550" y="4177807"/>
            <a:ext cx="8126253" cy="4034748"/>
            <a:chOff x="0" y="0"/>
            <a:chExt cx="10835004" cy="537966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222446" cy="1782470"/>
              <a:chOff x="0" y="0"/>
              <a:chExt cx="6936882" cy="17119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936881" cy="1711994"/>
              </a:xfrm>
              <a:custGeom>
                <a:avLst/>
                <a:gdLst/>
                <a:ahLst/>
                <a:cxnLst/>
                <a:rect l="l" t="t" r="r" b="b"/>
                <a:pathLst>
                  <a:path w="6936881" h="1711994">
                    <a:moveTo>
                      <a:pt x="0" y="0"/>
                    </a:moveTo>
                    <a:lnTo>
                      <a:pt x="6936881" y="0"/>
                    </a:lnTo>
                    <a:lnTo>
                      <a:pt x="6936881" y="1711994"/>
                    </a:lnTo>
                    <a:lnTo>
                      <a:pt x="0" y="17119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NG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6936882" cy="175009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4788"/>
                  </a:lnSpc>
                </a:pPr>
                <a:r>
                  <a:rPr lang="en-US" sz="3600" spc="-154">
                    <a:gradFill>
                      <a:gsLst>
                        <a:gs pos="0">
                          <a:srgbClr val="0097B2">
                            <a:alpha val="100000"/>
                          </a:srgbClr>
                        </a:gs>
                        <a:gs pos="100000">
                          <a:srgbClr val="7ED957">
                            <a:alpha val="100000"/>
                          </a:srgbClr>
                        </a:gs>
                      </a:gsLst>
                      <a:lin ang="0"/>
                    </a:gradFill>
                    <a:latin typeface="Century Gothic Paneuropean"/>
                    <a:ea typeface="Century Gothic Paneuropean"/>
                    <a:cs typeface="Century Gothic Paneuropean"/>
                    <a:sym typeface="Century Gothic Paneuropean"/>
                  </a:rPr>
                  <a:t>What Do We Mean by Harmonization?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2236243"/>
              <a:ext cx="10835004" cy="1937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8322" lvl="1" indent="-294161" algn="l">
                <a:lnSpc>
                  <a:spcPts val="3923"/>
                </a:lnSpc>
                <a:buFont typeface="Arial"/>
                <a:buChar char="•"/>
              </a:pPr>
              <a:r>
                <a:rPr lang="en-US" sz="2724" dirty="0">
                  <a:solidFill>
                    <a:srgbClr val="1D1D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Not uniformity, but alignment, comparability, and transparency</a:t>
              </a:r>
            </a:p>
            <a:p>
              <a:pPr algn="l">
                <a:lnSpc>
                  <a:spcPts val="3923"/>
                </a:lnSpc>
              </a:pPr>
              <a:endParaRPr lang="en-US" sz="2724" dirty="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136841"/>
              <a:ext cx="9977970" cy="1242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0" lvl="1" indent="-291465" algn="l">
                <a:lnSpc>
                  <a:spcPts val="3887"/>
                </a:lnSpc>
                <a:buFont typeface="Arial"/>
                <a:buChar char="•"/>
              </a:pPr>
              <a:r>
                <a:rPr lang="en-US" sz="2700">
                  <a:solidFill>
                    <a:srgbClr val="1D1D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Respect for diversity while ensuring minimum agreed standards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70939" y="1102881"/>
            <a:ext cx="14468355" cy="1719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</a:pPr>
            <a:r>
              <a:rPr lang="en-US" sz="5397" b="1" spc="-340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Harmonization as a</a:t>
            </a:r>
          </a:p>
          <a:p>
            <a:pPr algn="ctr">
              <a:lnSpc>
                <a:spcPts val="2806"/>
              </a:lnSpc>
            </a:pPr>
            <a:r>
              <a:rPr lang="en-US" sz="5397" b="1" spc="-340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Trust-Building Process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219439-23FA-E583-FDF0-04C26C9B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950" y="98039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030700" y="547688"/>
            <a:ext cx="622551" cy="704167"/>
            <a:chOff x="0" y="0"/>
            <a:chExt cx="830068" cy="93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072" cy="938911"/>
            </a:xfrm>
            <a:custGeom>
              <a:avLst/>
              <a:gdLst/>
              <a:ahLst/>
              <a:cxnLst/>
              <a:rect l="l" t="t" r="r" b="b"/>
              <a:pathLst>
                <a:path w="830072" h="938911">
                  <a:moveTo>
                    <a:pt x="0" y="0"/>
                  </a:moveTo>
                  <a:lnTo>
                    <a:pt x="830072" y="0"/>
                  </a:lnTo>
                  <a:lnTo>
                    <a:pt x="830072" y="938911"/>
                  </a:lnTo>
                  <a:lnTo>
                    <a:pt x="0" y="938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42124" y="3369738"/>
            <a:ext cx="4444416" cy="736778"/>
            <a:chOff x="0" y="0"/>
            <a:chExt cx="5925888" cy="9823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5889" cy="982370"/>
            </a:xfrm>
            <a:custGeom>
              <a:avLst/>
              <a:gdLst/>
              <a:ahLst/>
              <a:cxnLst/>
              <a:rect l="l" t="t" r="r" b="b"/>
              <a:pathLst>
                <a:path w="5925889" h="982370">
                  <a:moveTo>
                    <a:pt x="0" y="0"/>
                  </a:moveTo>
                  <a:lnTo>
                    <a:pt x="5925889" y="0"/>
                  </a:lnTo>
                  <a:lnTo>
                    <a:pt x="5925889" y="982370"/>
                  </a:lnTo>
                  <a:lnTo>
                    <a:pt x="0" y="98237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0"/>
                  </a:srgbClr>
                </a:gs>
                <a:gs pos="100000">
                  <a:srgbClr val="7ED957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5925888" cy="934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88"/>
                </a:lnSpc>
              </a:pPr>
              <a:r>
                <a:rPr lang="en-US" sz="3600" spc="-309" dirty="0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Trust as the Foundation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1104" y="4617221"/>
            <a:ext cx="8126253" cy="3823230"/>
            <a:chOff x="0" y="0"/>
            <a:chExt cx="10835004" cy="5097640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0835004" cy="1937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8322" lvl="1" indent="-294161" algn="l">
                <a:lnSpc>
                  <a:spcPts val="3923"/>
                </a:lnSpc>
                <a:buFont typeface="Arial"/>
                <a:buChar char="•"/>
              </a:pPr>
              <a:r>
                <a:rPr lang="en-US" sz="2724" spc="-136" dirty="0">
                  <a:solidFill>
                    <a:srgbClr val="1D1D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Trust between institutions, QA agencies, and regions</a:t>
              </a:r>
            </a:p>
            <a:p>
              <a:pPr algn="l">
                <a:lnSpc>
                  <a:spcPts val="3923"/>
                </a:lnSpc>
              </a:pPr>
              <a:endParaRPr lang="en-US" sz="2724" spc="-136" dirty="0">
                <a:solidFill>
                  <a:srgbClr val="1D1D1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1674"/>
              <a:ext cx="9977970" cy="1242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0" lvl="1" indent="-291465" algn="l">
                <a:lnSpc>
                  <a:spcPts val="3887"/>
                </a:lnSpc>
                <a:buFont typeface="Arial"/>
                <a:buChar char="•"/>
              </a:pPr>
              <a:r>
                <a:rPr lang="en-US" sz="2700">
                  <a:solidFill>
                    <a:srgbClr val="1D1D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Predictability and credibility of QA decisions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54818"/>
              <a:ext cx="9977970" cy="1242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0" lvl="1" indent="-291465" algn="l">
                <a:lnSpc>
                  <a:spcPts val="3887"/>
                </a:lnSpc>
                <a:buFont typeface="Arial"/>
                <a:buChar char="•"/>
              </a:pPr>
              <a:r>
                <a:rPr lang="en-US" sz="2700" spc="-140">
                  <a:solidFill>
                    <a:srgbClr val="1D1D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Role of peer review and shared evaluation cultures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82647" y="1368002"/>
            <a:ext cx="14468355" cy="10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</a:pPr>
            <a:r>
              <a:rPr lang="en-US" sz="5397" b="1" spc="-156">
                <a:solidFill>
                  <a:srgbClr val="1D1D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Harmonization as a Trust-Building Process</a:t>
            </a:r>
          </a:p>
        </p:txBody>
      </p:sp>
      <p:sp>
        <p:nvSpPr>
          <p:cNvPr id="12" name="Freeform 12"/>
          <p:cNvSpPr/>
          <p:nvPr/>
        </p:nvSpPr>
        <p:spPr>
          <a:xfrm>
            <a:off x="9596804" y="3488892"/>
            <a:ext cx="6580514" cy="5412578"/>
          </a:xfrm>
          <a:custGeom>
            <a:avLst/>
            <a:gdLst/>
            <a:ahLst/>
            <a:cxnLst/>
            <a:rect l="l" t="t" r="r" b="b"/>
            <a:pathLst>
              <a:path w="6580514" h="5412578">
                <a:moveTo>
                  <a:pt x="0" y="0"/>
                </a:moveTo>
                <a:lnTo>
                  <a:pt x="6580514" y="0"/>
                </a:lnTo>
                <a:lnTo>
                  <a:pt x="6580514" y="5412578"/>
                </a:lnTo>
                <a:lnTo>
                  <a:pt x="0" y="541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64" r="-12171"/>
            </a:stretch>
          </a:blipFill>
          <a:ln w="19050" cap="rnd">
            <a:gradFill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  <p:txBody>
          <a:bodyPr/>
          <a:lstStyle/>
          <a:p>
            <a:endParaRPr lang="en-NG"/>
          </a:p>
        </p:txBody>
      </p:sp>
      <p:sp>
        <p:nvSpPr>
          <p:cNvPr id="13" name="TextBox 13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D1D1F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3A035-DDBF-BDD2-3DC2-7F53E25DC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04" y="41319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A794F-F9C6-4447-8E5F-3914A4AA0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BAEEC7-97CA-4F2B-993E-5A60F25FE15D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customXml/itemProps3.xml><?xml version="1.0" encoding="utf-8"?>
<ds:datastoreItem xmlns:ds="http://schemas.openxmlformats.org/officeDocument/2006/customXml" ds:itemID="{123BD2CF-9E2B-49D1-B269-3BF0A37D79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767</Words>
  <Application>Microsoft Office PowerPoint</Application>
  <PresentationFormat>Custom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 Super Savers-SoP 2025.pptx</dc:title>
  <dc:creator>Adewale Obadina</dc:creator>
  <cp:lastModifiedBy>Prof. Adewale Olusegun OBADINA</cp:lastModifiedBy>
  <cp:revision>3</cp:revision>
  <dcterms:created xsi:type="dcterms:W3CDTF">2006-08-16T00:00:00Z</dcterms:created>
  <dcterms:modified xsi:type="dcterms:W3CDTF">2026-02-25T08:28:50Z</dcterms:modified>
  <dc:identifier>DAG5b5Yg_2s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