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56" r:id="rId5"/>
    <p:sldId id="279" r:id="rId6"/>
    <p:sldId id="282" r:id="rId7"/>
    <p:sldId id="277" r:id="rId8"/>
    <p:sldId id="280" r:id="rId9"/>
    <p:sldId id="283" r:id="rId10"/>
    <p:sldId id="300" r:id="rId11"/>
    <p:sldId id="281" r:id="rId12"/>
    <p:sldId id="284" r:id="rId13"/>
    <p:sldId id="288" r:id="rId14"/>
    <p:sldId id="286" r:id="rId15"/>
    <p:sldId id="285" r:id="rId16"/>
    <p:sldId id="287" r:id="rId17"/>
    <p:sldId id="289" r:id="rId18"/>
    <p:sldId id="292" r:id="rId19"/>
    <p:sldId id="293" r:id="rId20"/>
    <p:sldId id="294" r:id="rId21"/>
    <p:sldId id="291" r:id="rId22"/>
    <p:sldId id="290" r:id="rId23"/>
    <p:sldId id="296" r:id="rId24"/>
    <p:sldId id="295" r:id="rId25"/>
    <p:sldId id="297" r:id="rId26"/>
    <p:sldId id="299" r:id="rId27"/>
    <p:sldId id="301" r:id="rId28"/>
    <p:sldId id="264" r:id="rId29"/>
    <p:sldId id="265" r:id="rId30"/>
    <p:sldId id="269" r:id="rId31"/>
    <p:sldId id="266" r:id="rId32"/>
    <p:sldId id="270" r:id="rId33"/>
    <p:sldId id="298" r:id="rId34"/>
    <p:sldId id="258"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5E3"/>
    <a:srgbClr val="336993"/>
    <a:srgbClr val="6A8F48"/>
    <a:srgbClr val="EB952A"/>
    <a:srgbClr val="EFB4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694"/>
  </p:normalViewPr>
  <p:slideViewPr>
    <p:cSldViewPr snapToGrid="0">
      <p:cViewPr>
        <p:scale>
          <a:sx n="125" d="100"/>
          <a:sy n="125" d="100"/>
        </p:scale>
        <p:origin x="192"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B79FFB-448D-4F01-9406-2914A8440D5B}"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13EAAF43-5D0D-4236-B1A9-B61D757BEA56}">
      <dgm:prSet/>
      <dgm:spPr/>
      <dgm:t>
        <a:bodyPr/>
        <a:lstStyle/>
        <a:p>
          <a:r>
            <a:rPr lang="en-MY" dirty="0"/>
            <a:t>Not necessarily all pillars to be actioned, combination of two pillars is enough for equitable impact partnership</a:t>
          </a:r>
          <a:endParaRPr lang="en-US" dirty="0"/>
        </a:p>
      </dgm:t>
    </dgm:pt>
    <dgm:pt modelId="{BC03D3CE-67FD-4DFB-BF68-309A89FC8B27}" type="parTrans" cxnId="{08C97539-083C-4163-82E4-DC033130BF77}">
      <dgm:prSet/>
      <dgm:spPr/>
      <dgm:t>
        <a:bodyPr/>
        <a:lstStyle/>
        <a:p>
          <a:endParaRPr lang="en-US"/>
        </a:p>
      </dgm:t>
    </dgm:pt>
    <dgm:pt modelId="{ABB7CA84-641F-4106-8D9A-69C37DE390F9}" type="sibTrans" cxnId="{08C97539-083C-4163-82E4-DC033130BF77}">
      <dgm:prSet/>
      <dgm:spPr/>
      <dgm:t>
        <a:bodyPr/>
        <a:lstStyle/>
        <a:p>
          <a:endParaRPr lang="en-US"/>
        </a:p>
      </dgm:t>
    </dgm:pt>
    <dgm:pt modelId="{E950E72B-F462-470B-B8A6-51ABCE8CE038}">
      <dgm:prSet/>
      <dgm:spPr/>
      <dgm:t>
        <a:bodyPr/>
        <a:lstStyle/>
        <a:p>
          <a:r>
            <a:rPr lang="en-MY" dirty="0"/>
            <a:t>Action plan and execution required, some hurdles are fine.</a:t>
          </a:r>
          <a:endParaRPr lang="en-US" dirty="0"/>
        </a:p>
      </dgm:t>
    </dgm:pt>
    <dgm:pt modelId="{44C60224-EFA4-4687-B8F4-D5C5A40A9149}" type="parTrans" cxnId="{EE76F054-A81A-4188-88C0-0A4202427AE1}">
      <dgm:prSet/>
      <dgm:spPr/>
      <dgm:t>
        <a:bodyPr/>
        <a:lstStyle/>
        <a:p>
          <a:endParaRPr lang="en-US"/>
        </a:p>
      </dgm:t>
    </dgm:pt>
    <dgm:pt modelId="{11B4AD07-641A-4E57-8AFD-E595CDF8CE36}" type="sibTrans" cxnId="{EE76F054-A81A-4188-88C0-0A4202427AE1}">
      <dgm:prSet/>
      <dgm:spPr/>
      <dgm:t>
        <a:bodyPr/>
        <a:lstStyle/>
        <a:p>
          <a:endParaRPr lang="en-US"/>
        </a:p>
      </dgm:t>
    </dgm:pt>
    <dgm:pt modelId="{B11D4774-350C-4131-A31F-751FAA3B827F}">
      <dgm:prSet/>
      <dgm:spPr/>
      <dgm:t>
        <a:bodyPr/>
        <a:lstStyle/>
        <a:p>
          <a:r>
            <a:rPr lang="en-MY" dirty="0"/>
            <a:t>Keep strengthening capacity across partners and expand!</a:t>
          </a:r>
          <a:endParaRPr lang="en-US" dirty="0"/>
        </a:p>
      </dgm:t>
    </dgm:pt>
    <dgm:pt modelId="{9B1902DB-89B7-474D-8CEE-B8F64B9B74F7}" type="parTrans" cxnId="{CFB9B0DA-5377-42C8-8B14-A210DDCADF15}">
      <dgm:prSet/>
      <dgm:spPr/>
      <dgm:t>
        <a:bodyPr/>
        <a:lstStyle/>
        <a:p>
          <a:endParaRPr lang="en-US"/>
        </a:p>
      </dgm:t>
    </dgm:pt>
    <dgm:pt modelId="{3DD00F34-7644-44A4-82A5-E2DC26A27230}" type="sibTrans" cxnId="{CFB9B0DA-5377-42C8-8B14-A210DDCADF15}">
      <dgm:prSet/>
      <dgm:spPr/>
      <dgm:t>
        <a:bodyPr/>
        <a:lstStyle/>
        <a:p>
          <a:endParaRPr lang="en-US"/>
        </a:p>
      </dgm:t>
    </dgm:pt>
    <dgm:pt modelId="{6111739E-DEBE-45EC-9F20-EE45DA2890CB}">
      <dgm:prSet/>
      <dgm:spPr/>
      <dgm:t>
        <a:bodyPr/>
        <a:lstStyle/>
        <a:p>
          <a:r>
            <a:rPr lang="en-MY"/>
            <a:t>Looking forward to success stories towards societal impact</a:t>
          </a:r>
          <a:endParaRPr lang="en-US"/>
        </a:p>
      </dgm:t>
    </dgm:pt>
    <dgm:pt modelId="{F3BAF674-C56D-4E98-94D0-9A675E795999}" type="parTrans" cxnId="{5DE5CF45-C1F2-475C-96D6-9EF98C618615}">
      <dgm:prSet/>
      <dgm:spPr/>
      <dgm:t>
        <a:bodyPr/>
        <a:lstStyle/>
        <a:p>
          <a:endParaRPr lang="en-US"/>
        </a:p>
      </dgm:t>
    </dgm:pt>
    <dgm:pt modelId="{8BEAFF87-0B2B-4E79-B6F2-DE30158772EF}" type="sibTrans" cxnId="{5DE5CF45-C1F2-475C-96D6-9EF98C618615}">
      <dgm:prSet/>
      <dgm:spPr/>
      <dgm:t>
        <a:bodyPr/>
        <a:lstStyle/>
        <a:p>
          <a:endParaRPr lang="en-US"/>
        </a:p>
      </dgm:t>
    </dgm:pt>
    <dgm:pt modelId="{3EE41016-140C-4207-A61E-BA03C253E4A8}">
      <dgm:prSet/>
      <dgm:spPr/>
      <dgm:t>
        <a:bodyPr/>
        <a:lstStyle/>
        <a:p>
          <a:r>
            <a:rPr lang="en-MY" dirty="0"/>
            <a:t>Sustaining and expanding the partnership with equity in mind</a:t>
          </a:r>
          <a:endParaRPr lang="en-US" dirty="0"/>
        </a:p>
      </dgm:t>
    </dgm:pt>
    <dgm:pt modelId="{1FF79749-96F9-4741-8493-7FFA53C38BAA}" type="parTrans" cxnId="{FA558A9B-633B-46C0-AC83-A63322302E7D}">
      <dgm:prSet/>
      <dgm:spPr/>
      <dgm:t>
        <a:bodyPr/>
        <a:lstStyle/>
        <a:p>
          <a:endParaRPr lang="en-US"/>
        </a:p>
      </dgm:t>
    </dgm:pt>
    <dgm:pt modelId="{AFE46C49-84A5-461F-9F5E-4B68B362F60F}" type="sibTrans" cxnId="{FA558A9B-633B-46C0-AC83-A63322302E7D}">
      <dgm:prSet/>
      <dgm:spPr/>
      <dgm:t>
        <a:bodyPr/>
        <a:lstStyle/>
        <a:p>
          <a:endParaRPr lang="en-US"/>
        </a:p>
      </dgm:t>
    </dgm:pt>
    <dgm:pt modelId="{4621C971-76EE-4D9E-9B93-9BEF5CE8236A}" type="pres">
      <dgm:prSet presAssocID="{12B79FFB-448D-4F01-9406-2914A8440D5B}" presName="diagram" presStyleCnt="0">
        <dgm:presLayoutVars>
          <dgm:dir/>
          <dgm:resizeHandles val="exact"/>
        </dgm:presLayoutVars>
      </dgm:prSet>
      <dgm:spPr/>
    </dgm:pt>
    <dgm:pt modelId="{D3BBC051-F5A4-465E-B1BA-53125CA15755}" type="pres">
      <dgm:prSet presAssocID="{13EAAF43-5D0D-4236-B1A9-B61D757BEA56}" presName="node" presStyleLbl="node1" presStyleIdx="0" presStyleCnt="5">
        <dgm:presLayoutVars>
          <dgm:bulletEnabled val="1"/>
        </dgm:presLayoutVars>
      </dgm:prSet>
      <dgm:spPr/>
    </dgm:pt>
    <dgm:pt modelId="{43BA6EF3-6EED-47EA-A1E8-DEFBB872034A}" type="pres">
      <dgm:prSet presAssocID="{ABB7CA84-641F-4106-8D9A-69C37DE390F9}" presName="sibTrans" presStyleCnt="0"/>
      <dgm:spPr/>
    </dgm:pt>
    <dgm:pt modelId="{CD18A619-7FEF-4CC0-A1BA-D0EA4F7169CC}" type="pres">
      <dgm:prSet presAssocID="{E950E72B-F462-470B-B8A6-51ABCE8CE038}" presName="node" presStyleLbl="node1" presStyleIdx="1" presStyleCnt="5">
        <dgm:presLayoutVars>
          <dgm:bulletEnabled val="1"/>
        </dgm:presLayoutVars>
      </dgm:prSet>
      <dgm:spPr/>
    </dgm:pt>
    <dgm:pt modelId="{EC0AA80D-B700-4086-8016-C00173E66C15}" type="pres">
      <dgm:prSet presAssocID="{11B4AD07-641A-4E57-8AFD-E595CDF8CE36}" presName="sibTrans" presStyleCnt="0"/>
      <dgm:spPr/>
    </dgm:pt>
    <dgm:pt modelId="{71C0C4FD-4C2C-473E-8806-5C108D1A44C2}" type="pres">
      <dgm:prSet presAssocID="{B11D4774-350C-4131-A31F-751FAA3B827F}" presName="node" presStyleLbl="node1" presStyleIdx="2" presStyleCnt="5" custLinFactNeighborX="-786" custLinFactNeighborY="1965">
        <dgm:presLayoutVars>
          <dgm:bulletEnabled val="1"/>
        </dgm:presLayoutVars>
      </dgm:prSet>
      <dgm:spPr/>
    </dgm:pt>
    <dgm:pt modelId="{2EA9E299-3E37-4804-BFDA-8ECA7EB8C1A1}" type="pres">
      <dgm:prSet presAssocID="{3DD00F34-7644-44A4-82A5-E2DC26A27230}" presName="sibTrans" presStyleCnt="0"/>
      <dgm:spPr/>
    </dgm:pt>
    <dgm:pt modelId="{4E6A4BB9-5699-4435-B508-92CE663C9BBD}" type="pres">
      <dgm:prSet presAssocID="{6111739E-DEBE-45EC-9F20-EE45DA2890CB}" presName="node" presStyleLbl="node1" presStyleIdx="3" presStyleCnt="5">
        <dgm:presLayoutVars>
          <dgm:bulletEnabled val="1"/>
        </dgm:presLayoutVars>
      </dgm:prSet>
      <dgm:spPr/>
    </dgm:pt>
    <dgm:pt modelId="{4AE1B4B9-5F6C-4D78-A66A-91B494C4107F}" type="pres">
      <dgm:prSet presAssocID="{8BEAFF87-0B2B-4E79-B6F2-DE30158772EF}" presName="sibTrans" presStyleCnt="0"/>
      <dgm:spPr/>
    </dgm:pt>
    <dgm:pt modelId="{FEFD952D-F393-4BDA-B499-D7DE1CDDBB54}" type="pres">
      <dgm:prSet presAssocID="{3EE41016-140C-4207-A61E-BA03C253E4A8}" presName="node" presStyleLbl="node1" presStyleIdx="4" presStyleCnt="5">
        <dgm:presLayoutVars>
          <dgm:bulletEnabled val="1"/>
        </dgm:presLayoutVars>
      </dgm:prSet>
      <dgm:spPr/>
    </dgm:pt>
  </dgm:ptLst>
  <dgm:cxnLst>
    <dgm:cxn modelId="{A23E4027-85FD-4E84-8898-6D1840374CC7}" type="presOf" srcId="{12B79FFB-448D-4F01-9406-2914A8440D5B}" destId="{4621C971-76EE-4D9E-9B93-9BEF5CE8236A}" srcOrd="0" destOrd="0" presId="urn:microsoft.com/office/officeart/2005/8/layout/default"/>
    <dgm:cxn modelId="{08C97539-083C-4163-82E4-DC033130BF77}" srcId="{12B79FFB-448D-4F01-9406-2914A8440D5B}" destId="{13EAAF43-5D0D-4236-B1A9-B61D757BEA56}" srcOrd="0" destOrd="0" parTransId="{BC03D3CE-67FD-4DFB-BF68-309A89FC8B27}" sibTransId="{ABB7CA84-641F-4106-8D9A-69C37DE390F9}"/>
    <dgm:cxn modelId="{ECDDBE5E-F655-4188-9598-2A858E64861E}" type="presOf" srcId="{13EAAF43-5D0D-4236-B1A9-B61D757BEA56}" destId="{D3BBC051-F5A4-465E-B1BA-53125CA15755}" srcOrd="0" destOrd="0" presId="urn:microsoft.com/office/officeart/2005/8/layout/default"/>
    <dgm:cxn modelId="{5DE5CF45-C1F2-475C-96D6-9EF98C618615}" srcId="{12B79FFB-448D-4F01-9406-2914A8440D5B}" destId="{6111739E-DEBE-45EC-9F20-EE45DA2890CB}" srcOrd="3" destOrd="0" parTransId="{F3BAF674-C56D-4E98-94D0-9A675E795999}" sibTransId="{8BEAFF87-0B2B-4E79-B6F2-DE30158772EF}"/>
    <dgm:cxn modelId="{EE76F054-A81A-4188-88C0-0A4202427AE1}" srcId="{12B79FFB-448D-4F01-9406-2914A8440D5B}" destId="{E950E72B-F462-470B-B8A6-51ABCE8CE038}" srcOrd="1" destOrd="0" parTransId="{44C60224-EFA4-4687-B8F4-D5C5A40A9149}" sibTransId="{11B4AD07-641A-4E57-8AFD-E595CDF8CE36}"/>
    <dgm:cxn modelId="{9BC64B8B-8117-4BB8-BFA8-4F9286390F35}" type="presOf" srcId="{3EE41016-140C-4207-A61E-BA03C253E4A8}" destId="{FEFD952D-F393-4BDA-B499-D7DE1CDDBB54}" srcOrd="0" destOrd="0" presId="urn:microsoft.com/office/officeart/2005/8/layout/default"/>
    <dgm:cxn modelId="{9017EB8D-0A74-49F1-A063-E4E5C0B99362}" type="presOf" srcId="{E950E72B-F462-470B-B8A6-51ABCE8CE038}" destId="{CD18A619-7FEF-4CC0-A1BA-D0EA4F7169CC}" srcOrd="0" destOrd="0" presId="urn:microsoft.com/office/officeart/2005/8/layout/default"/>
    <dgm:cxn modelId="{C6E96F95-393E-4404-B8A3-B5E0093A3527}" type="presOf" srcId="{B11D4774-350C-4131-A31F-751FAA3B827F}" destId="{71C0C4FD-4C2C-473E-8806-5C108D1A44C2}" srcOrd="0" destOrd="0" presId="urn:microsoft.com/office/officeart/2005/8/layout/default"/>
    <dgm:cxn modelId="{FA558A9B-633B-46C0-AC83-A63322302E7D}" srcId="{12B79FFB-448D-4F01-9406-2914A8440D5B}" destId="{3EE41016-140C-4207-A61E-BA03C253E4A8}" srcOrd="4" destOrd="0" parTransId="{1FF79749-96F9-4741-8493-7FFA53C38BAA}" sibTransId="{AFE46C49-84A5-461F-9F5E-4B68B362F60F}"/>
    <dgm:cxn modelId="{A66616A7-E1A9-4B85-952D-6AE2AC3DC9CB}" type="presOf" srcId="{6111739E-DEBE-45EC-9F20-EE45DA2890CB}" destId="{4E6A4BB9-5699-4435-B508-92CE663C9BBD}" srcOrd="0" destOrd="0" presId="urn:microsoft.com/office/officeart/2005/8/layout/default"/>
    <dgm:cxn modelId="{CFB9B0DA-5377-42C8-8B14-A210DDCADF15}" srcId="{12B79FFB-448D-4F01-9406-2914A8440D5B}" destId="{B11D4774-350C-4131-A31F-751FAA3B827F}" srcOrd="2" destOrd="0" parTransId="{9B1902DB-89B7-474D-8CEE-B8F64B9B74F7}" sibTransId="{3DD00F34-7644-44A4-82A5-E2DC26A27230}"/>
    <dgm:cxn modelId="{C1348E84-6EAA-4D1D-B1D5-167B39142980}" type="presParOf" srcId="{4621C971-76EE-4D9E-9B93-9BEF5CE8236A}" destId="{D3BBC051-F5A4-465E-B1BA-53125CA15755}" srcOrd="0" destOrd="0" presId="urn:microsoft.com/office/officeart/2005/8/layout/default"/>
    <dgm:cxn modelId="{BAB149CB-DB5F-4C9E-B837-F8385E5EE737}" type="presParOf" srcId="{4621C971-76EE-4D9E-9B93-9BEF5CE8236A}" destId="{43BA6EF3-6EED-47EA-A1E8-DEFBB872034A}" srcOrd="1" destOrd="0" presId="urn:microsoft.com/office/officeart/2005/8/layout/default"/>
    <dgm:cxn modelId="{A4359EFC-4C4D-47EA-BDA2-5EC36DFFA840}" type="presParOf" srcId="{4621C971-76EE-4D9E-9B93-9BEF5CE8236A}" destId="{CD18A619-7FEF-4CC0-A1BA-D0EA4F7169CC}" srcOrd="2" destOrd="0" presId="urn:microsoft.com/office/officeart/2005/8/layout/default"/>
    <dgm:cxn modelId="{78E95A19-12C2-4687-A7CC-F34B0642AD32}" type="presParOf" srcId="{4621C971-76EE-4D9E-9B93-9BEF5CE8236A}" destId="{EC0AA80D-B700-4086-8016-C00173E66C15}" srcOrd="3" destOrd="0" presId="urn:microsoft.com/office/officeart/2005/8/layout/default"/>
    <dgm:cxn modelId="{4D328079-61D3-404C-A264-56CC28C6EA52}" type="presParOf" srcId="{4621C971-76EE-4D9E-9B93-9BEF5CE8236A}" destId="{71C0C4FD-4C2C-473E-8806-5C108D1A44C2}" srcOrd="4" destOrd="0" presId="urn:microsoft.com/office/officeart/2005/8/layout/default"/>
    <dgm:cxn modelId="{66B69E38-3470-4B9A-8ADD-B0AE76196B86}" type="presParOf" srcId="{4621C971-76EE-4D9E-9B93-9BEF5CE8236A}" destId="{2EA9E299-3E37-4804-BFDA-8ECA7EB8C1A1}" srcOrd="5" destOrd="0" presId="urn:microsoft.com/office/officeart/2005/8/layout/default"/>
    <dgm:cxn modelId="{EA560696-B6E3-447F-9931-D911C8DA59AC}" type="presParOf" srcId="{4621C971-76EE-4D9E-9B93-9BEF5CE8236A}" destId="{4E6A4BB9-5699-4435-B508-92CE663C9BBD}" srcOrd="6" destOrd="0" presId="urn:microsoft.com/office/officeart/2005/8/layout/default"/>
    <dgm:cxn modelId="{3963C7A5-51A9-4137-A652-C0C0220340D8}" type="presParOf" srcId="{4621C971-76EE-4D9E-9B93-9BEF5CE8236A}" destId="{4AE1B4B9-5F6C-4D78-A66A-91B494C4107F}" srcOrd="7" destOrd="0" presId="urn:microsoft.com/office/officeart/2005/8/layout/default"/>
    <dgm:cxn modelId="{97097B06-C847-42BD-83F4-161583A391FA}" type="presParOf" srcId="{4621C971-76EE-4D9E-9B93-9BEF5CE8236A}" destId="{FEFD952D-F393-4BDA-B499-D7DE1CDDBB54}"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BBC051-F5A4-465E-B1BA-53125CA15755}">
      <dsp:nvSpPr>
        <dsp:cNvPr id="0" name=""/>
        <dsp:cNvSpPr/>
      </dsp:nvSpPr>
      <dsp:spPr>
        <a:xfrm>
          <a:off x="402107" y="447"/>
          <a:ext cx="2474833" cy="148489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MY" sz="1600" kern="1200" dirty="0"/>
            <a:t>Not necessarily all pillars to be actioned, combination of two pillars is enough for equitable impact partnership</a:t>
          </a:r>
          <a:endParaRPr lang="en-US" sz="1600" kern="1200" dirty="0"/>
        </a:p>
      </dsp:txBody>
      <dsp:txXfrm>
        <a:off x="402107" y="447"/>
        <a:ext cx="2474833" cy="1484899"/>
      </dsp:txXfrm>
    </dsp:sp>
    <dsp:sp modelId="{CD18A619-7FEF-4CC0-A1BA-D0EA4F7169CC}">
      <dsp:nvSpPr>
        <dsp:cNvPr id="0" name=""/>
        <dsp:cNvSpPr/>
      </dsp:nvSpPr>
      <dsp:spPr>
        <a:xfrm>
          <a:off x="3124423" y="447"/>
          <a:ext cx="2474833" cy="1484899"/>
        </a:xfrm>
        <a:prstGeom prst="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MY" sz="1600" kern="1200" dirty="0"/>
            <a:t>Action plan and execution required, some hurdles are fine.</a:t>
          </a:r>
          <a:endParaRPr lang="en-US" sz="1600" kern="1200" dirty="0"/>
        </a:p>
      </dsp:txBody>
      <dsp:txXfrm>
        <a:off x="3124423" y="447"/>
        <a:ext cx="2474833" cy="1484899"/>
      </dsp:txXfrm>
    </dsp:sp>
    <dsp:sp modelId="{71C0C4FD-4C2C-473E-8806-5C108D1A44C2}">
      <dsp:nvSpPr>
        <dsp:cNvPr id="0" name=""/>
        <dsp:cNvSpPr/>
      </dsp:nvSpPr>
      <dsp:spPr>
        <a:xfrm>
          <a:off x="5827287" y="29625"/>
          <a:ext cx="2474833" cy="1484899"/>
        </a:xfrm>
        <a:prstGeom prst="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MY" sz="1600" kern="1200" dirty="0"/>
            <a:t>Keep strengthening capacity across partners and expand!</a:t>
          </a:r>
          <a:endParaRPr lang="en-US" sz="1600" kern="1200" dirty="0"/>
        </a:p>
      </dsp:txBody>
      <dsp:txXfrm>
        <a:off x="5827287" y="29625"/>
        <a:ext cx="2474833" cy="1484899"/>
      </dsp:txXfrm>
    </dsp:sp>
    <dsp:sp modelId="{4E6A4BB9-5699-4435-B508-92CE663C9BBD}">
      <dsp:nvSpPr>
        <dsp:cNvPr id="0" name=""/>
        <dsp:cNvSpPr/>
      </dsp:nvSpPr>
      <dsp:spPr>
        <a:xfrm>
          <a:off x="1763265" y="1732830"/>
          <a:ext cx="2474833" cy="1484899"/>
        </a:xfrm>
        <a:prstGeom prst="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MY" sz="1600" kern="1200"/>
            <a:t>Looking forward to success stories towards societal impact</a:t>
          </a:r>
          <a:endParaRPr lang="en-US" sz="1600" kern="1200"/>
        </a:p>
      </dsp:txBody>
      <dsp:txXfrm>
        <a:off x="1763265" y="1732830"/>
        <a:ext cx="2474833" cy="1484899"/>
      </dsp:txXfrm>
    </dsp:sp>
    <dsp:sp modelId="{FEFD952D-F393-4BDA-B499-D7DE1CDDBB54}">
      <dsp:nvSpPr>
        <dsp:cNvPr id="0" name=""/>
        <dsp:cNvSpPr/>
      </dsp:nvSpPr>
      <dsp:spPr>
        <a:xfrm>
          <a:off x="4485581" y="1732830"/>
          <a:ext cx="2474833" cy="1484899"/>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MY" sz="1600" kern="1200" dirty="0"/>
            <a:t>Sustaining and expanding the partnership with equity in mind</a:t>
          </a:r>
          <a:endParaRPr lang="en-US" sz="1600" kern="1200" dirty="0"/>
        </a:p>
      </dsp:txBody>
      <dsp:txXfrm>
        <a:off x="4485581" y="1732830"/>
        <a:ext cx="2474833" cy="148489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MY"/>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E67A9FD9-4357-415A-A204-C9E293F4766C}" type="datetimeFigureOut">
              <a:rPr lang="en-MY" smtClean="0"/>
              <a:t>24/2/2026</a:t>
            </a:fld>
            <a:endParaRPr lang="en-MY"/>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MY"/>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MY"/>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6702A40-950C-4B91-8539-75D0C4204984}" type="slidenum">
              <a:rPr lang="en-MY" smtClean="0"/>
              <a:t>‹#›</a:t>
            </a:fld>
            <a:endParaRPr lang="en-MY"/>
          </a:p>
        </p:txBody>
      </p:sp>
    </p:spTree>
    <p:extLst>
      <p:ext uri="{BB962C8B-B14F-4D97-AF65-F5344CB8AC3E}">
        <p14:creationId xmlns:p14="http://schemas.microsoft.com/office/powerpoint/2010/main" val="2342563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Minimum 2 </a:t>
            </a:r>
            <a:r>
              <a:rPr lang="en-US" dirty="0" err="1"/>
              <a:t>kriteria</a:t>
            </a:r>
            <a:r>
              <a:rPr lang="en-US" dirty="0"/>
              <a:t>  - 0.2 x FTE</a:t>
            </a:r>
          </a:p>
          <a:p>
            <a:endParaRPr lang="en-US" dirty="0"/>
          </a:p>
          <a:p>
            <a:r>
              <a:rPr lang="en-US" dirty="0"/>
              <a:t>Start-up (within how many years)</a:t>
            </a:r>
          </a:p>
          <a:p>
            <a:endParaRPr lang="en-US" dirty="0"/>
          </a:p>
          <a:p>
            <a:r>
              <a:rPr lang="en-US" dirty="0"/>
              <a:t>Every criteria (OR)</a:t>
            </a:r>
          </a:p>
          <a:p>
            <a:endParaRPr lang="en-US" dirty="0"/>
          </a:p>
          <a:p>
            <a:r>
              <a:rPr lang="en-US" dirty="0"/>
              <a:t>How many years to quantify the revenue</a:t>
            </a:r>
          </a:p>
          <a:p>
            <a:endParaRPr lang="en-US" dirty="0"/>
          </a:p>
          <a:p>
            <a:r>
              <a:rPr lang="en-US" dirty="0"/>
              <a:t>Refer pd PSP </a:t>
            </a:r>
            <a:r>
              <a:rPr lang="en-US" dirty="0" err="1"/>
              <a:t>sekiranya</a:t>
            </a:r>
            <a:r>
              <a:rPr lang="en-US" dirty="0"/>
              <a:t> </a:t>
            </a:r>
            <a:r>
              <a:rPr lang="en-US" dirty="0" err="1"/>
              <a:t>ada</a:t>
            </a:r>
            <a:r>
              <a:rPr lang="en-US" dirty="0"/>
              <a:t> Cadangan </a:t>
            </a:r>
            <a:r>
              <a:rPr lang="en-US" dirty="0" err="1"/>
              <a:t>penambahbaikan</a:t>
            </a:r>
            <a:endParaRPr lang="en-MY" dirty="0"/>
          </a:p>
        </p:txBody>
      </p:sp>
      <p:sp>
        <p:nvSpPr>
          <p:cNvPr id="4" name="Slide Number Placeholder 3"/>
          <p:cNvSpPr>
            <a:spLocks noGrp="1"/>
          </p:cNvSpPr>
          <p:nvPr>
            <p:ph type="sldNum" sz="quarter" idx="5"/>
          </p:nvPr>
        </p:nvSpPr>
        <p:spPr/>
        <p:txBody>
          <a:bodyPr/>
          <a:lstStyle/>
          <a:p>
            <a:fld id="{C6702A40-950C-4B91-8539-75D0C4204984}" type="slidenum">
              <a:rPr lang="en-MY" smtClean="0"/>
              <a:t>25</a:t>
            </a:fld>
            <a:endParaRPr lang="en-MY"/>
          </a:p>
        </p:txBody>
      </p:sp>
    </p:spTree>
    <p:extLst>
      <p:ext uri="{BB962C8B-B14F-4D97-AF65-F5344CB8AC3E}">
        <p14:creationId xmlns:p14="http://schemas.microsoft.com/office/powerpoint/2010/main" val="1528718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C6702A40-950C-4B91-8539-75D0C4204984}" type="slidenum">
              <a:rPr lang="en-MY" smtClean="0"/>
              <a:t>26</a:t>
            </a:fld>
            <a:endParaRPr lang="en-MY"/>
          </a:p>
        </p:txBody>
      </p:sp>
    </p:spTree>
    <p:extLst>
      <p:ext uri="{BB962C8B-B14F-4D97-AF65-F5344CB8AC3E}">
        <p14:creationId xmlns:p14="http://schemas.microsoft.com/office/powerpoint/2010/main" val="3719543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67E2F-36CB-A5FE-8B73-BAEC490B2DF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380CD14-1F63-0807-E674-A05C535EA0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97F1161-7C79-A2E2-3C54-FBBF2D09ACB7}"/>
              </a:ext>
            </a:extLst>
          </p:cNvPr>
          <p:cNvSpPr>
            <a:spLocks noGrp="1"/>
          </p:cNvSpPr>
          <p:nvPr>
            <p:ph type="dt" sz="half" idx="10"/>
          </p:nvPr>
        </p:nvSpPr>
        <p:spPr/>
        <p:txBody>
          <a:bodyPr/>
          <a:lstStyle/>
          <a:p>
            <a:fld id="{B625630D-0168-2845-9029-C0A9DA27C472}" type="datetimeFigureOut">
              <a:rPr lang="en-US" smtClean="0"/>
              <a:t>2/24/2026</a:t>
            </a:fld>
            <a:endParaRPr lang="en-US"/>
          </a:p>
        </p:txBody>
      </p:sp>
      <p:sp>
        <p:nvSpPr>
          <p:cNvPr id="5" name="Footer Placeholder 4">
            <a:extLst>
              <a:ext uri="{FF2B5EF4-FFF2-40B4-BE49-F238E27FC236}">
                <a16:creationId xmlns:a16="http://schemas.microsoft.com/office/drawing/2014/main" id="{FCE6EB55-63D0-3142-55EF-2EB025FFB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341CD-73EA-580A-AD3A-52D8324FBE43}"/>
              </a:ext>
            </a:extLst>
          </p:cNvPr>
          <p:cNvSpPr>
            <a:spLocks noGrp="1"/>
          </p:cNvSpPr>
          <p:nvPr>
            <p:ph type="sldNum" sz="quarter" idx="12"/>
          </p:nvPr>
        </p:nvSpPr>
        <p:spPr/>
        <p:txBody>
          <a:bodyPr/>
          <a:lstStyle/>
          <a:p>
            <a:fld id="{DE38E616-C96E-6949-8557-F53A181DEED0}" type="slidenum">
              <a:rPr lang="en-US" smtClean="0"/>
              <a:t>‹#›</a:t>
            </a:fld>
            <a:endParaRPr lang="en-US"/>
          </a:p>
        </p:txBody>
      </p:sp>
    </p:spTree>
    <p:extLst>
      <p:ext uri="{BB962C8B-B14F-4D97-AF65-F5344CB8AC3E}">
        <p14:creationId xmlns:p14="http://schemas.microsoft.com/office/powerpoint/2010/main" val="3953373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D6D5-4824-90A1-F7A2-B15F7C2430E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34333F-780F-D2B9-7FB4-E3947D54FF6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02E3D47-B610-429F-20A0-E85C66FF9526}"/>
              </a:ext>
            </a:extLst>
          </p:cNvPr>
          <p:cNvSpPr>
            <a:spLocks noGrp="1"/>
          </p:cNvSpPr>
          <p:nvPr>
            <p:ph type="dt" sz="half" idx="10"/>
          </p:nvPr>
        </p:nvSpPr>
        <p:spPr/>
        <p:txBody>
          <a:bodyPr/>
          <a:lstStyle/>
          <a:p>
            <a:fld id="{B625630D-0168-2845-9029-C0A9DA27C472}" type="datetimeFigureOut">
              <a:rPr lang="en-US" smtClean="0"/>
              <a:t>2/24/2026</a:t>
            </a:fld>
            <a:endParaRPr lang="en-US"/>
          </a:p>
        </p:txBody>
      </p:sp>
      <p:sp>
        <p:nvSpPr>
          <p:cNvPr id="5" name="Footer Placeholder 4">
            <a:extLst>
              <a:ext uri="{FF2B5EF4-FFF2-40B4-BE49-F238E27FC236}">
                <a16:creationId xmlns:a16="http://schemas.microsoft.com/office/drawing/2014/main" id="{A3884AB2-7E15-9BA5-CA9C-A9DDC179C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412127-25F2-9F2E-B2C7-D09C4DE30B70}"/>
              </a:ext>
            </a:extLst>
          </p:cNvPr>
          <p:cNvSpPr>
            <a:spLocks noGrp="1"/>
          </p:cNvSpPr>
          <p:nvPr>
            <p:ph type="sldNum" sz="quarter" idx="12"/>
          </p:nvPr>
        </p:nvSpPr>
        <p:spPr/>
        <p:txBody>
          <a:bodyPr/>
          <a:lstStyle/>
          <a:p>
            <a:fld id="{DE38E616-C96E-6949-8557-F53A181DEED0}" type="slidenum">
              <a:rPr lang="en-US" smtClean="0"/>
              <a:t>‹#›</a:t>
            </a:fld>
            <a:endParaRPr lang="en-US"/>
          </a:p>
        </p:txBody>
      </p:sp>
    </p:spTree>
    <p:extLst>
      <p:ext uri="{BB962C8B-B14F-4D97-AF65-F5344CB8AC3E}">
        <p14:creationId xmlns:p14="http://schemas.microsoft.com/office/powerpoint/2010/main" val="2877675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D2D843-647F-C646-2759-3FFBE092D1A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C347482-4873-5912-C060-FCD2D8230AF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14EAD7-2252-3D18-D094-9D14E384218D}"/>
              </a:ext>
            </a:extLst>
          </p:cNvPr>
          <p:cNvSpPr>
            <a:spLocks noGrp="1"/>
          </p:cNvSpPr>
          <p:nvPr>
            <p:ph type="dt" sz="half" idx="10"/>
          </p:nvPr>
        </p:nvSpPr>
        <p:spPr/>
        <p:txBody>
          <a:bodyPr/>
          <a:lstStyle/>
          <a:p>
            <a:fld id="{B625630D-0168-2845-9029-C0A9DA27C472}" type="datetimeFigureOut">
              <a:rPr lang="en-US" smtClean="0"/>
              <a:t>2/24/2026</a:t>
            </a:fld>
            <a:endParaRPr lang="en-US"/>
          </a:p>
        </p:txBody>
      </p:sp>
      <p:sp>
        <p:nvSpPr>
          <p:cNvPr id="5" name="Footer Placeholder 4">
            <a:extLst>
              <a:ext uri="{FF2B5EF4-FFF2-40B4-BE49-F238E27FC236}">
                <a16:creationId xmlns:a16="http://schemas.microsoft.com/office/drawing/2014/main" id="{1573AC8A-062A-A214-3A4D-61D5B1605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64118-6B24-FBE9-CEBA-554C3E0B54D8}"/>
              </a:ext>
            </a:extLst>
          </p:cNvPr>
          <p:cNvSpPr>
            <a:spLocks noGrp="1"/>
          </p:cNvSpPr>
          <p:nvPr>
            <p:ph type="sldNum" sz="quarter" idx="12"/>
          </p:nvPr>
        </p:nvSpPr>
        <p:spPr/>
        <p:txBody>
          <a:bodyPr/>
          <a:lstStyle/>
          <a:p>
            <a:fld id="{DE38E616-C96E-6949-8557-F53A181DEED0}" type="slidenum">
              <a:rPr lang="en-US" smtClean="0"/>
              <a:t>‹#›</a:t>
            </a:fld>
            <a:endParaRPr lang="en-US"/>
          </a:p>
        </p:txBody>
      </p:sp>
    </p:spTree>
    <p:extLst>
      <p:ext uri="{BB962C8B-B14F-4D97-AF65-F5344CB8AC3E}">
        <p14:creationId xmlns:p14="http://schemas.microsoft.com/office/powerpoint/2010/main" val="2850941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8465-B20A-AC6C-8F5C-74FB9275937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37B3424-EF05-9C0E-477A-9413CFC6F28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76969D-E414-C10D-7600-0015424E96C8}"/>
              </a:ext>
            </a:extLst>
          </p:cNvPr>
          <p:cNvSpPr>
            <a:spLocks noGrp="1"/>
          </p:cNvSpPr>
          <p:nvPr>
            <p:ph type="dt" sz="half" idx="10"/>
          </p:nvPr>
        </p:nvSpPr>
        <p:spPr/>
        <p:txBody>
          <a:bodyPr/>
          <a:lstStyle/>
          <a:p>
            <a:fld id="{B625630D-0168-2845-9029-C0A9DA27C472}" type="datetimeFigureOut">
              <a:rPr lang="en-US" smtClean="0"/>
              <a:t>2/24/2026</a:t>
            </a:fld>
            <a:endParaRPr lang="en-US"/>
          </a:p>
        </p:txBody>
      </p:sp>
      <p:sp>
        <p:nvSpPr>
          <p:cNvPr id="5" name="Footer Placeholder 4">
            <a:extLst>
              <a:ext uri="{FF2B5EF4-FFF2-40B4-BE49-F238E27FC236}">
                <a16:creationId xmlns:a16="http://schemas.microsoft.com/office/drawing/2014/main" id="{84ACA9D5-F8B4-1054-60E2-9325C01D9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48E6EF-470A-1D35-6375-80A647AB02A8}"/>
              </a:ext>
            </a:extLst>
          </p:cNvPr>
          <p:cNvSpPr>
            <a:spLocks noGrp="1"/>
          </p:cNvSpPr>
          <p:nvPr>
            <p:ph type="sldNum" sz="quarter" idx="12"/>
          </p:nvPr>
        </p:nvSpPr>
        <p:spPr/>
        <p:txBody>
          <a:bodyPr/>
          <a:lstStyle/>
          <a:p>
            <a:fld id="{DE38E616-C96E-6949-8557-F53A181DEED0}" type="slidenum">
              <a:rPr lang="en-US" smtClean="0"/>
              <a:t>‹#›</a:t>
            </a:fld>
            <a:endParaRPr lang="en-US"/>
          </a:p>
        </p:txBody>
      </p:sp>
    </p:spTree>
    <p:extLst>
      <p:ext uri="{BB962C8B-B14F-4D97-AF65-F5344CB8AC3E}">
        <p14:creationId xmlns:p14="http://schemas.microsoft.com/office/powerpoint/2010/main" val="2365241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692E0-9DA6-1096-F3EB-85CF8900436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A1F8627-CC27-474D-093B-661EAA8EFC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10FBFC3-9ACA-3080-1141-B01B6567AAEF}"/>
              </a:ext>
            </a:extLst>
          </p:cNvPr>
          <p:cNvSpPr>
            <a:spLocks noGrp="1"/>
          </p:cNvSpPr>
          <p:nvPr>
            <p:ph type="dt" sz="half" idx="10"/>
          </p:nvPr>
        </p:nvSpPr>
        <p:spPr/>
        <p:txBody>
          <a:bodyPr/>
          <a:lstStyle/>
          <a:p>
            <a:fld id="{B625630D-0168-2845-9029-C0A9DA27C472}" type="datetimeFigureOut">
              <a:rPr lang="en-US" smtClean="0"/>
              <a:t>2/24/2026</a:t>
            </a:fld>
            <a:endParaRPr lang="en-US"/>
          </a:p>
        </p:txBody>
      </p:sp>
      <p:sp>
        <p:nvSpPr>
          <p:cNvPr id="5" name="Footer Placeholder 4">
            <a:extLst>
              <a:ext uri="{FF2B5EF4-FFF2-40B4-BE49-F238E27FC236}">
                <a16:creationId xmlns:a16="http://schemas.microsoft.com/office/drawing/2014/main" id="{A194C394-7322-FA83-737D-53740CA46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98971-7AF1-F7B5-0B93-90652E7BFB5C}"/>
              </a:ext>
            </a:extLst>
          </p:cNvPr>
          <p:cNvSpPr>
            <a:spLocks noGrp="1"/>
          </p:cNvSpPr>
          <p:nvPr>
            <p:ph type="sldNum" sz="quarter" idx="12"/>
          </p:nvPr>
        </p:nvSpPr>
        <p:spPr/>
        <p:txBody>
          <a:bodyPr/>
          <a:lstStyle/>
          <a:p>
            <a:fld id="{DE38E616-C96E-6949-8557-F53A181DEED0}" type="slidenum">
              <a:rPr lang="en-US" smtClean="0"/>
              <a:t>‹#›</a:t>
            </a:fld>
            <a:endParaRPr lang="en-US"/>
          </a:p>
        </p:txBody>
      </p:sp>
    </p:spTree>
    <p:extLst>
      <p:ext uri="{BB962C8B-B14F-4D97-AF65-F5344CB8AC3E}">
        <p14:creationId xmlns:p14="http://schemas.microsoft.com/office/powerpoint/2010/main" val="1712196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E2CE7-8EBB-7ED1-7C8B-2C6630B5F73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4011B14-A392-2FFB-8F83-AD86DC11B2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DB41A1D-DA8C-FE56-E929-AFC5798B505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6E57F9B-5C71-03DB-B06B-B8A45BE3FD52}"/>
              </a:ext>
            </a:extLst>
          </p:cNvPr>
          <p:cNvSpPr>
            <a:spLocks noGrp="1"/>
          </p:cNvSpPr>
          <p:nvPr>
            <p:ph type="dt" sz="half" idx="10"/>
          </p:nvPr>
        </p:nvSpPr>
        <p:spPr/>
        <p:txBody>
          <a:bodyPr/>
          <a:lstStyle/>
          <a:p>
            <a:fld id="{B625630D-0168-2845-9029-C0A9DA27C472}" type="datetimeFigureOut">
              <a:rPr lang="en-US" smtClean="0"/>
              <a:t>2/24/2026</a:t>
            </a:fld>
            <a:endParaRPr lang="en-US"/>
          </a:p>
        </p:txBody>
      </p:sp>
      <p:sp>
        <p:nvSpPr>
          <p:cNvPr id="6" name="Footer Placeholder 5">
            <a:extLst>
              <a:ext uri="{FF2B5EF4-FFF2-40B4-BE49-F238E27FC236}">
                <a16:creationId xmlns:a16="http://schemas.microsoft.com/office/drawing/2014/main" id="{B47CECC0-6D30-6AD7-A827-07D40E44A6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A4FD5E-8DD7-7440-5FD2-411771D1554B}"/>
              </a:ext>
            </a:extLst>
          </p:cNvPr>
          <p:cNvSpPr>
            <a:spLocks noGrp="1"/>
          </p:cNvSpPr>
          <p:nvPr>
            <p:ph type="sldNum" sz="quarter" idx="12"/>
          </p:nvPr>
        </p:nvSpPr>
        <p:spPr/>
        <p:txBody>
          <a:bodyPr/>
          <a:lstStyle/>
          <a:p>
            <a:fld id="{DE38E616-C96E-6949-8557-F53A181DEED0}" type="slidenum">
              <a:rPr lang="en-US" smtClean="0"/>
              <a:t>‹#›</a:t>
            </a:fld>
            <a:endParaRPr lang="en-US"/>
          </a:p>
        </p:txBody>
      </p:sp>
    </p:spTree>
    <p:extLst>
      <p:ext uri="{BB962C8B-B14F-4D97-AF65-F5344CB8AC3E}">
        <p14:creationId xmlns:p14="http://schemas.microsoft.com/office/powerpoint/2010/main" val="3026395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6C288-8B8B-C613-C971-9E020FCEC98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0CD4203-5989-9FFB-A432-DACD8DED33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7A50D53-193C-5774-A6A2-2F14D6F8972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BA45B4C-A678-A3F5-0171-DDE67B2553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3F362DE-5273-CDC5-3DDA-B1B5EE5B0B3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554A156-B2FF-80D3-A730-36D7307105AC}"/>
              </a:ext>
            </a:extLst>
          </p:cNvPr>
          <p:cNvSpPr>
            <a:spLocks noGrp="1"/>
          </p:cNvSpPr>
          <p:nvPr>
            <p:ph type="dt" sz="half" idx="10"/>
          </p:nvPr>
        </p:nvSpPr>
        <p:spPr/>
        <p:txBody>
          <a:bodyPr/>
          <a:lstStyle/>
          <a:p>
            <a:fld id="{B625630D-0168-2845-9029-C0A9DA27C472}" type="datetimeFigureOut">
              <a:rPr lang="en-US" smtClean="0"/>
              <a:t>2/24/2026</a:t>
            </a:fld>
            <a:endParaRPr lang="en-US"/>
          </a:p>
        </p:txBody>
      </p:sp>
      <p:sp>
        <p:nvSpPr>
          <p:cNvPr id="8" name="Footer Placeholder 7">
            <a:extLst>
              <a:ext uri="{FF2B5EF4-FFF2-40B4-BE49-F238E27FC236}">
                <a16:creationId xmlns:a16="http://schemas.microsoft.com/office/drawing/2014/main" id="{AEC8ADC3-E447-3ACD-FB8B-AC04D49660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8ADD96-4254-4AE1-4B0D-E3DA5EF7461D}"/>
              </a:ext>
            </a:extLst>
          </p:cNvPr>
          <p:cNvSpPr>
            <a:spLocks noGrp="1"/>
          </p:cNvSpPr>
          <p:nvPr>
            <p:ph type="sldNum" sz="quarter" idx="12"/>
          </p:nvPr>
        </p:nvSpPr>
        <p:spPr/>
        <p:txBody>
          <a:bodyPr/>
          <a:lstStyle/>
          <a:p>
            <a:fld id="{DE38E616-C96E-6949-8557-F53A181DEED0}" type="slidenum">
              <a:rPr lang="en-US" smtClean="0"/>
              <a:t>‹#›</a:t>
            </a:fld>
            <a:endParaRPr lang="en-US"/>
          </a:p>
        </p:txBody>
      </p:sp>
    </p:spTree>
    <p:extLst>
      <p:ext uri="{BB962C8B-B14F-4D97-AF65-F5344CB8AC3E}">
        <p14:creationId xmlns:p14="http://schemas.microsoft.com/office/powerpoint/2010/main" val="959592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B171B-805C-6AE7-B030-1B18DA7474D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87BC480-20BB-4672-7621-D3BE65A3677A}"/>
              </a:ext>
            </a:extLst>
          </p:cNvPr>
          <p:cNvSpPr>
            <a:spLocks noGrp="1"/>
          </p:cNvSpPr>
          <p:nvPr>
            <p:ph type="dt" sz="half" idx="10"/>
          </p:nvPr>
        </p:nvSpPr>
        <p:spPr/>
        <p:txBody>
          <a:bodyPr/>
          <a:lstStyle/>
          <a:p>
            <a:fld id="{B625630D-0168-2845-9029-C0A9DA27C472}" type="datetimeFigureOut">
              <a:rPr lang="en-US" smtClean="0"/>
              <a:t>2/24/2026</a:t>
            </a:fld>
            <a:endParaRPr lang="en-US"/>
          </a:p>
        </p:txBody>
      </p:sp>
      <p:sp>
        <p:nvSpPr>
          <p:cNvPr id="4" name="Footer Placeholder 3">
            <a:extLst>
              <a:ext uri="{FF2B5EF4-FFF2-40B4-BE49-F238E27FC236}">
                <a16:creationId xmlns:a16="http://schemas.microsoft.com/office/drawing/2014/main" id="{ADDA508E-CE61-CFF8-2459-D2ABDB304B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90DD8D-E697-74B1-34D6-2BE26F555A04}"/>
              </a:ext>
            </a:extLst>
          </p:cNvPr>
          <p:cNvSpPr>
            <a:spLocks noGrp="1"/>
          </p:cNvSpPr>
          <p:nvPr>
            <p:ph type="sldNum" sz="quarter" idx="12"/>
          </p:nvPr>
        </p:nvSpPr>
        <p:spPr/>
        <p:txBody>
          <a:bodyPr/>
          <a:lstStyle/>
          <a:p>
            <a:fld id="{DE38E616-C96E-6949-8557-F53A181DEED0}" type="slidenum">
              <a:rPr lang="en-US" smtClean="0"/>
              <a:t>‹#›</a:t>
            </a:fld>
            <a:endParaRPr lang="en-US"/>
          </a:p>
        </p:txBody>
      </p:sp>
    </p:spTree>
    <p:extLst>
      <p:ext uri="{BB962C8B-B14F-4D97-AF65-F5344CB8AC3E}">
        <p14:creationId xmlns:p14="http://schemas.microsoft.com/office/powerpoint/2010/main" val="33032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F18BDA-FBBE-C29F-B246-F9BDD2347EAF}"/>
              </a:ext>
            </a:extLst>
          </p:cNvPr>
          <p:cNvSpPr>
            <a:spLocks noGrp="1"/>
          </p:cNvSpPr>
          <p:nvPr>
            <p:ph type="dt" sz="half" idx="10"/>
          </p:nvPr>
        </p:nvSpPr>
        <p:spPr/>
        <p:txBody>
          <a:bodyPr/>
          <a:lstStyle/>
          <a:p>
            <a:fld id="{B625630D-0168-2845-9029-C0A9DA27C472}" type="datetimeFigureOut">
              <a:rPr lang="en-US" smtClean="0"/>
              <a:t>2/24/2026</a:t>
            </a:fld>
            <a:endParaRPr lang="en-US"/>
          </a:p>
        </p:txBody>
      </p:sp>
      <p:sp>
        <p:nvSpPr>
          <p:cNvPr id="3" name="Footer Placeholder 2">
            <a:extLst>
              <a:ext uri="{FF2B5EF4-FFF2-40B4-BE49-F238E27FC236}">
                <a16:creationId xmlns:a16="http://schemas.microsoft.com/office/drawing/2014/main" id="{2938758A-286C-D409-70C4-A3FD79862C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64BD1-D749-B88A-FEC9-21AD0F213682}"/>
              </a:ext>
            </a:extLst>
          </p:cNvPr>
          <p:cNvSpPr>
            <a:spLocks noGrp="1"/>
          </p:cNvSpPr>
          <p:nvPr>
            <p:ph type="sldNum" sz="quarter" idx="12"/>
          </p:nvPr>
        </p:nvSpPr>
        <p:spPr/>
        <p:txBody>
          <a:bodyPr/>
          <a:lstStyle/>
          <a:p>
            <a:fld id="{DE38E616-C96E-6949-8557-F53A181DEED0}" type="slidenum">
              <a:rPr lang="en-US" smtClean="0"/>
              <a:t>‹#›</a:t>
            </a:fld>
            <a:endParaRPr lang="en-US"/>
          </a:p>
        </p:txBody>
      </p:sp>
    </p:spTree>
    <p:extLst>
      <p:ext uri="{BB962C8B-B14F-4D97-AF65-F5344CB8AC3E}">
        <p14:creationId xmlns:p14="http://schemas.microsoft.com/office/powerpoint/2010/main" val="363952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3CA79-1765-A097-C056-FE4656A07A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26EAB4F-8220-5DC2-062C-1FA98A5EE9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530EC0B-AFF5-8D7A-ED01-3E852F01A2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07C36F-7305-A5AC-53BD-B0065CA78A81}"/>
              </a:ext>
            </a:extLst>
          </p:cNvPr>
          <p:cNvSpPr>
            <a:spLocks noGrp="1"/>
          </p:cNvSpPr>
          <p:nvPr>
            <p:ph type="dt" sz="half" idx="10"/>
          </p:nvPr>
        </p:nvSpPr>
        <p:spPr/>
        <p:txBody>
          <a:bodyPr/>
          <a:lstStyle/>
          <a:p>
            <a:fld id="{B625630D-0168-2845-9029-C0A9DA27C472}" type="datetimeFigureOut">
              <a:rPr lang="en-US" smtClean="0"/>
              <a:t>2/24/2026</a:t>
            </a:fld>
            <a:endParaRPr lang="en-US"/>
          </a:p>
        </p:txBody>
      </p:sp>
      <p:sp>
        <p:nvSpPr>
          <p:cNvPr id="6" name="Footer Placeholder 5">
            <a:extLst>
              <a:ext uri="{FF2B5EF4-FFF2-40B4-BE49-F238E27FC236}">
                <a16:creationId xmlns:a16="http://schemas.microsoft.com/office/drawing/2014/main" id="{89703C3C-FCB7-BB13-F655-9164CC6D0C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2D5418-DD4C-56C3-57DA-52AFD7BFC590}"/>
              </a:ext>
            </a:extLst>
          </p:cNvPr>
          <p:cNvSpPr>
            <a:spLocks noGrp="1"/>
          </p:cNvSpPr>
          <p:nvPr>
            <p:ph type="sldNum" sz="quarter" idx="12"/>
          </p:nvPr>
        </p:nvSpPr>
        <p:spPr/>
        <p:txBody>
          <a:bodyPr/>
          <a:lstStyle/>
          <a:p>
            <a:fld id="{DE38E616-C96E-6949-8557-F53A181DEED0}" type="slidenum">
              <a:rPr lang="en-US" smtClean="0"/>
              <a:t>‹#›</a:t>
            </a:fld>
            <a:endParaRPr lang="en-US"/>
          </a:p>
        </p:txBody>
      </p:sp>
    </p:spTree>
    <p:extLst>
      <p:ext uri="{BB962C8B-B14F-4D97-AF65-F5344CB8AC3E}">
        <p14:creationId xmlns:p14="http://schemas.microsoft.com/office/powerpoint/2010/main" val="2143066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40D08-FC55-C8AB-F916-FFB7DC0FA4E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7018C6D-924A-14DF-2FED-C16295D57C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33536C-E3F1-2198-AA5D-482BFA9CEB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BADD1C4-AB67-62C8-4C65-3BAE9EC0EF6D}"/>
              </a:ext>
            </a:extLst>
          </p:cNvPr>
          <p:cNvSpPr>
            <a:spLocks noGrp="1"/>
          </p:cNvSpPr>
          <p:nvPr>
            <p:ph type="dt" sz="half" idx="10"/>
          </p:nvPr>
        </p:nvSpPr>
        <p:spPr/>
        <p:txBody>
          <a:bodyPr/>
          <a:lstStyle/>
          <a:p>
            <a:fld id="{B625630D-0168-2845-9029-C0A9DA27C472}" type="datetimeFigureOut">
              <a:rPr lang="en-US" smtClean="0"/>
              <a:t>2/24/2026</a:t>
            </a:fld>
            <a:endParaRPr lang="en-US"/>
          </a:p>
        </p:txBody>
      </p:sp>
      <p:sp>
        <p:nvSpPr>
          <p:cNvPr id="6" name="Footer Placeholder 5">
            <a:extLst>
              <a:ext uri="{FF2B5EF4-FFF2-40B4-BE49-F238E27FC236}">
                <a16:creationId xmlns:a16="http://schemas.microsoft.com/office/drawing/2014/main" id="{5F01F928-A489-771F-EC84-2DBADE2575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7F3076-A4EA-B4B9-E841-FAF3418AA9A6}"/>
              </a:ext>
            </a:extLst>
          </p:cNvPr>
          <p:cNvSpPr>
            <a:spLocks noGrp="1"/>
          </p:cNvSpPr>
          <p:nvPr>
            <p:ph type="sldNum" sz="quarter" idx="12"/>
          </p:nvPr>
        </p:nvSpPr>
        <p:spPr/>
        <p:txBody>
          <a:bodyPr/>
          <a:lstStyle/>
          <a:p>
            <a:fld id="{DE38E616-C96E-6949-8557-F53A181DEED0}" type="slidenum">
              <a:rPr lang="en-US" smtClean="0"/>
              <a:t>‹#›</a:t>
            </a:fld>
            <a:endParaRPr lang="en-US"/>
          </a:p>
        </p:txBody>
      </p:sp>
    </p:spTree>
    <p:extLst>
      <p:ext uri="{BB962C8B-B14F-4D97-AF65-F5344CB8AC3E}">
        <p14:creationId xmlns:p14="http://schemas.microsoft.com/office/powerpoint/2010/main" val="10549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B4C1A8-0099-2C98-3D37-82E68960BB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FC4DE4-2D76-D24D-3F38-748CF9386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043A8AE-3B73-04EE-3C7F-7D0BEDB58B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25630D-0168-2845-9029-C0A9DA27C472}" type="datetimeFigureOut">
              <a:rPr lang="en-US" smtClean="0"/>
              <a:t>2/24/2026</a:t>
            </a:fld>
            <a:endParaRPr lang="en-US"/>
          </a:p>
        </p:txBody>
      </p:sp>
      <p:sp>
        <p:nvSpPr>
          <p:cNvPr id="5" name="Footer Placeholder 4">
            <a:extLst>
              <a:ext uri="{FF2B5EF4-FFF2-40B4-BE49-F238E27FC236}">
                <a16:creationId xmlns:a16="http://schemas.microsoft.com/office/drawing/2014/main" id="{02A563C7-64B8-7745-B839-89707D74E3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6B6D57B-5782-0897-ECCB-BCDA65EEC5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38E616-C96E-6949-8557-F53A181DEED0}" type="slidenum">
              <a:rPr lang="en-US" smtClean="0"/>
              <a:t>‹#›</a:t>
            </a:fld>
            <a:endParaRPr lang="en-US"/>
          </a:p>
        </p:txBody>
      </p:sp>
    </p:spTree>
    <p:extLst>
      <p:ext uri="{BB962C8B-B14F-4D97-AF65-F5344CB8AC3E}">
        <p14:creationId xmlns:p14="http://schemas.microsoft.com/office/powerpoint/2010/main" val="555544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9.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71.png"/><Relationship Id="rId7" Type="http://schemas.openxmlformats.org/officeDocument/2006/relationships/image" Target="../media/image24.png"/><Relationship Id="rId2" Type="http://schemas.openxmlformats.org/officeDocument/2006/relationships/image" Target="../media/image70.jpg"/><Relationship Id="rId1" Type="http://schemas.openxmlformats.org/officeDocument/2006/relationships/slideLayout" Target="../slideLayouts/slideLayout1.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37.svg"/><Relationship Id="rId3" Type="http://schemas.openxmlformats.org/officeDocument/2006/relationships/image" Target="../media/image14.png"/><Relationship Id="rId21" Type="http://schemas.openxmlformats.org/officeDocument/2006/relationships/image" Target="../media/image32.png"/><Relationship Id="rId34" Type="http://schemas.openxmlformats.org/officeDocument/2006/relationships/image" Target="../media/image45.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2" Type="http://schemas.openxmlformats.org/officeDocument/2006/relationships/image" Target="../media/image13.png"/><Relationship Id="rId16" Type="http://schemas.openxmlformats.org/officeDocument/2006/relationships/image" Target="../media/image27.svg"/><Relationship Id="rId20" Type="http://schemas.openxmlformats.org/officeDocument/2006/relationships/image" Target="../media/image31.svg"/><Relationship Id="rId29"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2.png"/><Relationship Id="rId24" Type="http://schemas.openxmlformats.org/officeDocument/2006/relationships/image" Target="../media/image35.svg"/><Relationship Id="rId32" Type="http://schemas.openxmlformats.org/officeDocument/2006/relationships/image" Target="../media/image43.sv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svg"/><Relationship Id="rId36" Type="http://schemas.openxmlformats.org/officeDocument/2006/relationships/image" Target="../media/image47.svg"/><Relationship Id="rId10" Type="http://schemas.openxmlformats.org/officeDocument/2006/relationships/image" Target="../media/image21.sv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 Id="rId22" Type="http://schemas.openxmlformats.org/officeDocument/2006/relationships/image" Target="../media/image33.svg"/><Relationship Id="rId27" Type="http://schemas.openxmlformats.org/officeDocument/2006/relationships/image" Target="../media/image38.png"/><Relationship Id="rId30" Type="http://schemas.openxmlformats.org/officeDocument/2006/relationships/image" Target="../media/image41.svg"/><Relationship Id="rId35" Type="http://schemas.openxmlformats.org/officeDocument/2006/relationships/image" Target="../media/image46.png"/><Relationship Id="rId8"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g"/><Relationship Id="rId7" Type="http://schemas.openxmlformats.org/officeDocument/2006/relationships/image" Target="../media/image53.jpeg"/><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57.jpg"/><Relationship Id="rId5" Type="http://schemas.openxmlformats.org/officeDocument/2006/relationships/image" Target="../media/image51.jpeg"/><Relationship Id="rId10" Type="http://schemas.openxmlformats.org/officeDocument/2006/relationships/image" Target="../media/image56.jpg"/><Relationship Id="rId4" Type="http://schemas.openxmlformats.org/officeDocument/2006/relationships/image" Target="../media/image50.jpeg"/><Relationship Id="rId9" Type="http://schemas.openxmlformats.org/officeDocument/2006/relationships/image" Target="../media/image55.jpe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F6FFAC3-0E96-F2D0-3166-4DED89F26C74}"/>
              </a:ext>
            </a:extLst>
          </p:cNvPr>
          <p:cNvSpPr>
            <a:spLocks noGrp="1"/>
          </p:cNvSpPr>
          <p:nvPr>
            <p:ph type="ctrTitle"/>
          </p:nvPr>
        </p:nvSpPr>
        <p:spPr>
          <a:xfrm>
            <a:off x="739522" y="3263542"/>
            <a:ext cx="5356478" cy="1052426"/>
          </a:xfrm>
        </p:spPr>
        <p:txBody>
          <a:bodyPr>
            <a:normAutofit fontScale="90000"/>
          </a:bodyPr>
          <a:lstStyle/>
          <a:p>
            <a:pPr algn="l"/>
            <a:r>
              <a:rPr lang="en-US" sz="4400" b="1" dirty="0"/>
              <a:t>Equitable Research Impact</a:t>
            </a:r>
            <a:r>
              <a:rPr lang="en-US" sz="4000" b="1" dirty="0"/>
              <a:t>: </a:t>
            </a:r>
            <a:br>
              <a:rPr lang="en-US" sz="4000" b="1" dirty="0"/>
            </a:br>
            <a:r>
              <a:rPr lang="en-US" sz="4000" b="1" dirty="0"/>
              <a:t>Mapping Fair Assessment Within Equitable Research Partnerships</a:t>
            </a:r>
          </a:p>
        </p:txBody>
      </p:sp>
      <p:pic>
        <p:nvPicPr>
          <p:cNvPr id="1026" name="Picture 2" descr="British Academy - Wikipedia">
            <a:extLst>
              <a:ext uri="{FF2B5EF4-FFF2-40B4-BE49-F238E27FC236}">
                <a16:creationId xmlns:a16="http://schemas.microsoft.com/office/drawing/2014/main" id="{E7876372-34FB-9CBF-B066-6A3BDAAD44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81112" y="0"/>
            <a:ext cx="2810888" cy="10331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149CAD4-115C-A0C8-FB34-6F13D17C6E5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63618" y="0"/>
            <a:ext cx="2817494" cy="584947"/>
          </a:xfrm>
          <a:prstGeom prst="rect">
            <a:avLst/>
          </a:prstGeom>
        </p:spPr>
      </p:pic>
      <p:sp>
        <p:nvSpPr>
          <p:cNvPr id="5" name="TextBox 4">
            <a:extLst>
              <a:ext uri="{FF2B5EF4-FFF2-40B4-BE49-F238E27FC236}">
                <a16:creationId xmlns:a16="http://schemas.microsoft.com/office/drawing/2014/main" id="{628742FC-1B2C-48E6-19C7-4807049DFA97}"/>
              </a:ext>
            </a:extLst>
          </p:cNvPr>
          <p:cNvSpPr txBox="1"/>
          <p:nvPr/>
        </p:nvSpPr>
        <p:spPr>
          <a:xfrm>
            <a:off x="6701410" y="710025"/>
            <a:ext cx="6094378" cy="646331"/>
          </a:xfrm>
          <a:prstGeom prst="rect">
            <a:avLst/>
          </a:prstGeom>
          <a:noFill/>
        </p:spPr>
        <p:txBody>
          <a:bodyPr wrap="square">
            <a:spAutoFit/>
          </a:bodyPr>
          <a:lstStyle/>
          <a:p>
            <a:pPr algn="l">
              <a:buNone/>
            </a:pPr>
            <a:r>
              <a:rPr lang="en-MY" b="1" i="0" dirty="0">
                <a:solidFill>
                  <a:schemeClr val="bg1"/>
                </a:solidFill>
                <a:effectLst/>
                <a:highlight>
                  <a:srgbClr val="000000"/>
                </a:highlight>
                <a:latin typeface="Tiempos Text Regular"/>
              </a:rPr>
              <a:t>Date:</a:t>
            </a:r>
            <a:r>
              <a:rPr lang="en-MY" b="0" i="0" dirty="0">
                <a:solidFill>
                  <a:schemeClr val="bg1"/>
                </a:solidFill>
                <a:effectLst/>
                <a:highlight>
                  <a:srgbClr val="000000"/>
                </a:highlight>
                <a:latin typeface="Tiempos Text Regular"/>
              </a:rPr>
              <a:t> 3-5 February 2026</a:t>
            </a:r>
          </a:p>
          <a:p>
            <a:pPr algn="l">
              <a:buNone/>
            </a:pPr>
            <a:r>
              <a:rPr lang="en-MY" b="1" i="0" dirty="0">
                <a:solidFill>
                  <a:schemeClr val="bg1"/>
                </a:solidFill>
                <a:effectLst/>
                <a:highlight>
                  <a:srgbClr val="000000"/>
                </a:highlight>
                <a:latin typeface="Tiempos Text Regular"/>
              </a:rPr>
              <a:t>Location:</a:t>
            </a:r>
            <a:r>
              <a:rPr lang="en-MY" b="0" i="0" dirty="0">
                <a:solidFill>
                  <a:schemeClr val="bg1"/>
                </a:solidFill>
                <a:effectLst/>
                <a:highlight>
                  <a:srgbClr val="000000"/>
                </a:highlight>
                <a:latin typeface="Tiempos Text Regular"/>
              </a:rPr>
              <a:t> CSIR International Convention Centre in Pretoria</a:t>
            </a:r>
          </a:p>
        </p:txBody>
      </p:sp>
      <p:sp>
        <p:nvSpPr>
          <p:cNvPr id="7" name="TextBox 6">
            <a:extLst>
              <a:ext uri="{FF2B5EF4-FFF2-40B4-BE49-F238E27FC236}">
                <a16:creationId xmlns:a16="http://schemas.microsoft.com/office/drawing/2014/main" id="{5F6CE8E0-284C-82DB-4F7C-554554D8FF84}"/>
              </a:ext>
            </a:extLst>
          </p:cNvPr>
          <p:cNvSpPr txBox="1"/>
          <p:nvPr/>
        </p:nvSpPr>
        <p:spPr>
          <a:xfrm>
            <a:off x="739522" y="4480560"/>
            <a:ext cx="4753994" cy="861774"/>
          </a:xfrm>
          <a:prstGeom prst="rect">
            <a:avLst/>
          </a:prstGeom>
          <a:noFill/>
        </p:spPr>
        <p:txBody>
          <a:bodyPr wrap="none" rtlCol="0">
            <a:spAutoFit/>
          </a:bodyPr>
          <a:lstStyle/>
          <a:p>
            <a:r>
              <a:rPr lang="en-MY" b="1" dirty="0"/>
              <a:t>Mohd Amiruddin Abd Rahman</a:t>
            </a:r>
            <a:br>
              <a:rPr lang="en-MY" b="1" dirty="0"/>
            </a:br>
            <a:r>
              <a:rPr lang="en-MY" sz="1600" b="1" dirty="0"/>
              <a:t>Deputy Director of Research Management Centre</a:t>
            </a:r>
            <a:br>
              <a:rPr lang="en-MY" sz="1600" b="1" dirty="0"/>
            </a:br>
            <a:r>
              <a:rPr lang="en-MY" sz="1600" b="1" dirty="0" err="1"/>
              <a:t>Universiti</a:t>
            </a:r>
            <a:r>
              <a:rPr lang="en-MY" sz="1600" b="1" dirty="0"/>
              <a:t> Putra Malaysia</a:t>
            </a:r>
          </a:p>
        </p:txBody>
      </p:sp>
    </p:spTree>
    <p:extLst>
      <p:ext uri="{BB962C8B-B14F-4D97-AF65-F5344CB8AC3E}">
        <p14:creationId xmlns:p14="http://schemas.microsoft.com/office/powerpoint/2010/main" val="723386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D51A-5DEB-7AE7-1DC6-7B7FD82084AD}"/>
              </a:ext>
            </a:extLst>
          </p:cNvPr>
          <p:cNvSpPr>
            <a:spLocks noGrp="1"/>
          </p:cNvSpPr>
          <p:nvPr>
            <p:ph type="title"/>
          </p:nvPr>
        </p:nvSpPr>
        <p:spPr/>
        <p:txBody>
          <a:bodyPr/>
          <a:lstStyle/>
          <a:p>
            <a:r>
              <a:rPr lang="en-MY" sz="4000" b="1" dirty="0"/>
              <a:t>Consortia</a:t>
            </a:r>
            <a:r>
              <a:rPr lang="en-MY" b="1" dirty="0"/>
              <a:t> </a:t>
            </a:r>
            <a:r>
              <a:rPr lang="en-MY" sz="4000" b="1" dirty="0"/>
              <a:t>Structure</a:t>
            </a:r>
            <a:endParaRPr lang="en-MY" b="1" dirty="0"/>
          </a:p>
        </p:txBody>
      </p:sp>
      <p:pic>
        <p:nvPicPr>
          <p:cNvPr id="5" name="Content Placeholder 4">
            <a:extLst>
              <a:ext uri="{FF2B5EF4-FFF2-40B4-BE49-F238E27FC236}">
                <a16:creationId xmlns:a16="http://schemas.microsoft.com/office/drawing/2014/main" id="{C43A20FA-25A5-E555-3399-F6BE8B8FAF4A}"/>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rcRect/>
          <a:stretch>
            <a:fillRect/>
          </a:stretch>
        </p:blipFill>
        <p:spPr>
          <a:xfrm>
            <a:off x="2277441" y="1524716"/>
            <a:ext cx="4667251" cy="4520942"/>
          </a:xfrm>
        </p:spPr>
      </p:pic>
      <p:sp>
        <p:nvSpPr>
          <p:cNvPr id="6" name="Rectangle 5">
            <a:extLst>
              <a:ext uri="{FF2B5EF4-FFF2-40B4-BE49-F238E27FC236}">
                <a16:creationId xmlns:a16="http://schemas.microsoft.com/office/drawing/2014/main" id="{BBF6FBE8-CCEF-CDF2-89A4-A4C7A5364DBC}"/>
              </a:ext>
            </a:extLst>
          </p:cNvPr>
          <p:cNvSpPr/>
          <p:nvPr/>
        </p:nvSpPr>
        <p:spPr>
          <a:xfrm>
            <a:off x="3877643" y="3429000"/>
            <a:ext cx="1428750" cy="647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MY" sz="1200" b="1" dirty="0">
                <a:solidFill>
                  <a:schemeClr val="tx1"/>
                </a:solidFill>
              </a:rPr>
              <a:t>Transdisciplinary Convergence Consortia (TCC)</a:t>
            </a:r>
            <a:endParaRPr lang="en-MY" b="1" dirty="0">
              <a:solidFill>
                <a:schemeClr val="tx1"/>
              </a:solidFill>
            </a:endParaRPr>
          </a:p>
        </p:txBody>
      </p:sp>
      <p:sp>
        <p:nvSpPr>
          <p:cNvPr id="8" name="Rectangle 7">
            <a:extLst>
              <a:ext uri="{FF2B5EF4-FFF2-40B4-BE49-F238E27FC236}">
                <a16:creationId xmlns:a16="http://schemas.microsoft.com/office/drawing/2014/main" id="{654C4EEC-FE9E-1BEA-F07B-3A07F4FF47EE}"/>
              </a:ext>
            </a:extLst>
          </p:cNvPr>
          <p:cNvSpPr/>
          <p:nvPr/>
        </p:nvSpPr>
        <p:spPr>
          <a:xfrm>
            <a:off x="2470323" y="2800350"/>
            <a:ext cx="1095375" cy="467054"/>
          </a:xfrm>
          <a:prstGeom prst="rect">
            <a:avLst/>
          </a:prstGeom>
          <a:solidFill>
            <a:srgbClr val="EFB448"/>
          </a:solidFill>
          <a:ln>
            <a:solidFill>
              <a:srgbClr val="EFB4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MY" sz="1000" dirty="0">
              <a:solidFill>
                <a:schemeClr val="tx1"/>
              </a:solidFill>
            </a:endParaRPr>
          </a:p>
        </p:txBody>
      </p:sp>
      <p:sp>
        <p:nvSpPr>
          <p:cNvPr id="9" name="Rectangle 8">
            <a:extLst>
              <a:ext uri="{FF2B5EF4-FFF2-40B4-BE49-F238E27FC236}">
                <a16:creationId xmlns:a16="http://schemas.microsoft.com/office/drawing/2014/main" id="{F6F8189D-4B27-9615-F5F0-E9CC095E9B62}"/>
              </a:ext>
            </a:extLst>
          </p:cNvPr>
          <p:cNvSpPr/>
          <p:nvPr/>
        </p:nvSpPr>
        <p:spPr>
          <a:xfrm>
            <a:off x="3108495" y="2819971"/>
            <a:ext cx="607218" cy="299467"/>
          </a:xfrm>
          <a:prstGeom prst="rect">
            <a:avLst/>
          </a:prstGeom>
          <a:solidFill>
            <a:srgbClr val="EFB448"/>
          </a:solidFill>
          <a:ln>
            <a:solidFill>
              <a:srgbClr val="EFB4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MY" sz="1000" dirty="0">
              <a:solidFill>
                <a:schemeClr val="tx1"/>
              </a:solidFill>
            </a:endParaRPr>
          </a:p>
        </p:txBody>
      </p:sp>
      <p:sp>
        <p:nvSpPr>
          <p:cNvPr id="7" name="Rectangle 6">
            <a:extLst>
              <a:ext uri="{FF2B5EF4-FFF2-40B4-BE49-F238E27FC236}">
                <a16:creationId xmlns:a16="http://schemas.microsoft.com/office/drawing/2014/main" id="{7E9E8CA3-EB5C-6404-1C4B-FCFC24D741F3}"/>
              </a:ext>
            </a:extLst>
          </p:cNvPr>
          <p:cNvSpPr/>
          <p:nvPr/>
        </p:nvSpPr>
        <p:spPr>
          <a:xfrm>
            <a:off x="2489368" y="2822275"/>
            <a:ext cx="1371599" cy="5453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MY" sz="700" dirty="0">
                <a:solidFill>
                  <a:schemeClr val="tx1"/>
                </a:solidFill>
              </a:rPr>
              <a:t>Cross-disciplinary researchers from diverse fields (e.g. AI, Public Health) collaborate on shared challenges</a:t>
            </a:r>
            <a:endParaRPr lang="en-MY" sz="1000" dirty="0">
              <a:solidFill>
                <a:schemeClr val="tx1"/>
              </a:solidFill>
            </a:endParaRPr>
          </a:p>
        </p:txBody>
      </p:sp>
      <p:sp>
        <p:nvSpPr>
          <p:cNvPr id="11" name="Rectangle 10">
            <a:extLst>
              <a:ext uri="{FF2B5EF4-FFF2-40B4-BE49-F238E27FC236}">
                <a16:creationId xmlns:a16="http://schemas.microsoft.com/office/drawing/2014/main" id="{BFFE2E46-AC3E-2826-6E75-A6F7859D5A26}"/>
              </a:ext>
            </a:extLst>
          </p:cNvPr>
          <p:cNvSpPr/>
          <p:nvPr/>
        </p:nvSpPr>
        <p:spPr>
          <a:xfrm>
            <a:off x="5306393" y="2509840"/>
            <a:ext cx="1371599" cy="423862"/>
          </a:xfrm>
          <a:prstGeom prst="rect">
            <a:avLst/>
          </a:prstGeom>
          <a:solidFill>
            <a:srgbClr val="EB952A"/>
          </a:solidFill>
          <a:ln>
            <a:solidFill>
              <a:srgbClr val="EB95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Rectangle 9">
            <a:extLst>
              <a:ext uri="{FF2B5EF4-FFF2-40B4-BE49-F238E27FC236}">
                <a16:creationId xmlns:a16="http://schemas.microsoft.com/office/drawing/2014/main" id="{0FE02350-D5C8-59CA-7127-2FFA90D56F05}"/>
              </a:ext>
            </a:extLst>
          </p:cNvPr>
          <p:cNvSpPr/>
          <p:nvPr/>
        </p:nvSpPr>
        <p:spPr>
          <a:xfrm>
            <a:off x="5306392" y="2410034"/>
            <a:ext cx="1371599" cy="5453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MY" sz="700" dirty="0">
                <a:solidFill>
                  <a:schemeClr val="tx1"/>
                </a:solidFill>
              </a:rPr>
              <a:t>Incubates local innovations, co-develops prototypes, and builds human capacity through joint training initiatives</a:t>
            </a:r>
            <a:endParaRPr lang="en-MY" sz="1000" dirty="0">
              <a:solidFill>
                <a:schemeClr val="tx1"/>
              </a:solidFill>
            </a:endParaRPr>
          </a:p>
        </p:txBody>
      </p:sp>
      <p:sp>
        <p:nvSpPr>
          <p:cNvPr id="12" name="Content Placeholder 2">
            <a:extLst>
              <a:ext uri="{FF2B5EF4-FFF2-40B4-BE49-F238E27FC236}">
                <a16:creationId xmlns:a16="http://schemas.microsoft.com/office/drawing/2014/main" id="{88F0FC4B-F21D-DDBD-3AD8-BF4EA73973BE}"/>
              </a:ext>
            </a:extLst>
          </p:cNvPr>
          <p:cNvSpPr txBox="1">
            <a:spLocks/>
          </p:cNvSpPr>
          <p:nvPr/>
        </p:nvSpPr>
        <p:spPr>
          <a:xfrm>
            <a:off x="7248330" y="1609518"/>
            <a:ext cx="460154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Consortia coordination could be rotated among partners to ensure leadership diversity and distributed stewardship.</a:t>
            </a:r>
          </a:p>
          <a:p>
            <a:r>
              <a:rPr lang="en-US" sz="2400" dirty="0"/>
              <a:t>Community actors are co-leaders, not just beneficiaries.</a:t>
            </a:r>
          </a:p>
          <a:p>
            <a:r>
              <a:rPr lang="en-US" sz="2400" dirty="0"/>
              <a:t>Integrated capacity building e.g. short courses, paid internships, and staff exchanges.</a:t>
            </a:r>
            <a:endParaRPr lang="en-MY" sz="2400" dirty="0"/>
          </a:p>
        </p:txBody>
      </p:sp>
      <p:sp>
        <p:nvSpPr>
          <p:cNvPr id="13" name="Rectangle 12">
            <a:extLst>
              <a:ext uri="{FF2B5EF4-FFF2-40B4-BE49-F238E27FC236}">
                <a16:creationId xmlns:a16="http://schemas.microsoft.com/office/drawing/2014/main" id="{D665CE0D-67EE-735D-7F23-C68744215366}"/>
              </a:ext>
            </a:extLst>
          </p:cNvPr>
          <p:cNvSpPr/>
          <p:nvPr/>
        </p:nvSpPr>
        <p:spPr>
          <a:xfrm>
            <a:off x="2543175" y="5019675"/>
            <a:ext cx="1428750" cy="403225"/>
          </a:xfrm>
          <a:prstGeom prst="rect">
            <a:avLst/>
          </a:prstGeom>
          <a:solidFill>
            <a:srgbClr val="6A8F48"/>
          </a:solidFill>
          <a:ln>
            <a:solidFill>
              <a:srgbClr val="6A8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4" name="Rectangle 13">
            <a:extLst>
              <a:ext uri="{FF2B5EF4-FFF2-40B4-BE49-F238E27FC236}">
                <a16:creationId xmlns:a16="http://schemas.microsoft.com/office/drawing/2014/main" id="{B8CF7BF7-EF0B-6D20-DB59-044AEB248E0E}"/>
              </a:ext>
            </a:extLst>
          </p:cNvPr>
          <p:cNvSpPr/>
          <p:nvPr/>
        </p:nvSpPr>
        <p:spPr>
          <a:xfrm>
            <a:off x="2473665" y="4948594"/>
            <a:ext cx="1560173" cy="5453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00" dirty="0"/>
              <a:t>Civil society actors, health clinics, schools, and community organizations define real-world challenges and field-test solutions.</a:t>
            </a:r>
            <a:endParaRPr lang="en-MY" sz="900" dirty="0">
              <a:solidFill>
                <a:schemeClr val="tx1"/>
              </a:solidFill>
            </a:endParaRPr>
          </a:p>
        </p:txBody>
      </p:sp>
      <p:sp>
        <p:nvSpPr>
          <p:cNvPr id="15" name="Rectangle 14">
            <a:extLst>
              <a:ext uri="{FF2B5EF4-FFF2-40B4-BE49-F238E27FC236}">
                <a16:creationId xmlns:a16="http://schemas.microsoft.com/office/drawing/2014/main" id="{EA539C1D-3A70-6F14-C172-0BE33EA076AD}"/>
              </a:ext>
            </a:extLst>
          </p:cNvPr>
          <p:cNvSpPr/>
          <p:nvPr/>
        </p:nvSpPr>
        <p:spPr>
          <a:xfrm>
            <a:off x="5100638" y="5019675"/>
            <a:ext cx="1485900" cy="403225"/>
          </a:xfrm>
          <a:prstGeom prst="rect">
            <a:avLst/>
          </a:prstGeom>
          <a:solidFill>
            <a:srgbClr val="336993"/>
          </a:solidFill>
          <a:ln>
            <a:solidFill>
              <a:srgbClr val="3369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8" name="TextBox 17">
            <a:extLst>
              <a:ext uri="{FF2B5EF4-FFF2-40B4-BE49-F238E27FC236}">
                <a16:creationId xmlns:a16="http://schemas.microsoft.com/office/drawing/2014/main" id="{307139BC-968D-4FE2-FA39-DACB1C811483}"/>
              </a:ext>
            </a:extLst>
          </p:cNvPr>
          <p:cNvSpPr txBox="1"/>
          <p:nvPr/>
        </p:nvSpPr>
        <p:spPr>
          <a:xfrm>
            <a:off x="5140182" y="4943903"/>
            <a:ext cx="1625433" cy="584775"/>
          </a:xfrm>
          <a:prstGeom prst="rect">
            <a:avLst/>
          </a:prstGeom>
          <a:noFill/>
        </p:spPr>
        <p:txBody>
          <a:bodyPr wrap="square">
            <a:spAutoFit/>
          </a:bodyPr>
          <a:lstStyle/>
          <a:p>
            <a:r>
              <a:rPr lang="en-US" sz="800" dirty="0">
                <a:solidFill>
                  <a:schemeClr val="bg1"/>
                </a:solidFill>
              </a:rPr>
              <a:t>Government ministries and public agencies align research with policy needs and facilitate uptake.</a:t>
            </a:r>
            <a:endParaRPr lang="en-MY" sz="2400" dirty="0">
              <a:solidFill>
                <a:schemeClr val="bg1"/>
              </a:solidFill>
            </a:endParaRPr>
          </a:p>
        </p:txBody>
      </p:sp>
      <p:sp>
        <p:nvSpPr>
          <p:cNvPr id="21" name="Rectangle: Rounded Corners 20">
            <a:extLst>
              <a:ext uri="{FF2B5EF4-FFF2-40B4-BE49-F238E27FC236}">
                <a16:creationId xmlns:a16="http://schemas.microsoft.com/office/drawing/2014/main" id="{BB4EF0BB-6AB5-CB41-9AD7-31F251C0737F}"/>
              </a:ext>
            </a:extLst>
          </p:cNvPr>
          <p:cNvSpPr/>
          <p:nvPr/>
        </p:nvSpPr>
        <p:spPr>
          <a:xfrm>
            <a:off x="9914559" y="5675106"/>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1</a:t>
            </a:r>
          </a:p>
        </p:txBody>
      </p:sp>
    </p:spTree>
    <p:extLst>
      <p:ext uri="{BB962C8B-B14F-4D97-AF65-F5344CB8AC3E}">
        <p14:creationId xmlns:p14="http://schemas.microsoft.com/office/powerpoint/2010/main" val="2069324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E7CF9-3697-BAFB-DFE7-F226ACD2D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BCD1DD-3A98-C031-3212-30A94752779C}"/>
              </a:ext>
            </a:extLst>
          </p:cNvPr>
          <p:cNvSpPr>
            <a:spLocks noGrp="1"/>
          </p:cNvSpPr>
          <p:nvPr>
            <p:ph type="title"/>
          </p:nvPr>
        </p:nvSpPr>
        <p:spPr>
          <a:xfrm>
            <a:off x="838200" y="365125"/>
            <a:ext cx="8232648" cy="1325563"/>
          </a:xfrm>
        </p:spPr>
        <p:txBody>
          <a:bodyPr>
            <a:normAutofit/>
          </a:bodyPr>
          <a:lstStyle/>
          <a:p>
            <a:r>
              <a:rPr lang="en-MY" sz="4000" b="1" dirty="0"/>
              <a:t>Contribution Equity Matrix (CEM)</a:t>
            </a:r>
          </a:p>
        </p:txBody>
      </p:sp>
      <p:sp>
        <p:nvSpPr>
          <p:cNvPr id="4" name="Content Placeholder 3">
            <a:extLst>
              <a:ext uri="{FF2B5EF4-FFF2-40B4-BE49-F238E27FC236}">
                <a16:creationId xmlns:a16="http://schemas.microsoft.com/office/drawing/2014/main" id="{2AAB61B0-82BD-0C0A-73D8-DCC000182348}"/>
              </a:ext>
            </a:extLst>
          </p:cNvPr>
          <p:cNvSpPr>
            <a:spLocks noGrp="1"/>
          </p:cNvSpPr>
          <p:nvPr>
            <p:ph idx="1"/>
          </p:nvPr>
        </p:nvSpPr>
        <p:spPr/>
        <p:txBody>
          <a:bodyPr/>
          <a:lstStyle/>
          <a:p>
            <a:r>
              <a:rPr lang="en-MY" dirty="0"/>
              <a:t>Create clear jointly-develop equity matrix template to capture contributions across multiple domains:</a:t>
            </a:r>
          </a:p>
          <a:p>
            <a:pPr marL="914400" lvl="1" indent="-457200">
              <a:buFont typeface="+mj-lt"/>
              <a:buAutoNum type="arabicPeriod"/>
            </a:pPr>
            <a:r>
              <a:rPr lang="en-US" dirty="0"/>
              <a:t>Intellectual leadership</a:t>
            </a:r>
          </a:p>
          <a:p>
            <a:pPr marL="914400" lvl="1" indent="-457200">
              <a:buFont typeface="+mj-lt"/>
              <a:buAutoNum type="arabicPeriod"/>
            </a:pPr>
            <a:r>
              <a:rPr lang="en-US" dirty="0"/>
              <a:t>Fieldwork and data</a:t>
            </a:r>
          </a:p>
          <a:p>
            <a:pPr marL="914400" lvl="1" indent="-457200">
              <a:buFont typeface="+mj-lt"/>
              <a:buAutoNum type="arabicPeriod"/>
            </a:pPr>
            <a:r>
              <a:rPr lang="en-US" dirty="0"/>
              <a:t>Budget/resource ownership</a:t>
            </a:r>
          </a:p>
          <a:p>
            <a:pPr marL="914400" lvl="1" indent="-457200">
              <a:buFont typeface="+mj-lt"/>
              <a:buAutoNum type="arabicPeriod"/>
            </a:pPr>
            <a:r>
              <a:rPr lang="en-US" dirty="0"/>
              <a:t>Knowledge production (writing, analysis)</a:t>
            </a:r>
          </a:p>
          <a:p>
            <a:pPr marL="914400" lvl="1" indent="-457200">
              <a:buFont typeface="+mj-lt"/>
              <a:buAutoNum type="arabicPeriod"/>
            </a:pPr>
            <a:r>
              <a:rPr lang="en-US" dirty="0"/>
              <a:t>Community translation/engagement</a:t>
            </a:r>
          </a:p>
          <a:p>
            <a:pPr marL="914400" lvl="1" indent="-457200">
              <a:buFont typeface="+mj-lt"/>
              <a:buAutoNum type="arabicPeriod"/>
            </a:pPr>
            <a:r>
              <a:rPr lang="en-US" dirty="0"/>
              <a:t>Capacity strengthening</a:t>
            </a:r>
          </a:p>
          <a:p>
            <a:r>
              <a:rPr lang="en-US" dirty="0"/>
              <a:t>Review at project kickoff, midpoint, and close to ensure adaptive equity</a:t>
            </a:r>
            <a:endParaRPr lang="en-MY" dirty="0"/>
          </a:p>
          <a:p>
            <a:endParaRPr lang="en-MY" dirty="0"/>
          </a:p>
        </p:txBody>
      </p:sp>
      <p:sp>
        <p:nvSpPr>
          <p:cNvPr id="5" name="Rectangle: Rounded Corners 4">
            <a:extLst>
              <a:ext uri="{FF2B5EF4-FFF2-40B4-BE49-F238E27FC236}">
                <a16:creationId xmlns:a16="http://schemas.microsoft.com/office/drawing/2014/main" id="{43F9E327-CB3C-C575-746A-CE2DAC96EC2C}"/>
              </a:ext>
            </a:extLst>
          </p:cNvPr>
          <p:cNvSpPr/>
          <p:nvPr/>
        </p:nvSpPr>
        <p:spPr>
          <a:xfrm>
            <a:off x="9855200" y="5678424"/>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2</a:t>
            </a:r>
          </a:p>
        </p:txBody>
      </p:sp>
    </p:spTree>
    <p:extLst>
      <p:ext uri="{BB962C8B-B14F-4D97-AF65-F5344CB8AC3E}">
        <p14:creationId xmlns:p14="http://schemas.microsoft.com/office/powerpoint/2010/main" val="548015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AB661-1F36-B818-B9FC-CEA0AB4624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FD0454-4202-878A-9CCC-A8C950088FE4}"/>
              </a:ext>
            </a:extLst>
          </p:cNvPr>
          <p:cNvSpPr>
            <a:spLocks noGrp="1"/>
          </p:cNvSpPr>
          <p:nvPr>
            <p:ph type="title"/>
          </p:nvPr>
        </p:nvSpPr>
        <p:spPr>
          <a:xfrm>
            <a:off x="838200" y="365125"/>
            <a:ext cx="8232648" cy="1325563"/>
          </a:xfrm>
        </p:spPr>
        <p:txBody>
          <a:bodyPr>
            <a:normAutofit/>
          </a:bodyPr>
          <a:lstStyle/>
          <a:p>
            <a:r>
              <a:rPr lang="en-MY" sz="4000" b="1" dirty="0"/>
              <a:t>CEM Template</a:t>
            </a:r>
          </a:p>
        </p:txBody>
      </p:sp>
      <p:graphicFrame>
        <p:nvGraphicFramePr>
          <p:cNvPr id="6" name="Content Placeholder 5">
            <a:extLst>
              <a:ext uri="{FF2B5EF4-FFF2-40B4-BE49-F238E27FC236}">
                <a16:creationId xmlns:a16="http://schemas.microsoft.com/office/drawing/2014/main" id="{B0CA07C9-02CC-B62B-4B01-C5F9F3C7FB1B}"/>
              </a:ext>
            </a:extLst>
          </p:cNvPr>
          <p:cNvGraphicFramePr>
            <a:graphicFrameLocks noGrp="1"/>
          </p:cNvGraphicFramePr>
          <p:nvPr>
            <p:ph idx="1"/>
            <p:extLst>
              <p:ext uri="{D42A27DB-BD31-4B8C-83A1-F6EECF244321}">
                <p14:modId xmlns:p14="http://schemas.microsoft.com/office/powerpoint/2010/main" val="3786230772"/>
              </p:ext>
            </p:extLst>
          </p:nvPr>
        </p:nvGraphicFramePr>
        <p:xfrm>
          <a:off x="572008" y="1664397"/>
          <a:ext cx="9153107" cy="4393503"/>
        </p:xfrm>
        <a:graphic>
          <a:graphicData uri="http://schemas.openxmlformats.org/drawingml/2006/table">
            <a:tbl>
              <a:tblPr/>
              <a:tblGrid>
                <a:gridCol w="2696283">
                  <a:extLst>
                    <a:ext uri="{9D8B030D-6E8A-4147-A177-3AD203B41FA5}">
                      <a16:colId xmlns:a16="http://schemas.microsoft.com/office/drawing/2014/main" val="3211208327"/>
                    </a:ext>
                  </a:extLst>
                </a:gridCol>
                <a:gridCol w="1614206">
                  <a:extLst>
                    <a:ext uri="{9D8B030D-6E8A-4147-A177-3AD203B41FA5}">
                      <a16:colId xmlns:a16="http://schemas.microsoft.com/office/drawing/2014/main" val="3071001025"/>
                    </a:ext>
                  </a:extLst>
                </a:gridCol>
                <a:gridCol w="1614206">
                  <a:extLst>
                    <a:ext uri="{9D8B030D-6E8A-4147-A177-3AD203B41FA5}">
                      <a16:colId xmlns:a16="http://schemas.microsoft.com/office/drawing/2014/main" val="574574660"/>
                    </a:ext>
                  </a:extLst>
                </a:gridCol>
                <a:gridCol w="1614206">
                  <a:extLst>
                    <a:ext uri="{9D8B030D-6E8A-4147-A177-3AD203B41FA5}">
                      <a16:colId xmlns:a16="http://schemas.microsoft.com/office/drawing/2014/main" val="2027185230"/>
                    </a:ext>
                  </a:extLst>
                </a:gridCol>
                <a:gridCol w="1614206">
                  <a:extLst>
                    <a:ext uri="{9D8B030D-6E8A-4147-A177-3AD203B41FA5}">
                      <a16:colId xmlns:a16="http://schemas.microsoft.com/office/drawing/2014/main" val="3635559957"/>
                    </a:ext>
                  </a:extLst>
                </a:gridCol>
              </a:tblGrid>
              <a:tr h="491280">
                <a:tc>
                  <a:txBody>
                    <a:bodyPr/>
                    <a:lstStyle/>
                    <a:p>
                      <a:pPr>
                        <a:buNone/>
                      </a:pPr>
                      <a:r>
                        <a:rPr lang="en-MY" sz="1400" b="1" dirty="0">
                          <a:solidFill>
                            <a:schemeClr val="bg1"/>
                          </a:solidFill>
                        </a:rPr>
                        <a:t>Contribution Domain</a:t>
                      </a:r>
                      <a:endParaRPr lang="en-MY" sz="1400" dirty="0">
                        <a:solidFill>
                          <a:schemeClr val="bg1"/>
                        </a:solidFill>
                      </a:endParaRPr>
                    </a:p>
                  </a:txBody>
                  <a:tcPr marL="70183" marR="70183" marT="35091" marB="35091" anchor="ctr">
                    <a:lnL>
                      <a:noFill/>
                    </a:lnL>
                    <a:lnR>
                      <a:noFill/>
                    </a:lnR>
                    <a:lnT>
                      <a:noFill/>
                    </a:lnT>
                    <a:lnB w="12700" cap="flat" cmpd="sng" algn="ctr">
                      <a:solidFill>
                        <a:schemeClr val="tx1"/>
                      </a:solidFill>
                      <a:prstDash val="solid"/>
                      <a:round/>
                      <a:headEnd type="none" w="med" len="med"/>
                      <a:tailEnd type="none" w="med" len="med"/>
                    </a:lnB>
                    <a:solidFill>
                      <a:srgbClr val="7030A0"/>
                    </a:solidFill>
                  </a:tcPr>
                </a:tc>
                <a:tc>
                  <a:txBody>
                    <a:bodyPr/>
                    <a:lstStyle/>
                    <a:p>
                      <a:pPr>
                        <a:buNone/>
                      </a:pPr>
                      <a:r>
                        <a:rPr lang="en-MY" sz="1400" b="1" dirty="0">
                          <a:solidFill>
                            <a:schemeClr val="bg1"/>
                          </a:solidFill>
                        </a:rPr>
                        <a:t>Partner A</a:t>
                      </a:r>
                      <a:r>
                        <a:rPr lang="en-MY" sz="1400" dirty="0">
                          <a:solidFill>
                            <a:schemeClr val="bg1"/>
                          </a:solidFill>
                        </a:rPr>
                        <a:t> (e.g., Ghana)</a:t>
                      </a:r>
                    </a:p>
                  </a:txBody>
                  <a:tcPr marL="70183" marR="70183" marT="35091" marB="35091" anchor="ctr">
                    <a:lnL>
                      <a:noFill/>
                    </a:lnL>
                    <a:lnR>
                      <a:noFill/>
                    </a:lnR>
                    <a:lnT>
                      <a:noFill/>
                    </a:lnT>
                    <a:lnB w="12700" cap="flat" cmpd="sng" algn="ctr">
                      <a:solidFill>
                        <a:schemeClr val="tx1"/>
                      </a:solidFill>
                      <a:prstDash val="solid"/>
                      <a:round/>
                      <a:headEnd type="none" w="med" len="med"/>
                      <a:tailEnd type="none" w="med" len="med"/>
                    </a:lnB>
                    <a:solidFill>
                      <a:srgbClr val="7030A0"/>
                    </a:solidFill>
                  </a:tcPr>
                </a:tc>
                <a:tc>
                  <a:txBody>
                    <a:bodyPr/>
                    <a:lstStyle/>
                    <a:p>
                      <a:pPr>
                        <a:buNone/>
                      </a:pPr>
                      <a:r>
                        <a:rPr lang="en-MY" sz="1400" b="1">
                          <a:solidFill>
                            <a:schemeClr val="bg1"/>
                          </a:solidFill>
                        </a:rPr>
                        <a:t>Partner B</a:t>
                      </a:r>
                      <a:r>
                        <a:rPr lang="en-MY" sz="1400">
                          <a:solidFill>
                            <a:schemeClr val="bg1"/>
                          </a:solidFill>
                        </a:rPr>
                        <a:t> (e.g., Malaysia)</a:t>
                      </a:r>
                    </a:p>
                  </a:txBody>
                  <a:tcPr marL="70183" marR="70183" marT="35091" marB="35091" anchor="ctr">
                    <a:lnL>
                      <a:noFill/>
                    </a:lnL>
                    <a:lnR>
                      <a:noFill/>
                    </a:lnR>
                    <a:lnT>
                      <a:noFill/>
                    </a:lnT>
                    <a:lnB w="12700" cap="flat" cmpd="sng" algn="ctr">
                      <a:solidFill>
                        <a:schemeClr val="tx1"/>
                      </a:solidFill>
                      <a:prstDash val="solid"/>
                      <a:round/>
                      <a:headEnd type="none" w="med" len="med"/>
                      <a:tailEnd type="none" w="med" len="med"/>
                    </a:lnB>
                    <a:solidFill>
                      <a:srgbClr val="7030A0"/>
                    </a:solidFill>
                  </a:tcPr>
                </a:tc>
                <a:tc>
                  <a:txBody>
                    <a:bodyPr/>
                    <a:lstStyle/>
                    <a:p>
                      <a:pPr>
                        <a:buNone/>
                      </a:pPr>
                      <a:r>
                        <a:rPr lang="da-DK" sz="1400" b="1">
                          <a:solidFill>
                            <a:schemeClr val="bg1"/>
                          </a:solidFill>
                        </a:rPr>
                        <a:t>Partner C</a:t>
                      </a:r>
                      <a:r>
                        <a:rPr lang="da-DK" sz="1400">
                          <a:solidFill>
                            <a:schemeClr val="bg1"/>
                          </a:solidFill>
                        </a:rPr>
                        <a:t> (e.g., Peru)</a:t>
                      </a:r>
                    </a:p>
                  </a:txBody>
                  <a:tcPr marL="70183" marR="70183" marT="35091" marB="35091" anchor="ctr">
                    <a:lnL>
                      <a:noFill/>
                    </a:lnL>
                    <a:lnR>
                      <a:noFill/>
                    </a:lnR>
                    <a:lnT>
                      <a:noFill/>
                    </a:lnT>
                    <a:lnB w="12700" cap="flat" cmpd="sng" algn="ctr">
                      <a:solidFill>
                        <a:schemeClr val="tx1"/>
                      </a:solidFill>
                      <a:prstDash val="solid"/>
                      <a:round/>
                      <a:headEnd type="none" w="med" len="med"/>
                      <a:tailEnd type="none" w="med" len="med"/>
                    </a:lnB>
                    <a:solidFill>
                      <a:srgbClr val="7030A0"/>
                    </a:solidFill>
                  </a:tcPr>
                </a:tc>
                <a:tc>
                  <a:txBody>
                    <a:bodyPr/>
                    <a:lstStyle/>
                    <a:p>
                      <a:pPr>
                        <a:buNone/>
                      </a:pPr>
                      <a:r>
                        <a:rPr lang="en-MY" sz="1400" dirty="0">
                          <a:solidFill>
                            <a:schemeClr val="bg1"/>
                          </a:solidFill>
                        </a:rPr>
                        <a:t>Comments/Details</a:t>
                      </a:r>
                    </a:p>
                  </a:txBody>
                  <a:tcPr marL="70183" marR="70183" marT="35091" marB="35091" anchor="ctr">
                    <a:lnL>
                      <a:noFill/>
                    </a:lnL>
                    <a:lnR>
                      <a:noFill/>
                    </a:lnR>
                    <a:lnT>
                      <a:noFill/>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471136517"/>
                  </a:ext>
                </a:extLst>
              </a:tr>
              <a:tr h="491280">
                <a:tc>
                  <a:txBody>
                    <a:bodyPr/>
                    <a:lstStyle/>
                    <a:p>
                      <a:pPr>
                        <a:buNone/>
                      </a:pPr>
                      <a:r>
                        <a:rPr lang="en-MY" sz="1400" b="1" dirty="0"/>
                        <a:t>1. Intellectual Leadership</a:t>
                      </a:r>
                      <a:endParaRPr lang="en-MY" sz="1400" dirty="0"/>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dirty="0"/>
                        <a:t>Lead WP1</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dirty="0"/>
                        <a:t>Co-lead WP2</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a:t>Advisory role</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dirty="0"/>
                        <a:t>Specify lead/co-lead roles</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7986547"/>
                  </a:ext>
                </a:extLst>
              </a:tr>
              <a:tr h="491280">
                <a:tc>
                  <a:txBody>
                    <a:bodyPr/>
                    <a:lstStyle/>
                    <a:p>
                      <a:pPr>
                        <a:buNone/>
                      </a:pPr>
                      <a:r>
                        <a:rPr lang="en-MY" sz="1400" b="1" dirty="0"/>
                        <a:t>2. Fieldwork &amp; Data Access</a:t>
                      </a:r>
                      <a:endParaRPr lang="en-MY" sz="1400" dirty="0"/>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dirty="0"/>
                        <a:t>Supportive</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dirty="0"/>
                        <a:t>Lead</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dirty="0"/>
                        <a:t>Lead + Community Gatekeeper</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dirty="0"/>
                        <a:t>Detail local permissions</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454162"/>
                  </a:ext>
                </a:extLst>
              </a:tr>
              <a:tr h="491280">
                <a:tc>
                  <a:txBody>
                    <a:bodyPr/>
                    <a:lstStyle/>
                    <a:p>
                      <a:pPr>
                        <a:buNone/>
                      </a:pPr>
                      <a:r>
                        <a:rPr lang="en-MY" sz="1400" b="1"/>
                        <a:t>3. Budget Ownership</a:t>
                      </a:r>
                      <a:endParaRPr lang="en-MY" sz="1400"/>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dirty="0"/>
                        <a:t>20%</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dirty="0"/>
                        <a:t>50%</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dirty="0"/>
                        <a:t>30%</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a:t>Disbursement by phase</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6838105"/>
                  </a:ext>
                </a:extLst>
              </a:tr>
              <a:tr h="701829">
                <a:tc>
                  <a:txBody>
                    <a:bodyPr/>
                    <a:lstStyle/>
                    <a:p>
                      <a:pPr>
                        <a:buNone/>
                      </a:pPr>
                      <a:r>
                        <a:rPr lang="en-MY" sz="1400" b="1"/>
                        <a:t>4. Writing &amp; Knowledge Production</a:t>
                      </a:r>
                      <a:endParaRPr lang="en-MY" sz="1400"/>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a:t>Lead 2 papers</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dirty="0"/>
                        <a:t>Lead 1 paper, blog</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dirty="0"/>
                        <a:t>Co-author 2 papers</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a:t>Include local-language outputs</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9042850"/>
                  </a:ext>
                </a:extLst>
              </a:tr>
              <a:tr h="491280">
                <a:tc>
                  <a:txBody>
                    <a:bodyPr/>
                    <a:lstStyle/>
                    <a:p>
                      <a:pPr>
                        <a:buNone/>
                      </a:pPr>
                      <a:r>
                        <a:rPr lang="en-MY" sz="1400" b="1" dirty="0"/>
                        <a:t>5. Capacity Strengthening</a:t>
                      </a:r>
                      <a:endParaRPr lang="en-MY" sz="1400" dirty="0"/>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dirty="0"/>
                        <a:t>Receives training</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dirty="0"/>
                        <a:t>Delivers AI workshop</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dirty="0"/>
                        <a:t>Hosts 2 interns</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a:t>Define capacity KPIs</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9861665"/>
                  </a:ext>
                </a:extLst>
              </a:tr>
              <a:tr h="701829">
                <a:tc>
                  <a:txBody>
                    <a:bodyPr/>
                    <a:lstStyle/>
                    <a:p>
                      <a:pPr>
                        <a:buNone/>
                      </a:pPr>
                      <a:r>
                        <a:rPr lang="en-MY" sz="1400" b="1"/>
                        <a:t>6. Community Engagement</a:t>
                      </a:r>
                      <a:endParaRPr lang="en-MY" sz="1400"/>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a:t>Fieldwork</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a:t>Policy brief</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a:t>Community forum</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400"/>
                        <a:t>Engagement mapped to impact plan</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9560506"/>
                  </a:ext>
                </a:extLst>
              </a:tr>
              <a:tr h="491280">
                <a:tc>
                  <a:txBody>
                    <a:bodyPr/>
                    <a:lstStyle/>
                    <a:p>
                      <a:pPr>
                        <a:buNone/>
                      </a:pPr>
                      <a:r>
                        <a:rPr lang="en-US" sz="1400" b="1"/>
                        <a:t>7. Policy or Practice Uptake</a:t>
                      </a:r>
                      <a:endParaRPr lang="en-US" sz="1400"/>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a:t>Health policy input</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a:t>Ministry roundtable</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a:t>NGO network</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400" dirty="0"/>
                        <a:t>Capture pathways to influence</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5872065"/>
                  </a:ext>
                </a:extLst>
              </a:tr>
            </a:tbl>
          </a:graphicData>
        </a:graphic>
      </p:graphicFrame>
      <p:sp>
        <p:nvSpPr>
          <p:cNvPr id="7" name="Rectangle: Rounded Corners 6">
            <a:extLst>
              <a:ext uri="{FF2B5EF4-FFF2-40B4-BE49-F238E27FC236}">
                <a16:creationId xmlns:a16="http://schemas.microsoft.com/office/drawing/2014/main" id="{5A781856-534A-988E-757A-F75313E388EB}"/>
              </a:ext>
            </a:extLst>
          </p:cNvPr>
          <p:cNvSpPr/>
          <p:nvPr/>
        </p:nvSpPr>
        <p:spPr>
          <a:xfrm>
            <a:off x="10045700" y="5695950"/>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2</a:t>
            </a:r>
          </a:p>
        </p:txBody>
      </p:sp>
    </p:spTree>
    <p:extLst>
      <p:ext uri="{BB962C8B-B14F-4D97-AF65-F5344CB8AC3E}">
        <p14:creationId xmlns:p14="http://schemas.microsoft.com/office/powerpoint/2010/main" val="2148264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541C9-11E7-4D02-271D-78C13A0A46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773C92-A1F4-5B08-8617-13757D650C88}"/>
              </a:ext>
            </a:extLst>
          </p:cNvPr>
          <p:cNvSpPr>
            <a:spLocks noGrp="1"/>
          </p:cNvSpPr>
          <p:nvPr>
            <p:ph type="title"/>
          </p:nvPr>
        </p:nvSpPr>
        <p:spPr>
          <a:xfrm>
            <a:off x="838200" y="365125"/>
            <a:ext cx="8232648" cy="1325563"/>
          </a:xfrm>
        </p:spPr>
        <p:txBody>
          <a:bodyPr>
            <a:normAutofit/>
          </a:bodyPr>
          <a:lstStyle/>
          <a:p>
            <a:r>
              <a:rPr lang="en-MY" sz="4000" b="1" dirty="0"/>
              <a:t>CEM Distribution Dashboard</a:t>
            </a:r>
          </a:p>
        </p:txBody>
      </p:sp>
      <p:pic>
        <p:nvPicPr>
          <p:cNvPr id="7" name="Content Placeholder 6">
            <a:extLst>
              <a:ext uri="{FF2B5EF4-FFF2-40B4-BE49-F238E27FC236}">
                <a16:creationId xmlns:a16="http://schemas.microsoft.com/office/drawing/2014/main" id="{E142D58B-A92E-0A3F-749A-04B22FD31D9B}"/>
              </a:ext>
            </a:extLst>
          </p:cNvPr>
          <p:cNvPicPr>
            <a:picLocks noGrp="1" noChangeAspect="1"/>
          </p:cNvPicPr>
          <p:nvPr>
            <p:ph idx="1"/>
          </p:nvPr>
        </p:nvPicPr>
        <p:blipFill>
          <a:blip r:embed="rId2"/>
          <a:stretch>
            <a:fillRect/>
          </a:stretch>
        </p:blipFill>
        <p:spPr>
          <a:xfrm>
            <a:off x="493632" y="1370148"/>
            <a:ext cx="6217919" cy="3108960"/>
          </a:xfrm>
        </p:spPr>
      </p:pic>
      <p:graphicFrame>
        <p:nvGraphicFramePr>
          <p:cNvPr id="8" name="Table 7">
            <a:extLst>
              <a:ext uri="{FF2B5EF4-FFF2-40B4-BE49-F238E27FC236}">
                <a16:creationId xmlns:a16="http://schemas.microsoft.com/office/drawing/2014/main" id="{70448C18-7188-A57D-B94A-0D5D83684DAE}"/>
              </a:ext>
            </a:extLst>
          </p:cNvPr>
          <p:cNvGraphicFramePr>
            <a:graphicFrameLocks noGrp="1"/>
          </p:cNvGraphicFramePr>
          <p:nvPr>
            <p:extLst>
              <p:ext uri="{D42A27DB-BD31-4B8C-83A1-F6EECF244321}">
                <p14:modId xmlns:p14="http://schemas.microsoft.com/office/powerpoint/2010/main" val="2976258158"/>
              </p:ext>
            </p:extLst>
          </p:nvPr>
        </p:nvGraphicFramePr>
        <p:xfrm>
          <a:off x="5320792" y="2638044"/>
          <a:ext cx="6141720" cy="3108960"/>
        </p:xfrm>
        <a:graphic>
          <a:graphicData uri="http://schemas.openxmlformats.org/drawingml/2006/table">
            <a:tbl>
              <a:tblPr/>
              <a:tblGrid>
                <a:gridCol w="2142744">
                  <a:extLst>
                    <a:ext uri="{9D8B030D-6E8A-4147-A177-3AD203B41FA5}">
                      <a16:colId xmlns:a16="http://schemas.microsoft.com/office/drawing/2014/main" val="2276323144"/>
                    </a:ext>
                  </a:extLst>
                </a:gridCol>
                <a:gridCol w="1947672">
                  <a:extLst>
                    <a:ext uri="{9D8B030D-6E8A-4147-A177-3AD203B41FA5}">
                      <a16:colId xmlns:a16="http://schemas.microsoft.com/office/drawing/2014/main" val="3889897980"/>
                    </a:ext>
                  </a:extLst>
                </a:gridCol>
                <a:gridCol w="2051304">
                  <a:extLst>
                    <a:ext uri="{9D8B030D-6E8A-4147-A177-3AD203B41FA5}">
                      <a16:colId xmlns:a16="http://schemas.microsoft.com/office/drawing/2014/main" val="2635464143"/>
                    </a:ext>
                  </a:extLst>
                </a:gridCol>
              </a:tblGrid>
              <a:tr h="0">
                <a:tc>
                  <a:txBody>
                    <a:bodyPr/>
                    <a:lstStyle/>
                    <a:p>
                      <a:pPr>
                        <a:buNone/>
                      </a:pPr>
                      <a:r>
                        <a:rPr lang="en-MY" sz="1200" b="1" dirty="0"/>
                        <a:t>Domain</a:t>
                      </a:r>
                      <a:endParaRPr lang="en-MY"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buNone/>
                      </a:pPr>
                      <a:r>
                        <a:rPr lang="en-MY" sz="1200" b="1" dirty="0"/>
                        <a:t>Unit of Measurement</a:t>
                      </a:r>
                      <a:endParaRPr lang="en-MY"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buNone/>
                      </a:pPr>
                      <a:r>
                        <a:rPr lang="en-MY" sz="1200" b="1" dirty="0"/>
                        <a:t>Example Metric</a:t>
                      </a:r>
                      <a:endParaRPr lang="en-MY"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870215657"/>
                  </a:ext>
                </a:extLst>
              </a:tr>
              <a:tr h="0">
                <a:tc>
                  <a:txBody>
                    <a:bodyPr/>
                    <a:lstStyle/>
                    <a:p>
                      <a:pPr>
                        <a:buNone/>
                      </a:pPr>
                      <a:r>
                        <a:rPr lang="en-MY" sz="1200" dirty="0"/>
                        <a:t>Intellectual 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dirty="0"/>
                        <a:t>Role Weight (e.g., Lead = 1.0, Support =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a:t>Lead WP = 1.0, Advisory = 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0874089"/>
                  </a:ext>
                </a:extLst>
              </a:tr>
              <a:tr h="0">
                <a:tc>
                  <a:txBody>
                    <a:bodyPr/>
                    <a:lstStyle/>
                    <a:p>
                      <a:pPr>
                        <a:buNone/>
                      </a:pPr>
                      <a:r>
                        <a:rPr lang="en-MY" sz="1200"/>
                        <a:t>Fieldwork &amp; Data Access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200" dirty="0"/>
                        <a:t>Level of involvement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200"/>
                        <a:t>Primary data collector =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8223773"/>
                  </a:ext>
                </a:extLst>
              </a:tr>
              <a:tr h="0">
                <a:tc>
                  <a:txBody>
                    <a:bodyPr/>
                    <a:lstStyle/>
                    <a:p>
                      <a:pPr>
                        <a:buNone/>
                      </a:pPr>
                      <a:r>
                        <a:rPr lang="en-MY" sz="1200"/>
                        <a:t>Budget Ownership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200" dirty="0"/>
                        <a:t>% of total funds managed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200"/>
                        <a:t>30%, 50%, etc.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0232596"/>
                  </a:ext>
                </a:extLst>
              </a:tr>
              <a:tr h="0">
                <a:tc>
                  <a:txBody>
                    <a:bodyPr/>
                    <a:lstStyle/>
                    <a:p>
                      <a:pPr>
                        <a:buNone/>
                      </a:pPr>
                      <a:r>
                        <a:rPr lang="en-MY" sz="1200" dirty="0"/>
                        <a:t>Writing &amp; Knowledge Production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dirty="0"/>
                        <a:t># of papers led or co-authored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200" dirty="0"/>
                        <a:t>Lead = 1.0, Co-author =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048185"/>
                  </a:ext>
                </a:extLst>
              </a:tr>
              <a:tr h="0">
                <a:tc>
                  <a:txBody>
                    <a:bodyPr/>
                    <a:lstStyle/>
                    <a:p>
                      <a:pPr>
                        <a:buNone/>
                      </a:pPr>
                      <a:r>
                        <a:rPr lang="en-MY" sz="1200"/>
                        <a:t>Capacity Strengthening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dirty="0"/>
                        <a:t>Training sessions led or attended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200" dirty="0"/>
                        <a:t>Led = 1.0, Attended =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7712893"/>
                  </a:ext>
                </a:extLst>
              </a:tr>
              <a:tr h="0">
                <a:tc>
                  <a:txBody>
                    <a:bodyPr/>
                    <a:lstStyle/>
                    <a:p>
                      <a:pPr>
                        <a:buNone/>
                      </a:pPr>
                      <a:r>
                        <a:rPr lang="en-MY" sz="1200"/>
                        <a:t>Community Engagement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dirty="0"/>
                        <a:t># of events, reach, or hours contributed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dirty="0"/>
                        <a:t>Forum = 1.0, Public talk =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8476221"/>
                  </a:ext>
                </a:extLst>
              </a:tr>
              <a:tr h="0">
                <a:tc>
                  <a:txBody>
                    <a:bodyPr/>
                    <a:lstStyle/>
                    <a:p>
                      <a:pPr>
                        <a:buNone/>
                      </a:pPr>
                      <a:r>
                        <a:rPr lang="en-MY" sz="1200"/>
                        <a:t>Policy/Practice Uptake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200" dirty="0"/>
                        <a:t># of engagements, influence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dirty="0"/>
                        <a:t>Policy cited = 1.0, brief =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9406733"/>
                  </a:ext>
                </a:extLst>
              </a:tr>
            </a:tbl>
          </a:graphicData>
        </a:graphic>
      </p:graphicFrame>
      <p:sp>
        <p:nvSpPr>
          <p:cNvPr id="10" name="Rectangle 2">
            <a:extLst>
              <a:ext uri="{FF2B5EF4-FFF2-40B4-BE49-F238E27FC236}">
                <a16:creationId xmlns:a16="http://schemas.microsoft.com/office/drawing/2014/main" id="{603ACDA9-ABD5-9A11-2C04-BD31BC7FB31A}"/>
              </a:ext>
            </a:extLst>
          </p:cNvPr>
          <p:cNvSpPr>
            <a:spLocks noChangeArrowheads="1"/>
          </p:cNvSpPr>
          <p:nvPr/>
        </p:nvSpPr>
        <p:spPr bwMode="auto">
          <a:xfrm>
            <a:off x="362857" y="4713782"/>
            <a:ext cx="4894943"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Precautions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Discuss whether all domains are equally weighted or some matter more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Use this as a </a:t>
            </a:r>
            <a:r>
              <a:rPr kumimoji="0" lang="en-US" altLang="en-US" sz="1400" b="1" i="0" u="none" strike="noStrike" cap="none" normalizeH="0" baseline="0" dirty="0">
                <a:ln>
                  <a:noFill/>
                </a:ln>
                <a:solidFill>
                  <a:schemeClr val="tx1"/>
                </a:solidFill>
                <a:effectLst/>
                <a:latin typeface="Arial" panose="020B0604020202020204" pitchFamily="34" charset="0"/>
              </a:rPr>
              <a:t>reflection tool</a:t>
            </a:r>
            <a:r>
              <a:rPr kumimoji="0" lang="en-US" altLang="en-US" sz="1400" b="0" i="0" u="none" strike="noStrike" cap="none" normalizeH="0" baseline="0" dirty="0">
                <a:ln>
                  <a:noFill/>
                </a:ln>
                <a:solidFill>
                  <a:schemeClr val="tx1"/>
                </a:solidFill>
                <a:effectLst/>
                <a:latin typeface="Arial" panose="020B0604020202020204" pitchFamily="34" charset="0"/>
              </a:rPr>
              <a:t>, not for penalizing partners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Validate all inputs during co-design sessions</a:t>
            </a:r>
          </a:p>
        </p:txBody>
      </p:sp>
      <p:sp>
        <p:nvSpPr>
          <p:cNvPr id="11" name="Rectangle: Rounded Corners 10">
            <a:extLst>
              <a:ext uri="{FF2B5EF4-FFF2-40B4-BE49-F238E27FC236}">
                <a16:creationId xmlns:a16="http://schemas.microsoft.com/office/drawing/2014/main" id="{08660A38-5AC8-6ED2-EFD3-5254CD0B2CA1}"/>
              </a:ext>
            </a:extLst>
          </p:cNvPr>
          <p:cNvSpPr/>
          <p:nvPr/>
        </p:nvSpPr>
        <p:spPr>
          <a:xfrm>
            <a:off x="9918700" y="5715000"/>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2</a:t>
            </a:r>
          </a:p>
        </p:txBody>
      </p:sp>
    </p:spTree>
    <p:extLst>
      <p:ext uri="{BB962C8B-B14F-4D97-AF65-F5344CB8AC3E}">
        <p14:creationId xmlns:p14="http://schemas.microsoft.com/office/powerpoint/2010/main" val="757887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6C6D-E270-23E4-22E5-DF4352C316D3}"/>
              </a:ext>
            </a:extLst>
          </p:cNvPr>
          <p:cNvSpPr>
            <a:spLocks noGrp="1"/>
          </p:cNvSpPr>
          <p:nvPr>
            <p:ph type="title"/>
          </p:nvPr>
        </p:nvSpPr>
        <p:spPr>
          <a:xfrm>
            <a:off x="838200" y="365125"/>
            <a:ext cx="8229600" cy="1325563"/>
          </a:xfrm>
        </p:spPr>
        <p:txBody>
          <a:bodyPr/>
          <a:lstStyle/>
          <a:p>
            <a:r>
              <a:rPr lang="en-MY" b="1" dirty="0"/>
              <a:t>Multilateral Compact Framework (MCF)</a:t>
            </a:r>
          </a:p>
        </p:txBody>
      </p:sp>
      <p:sp>
        <p:nvSpPr>
          <p:cNvPr id="6" name="Content Placeholder 5">
            <a:extLst>
              <a:ext uri="{FF2B5EF4-FFF2-40B4-BE49-F238E27FC236}">
                <a16:creationId xmlns:a16="http://schemas.microsoft.com/office/drawing/2014/main" id="{F67BCC9C-FF5A-69E2-B6B0-6D097A99B645}"/>
              </a:ext>
            </a:extLst>
          </p:cNvPr>
          <p:cNvSpPr>
            <a:spLocks noGrp="1"/>
          </p:cNvSpPr>
          <p:nvPr>
            <p:ph idx="1"/>
          </p:nvPr>
        </p:nvSpPr>
        <p:spPr/>
        <p:txBody>
          <a:bodyPr/>
          <a:lstStyle/>
          <a:p>
            <a:r>
              <a:rPr lang="en-US" dirty="0"/>
              <a:t>Move from bilateral to multilateral consortia that include neutral governance nodes (e.g. yearly rotating secretariat).</a:t>
            </a:r>
          </a:p>
          <a:p>
            <a:r>
              <a:rPr lang="en-US" dirty="0"/>
              <a:t>Use multi-country codes of practice co-developed with stakeholders, not just institutions.</a:t>
            </a:r>
          </a:p>
          <a:p>
            <a:r>
              <a:rPr lang="en-US" dirty="0"/>
              <a:t>Cross-cultural facilitation embedded in the codes of practice</a:t>
            </a:r>
            <a:endParaRPr lang="en-MY" dirty="0"/>
          </a:p>
        </p:txBody>
      </p:sp>
      <p:sp>
        <p:nvSpPr>
          <p:cNvPr id="7" name="Rectangle: Rounded Corners 6">
            <a:extLst>
              <a:ext uri="{FF2B5EF4-FFF2-40B4-BE49-F238E27FC236}">
                <a16:creationId xmlns:a16="http://schemas.microsoft.com/office/drawing/2014/main" id="{E95BCC3B-52E2-8DBA-57EC-CF5FA230E1AF}"/>
              </a:ext>
            </a:extLst>
          </p:cNvPr>
          <p:cNvSpPr/>
          <p:nvPr/>
        </p:nvSpPr>
        <p:spPr>
          <a:xfrm>
            <a:off x="9918700" y="5715000"/>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3</a:t>
            </a:r>
          </a:p>
        </p:txBody>
      </p:sp>
    </p:spTree>
    <p:extLst>
      <p:ext uri="{BB962C8B-B14F-4D97-AF65-F5344CB8AC3E}">
        <p14:creationId xmlns:p14="http://schemas.microsoft.com/office/powerpoint/2010/main" val="3959238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7B4B1-B3C1-3F47-6471-33AD9778E392}"/>
              </a:ext>
            </a:extLst>
          </p:cNvPr>
          <p:cNvSpPr>
            <a:spLocks noGrp="1"/>
          </p:cNvSpPr>
          <p:nvPr>
            <p:ph type="title"/>
          </p:nvPr>
        </p:nvSpPr>
        <p:spPr>
          <a:xfrm>
            <a:off x="838200" y="365125"/>
            <a:ext cx="8248650" cy="1325563"/>
          </a:xfrm>
        </p:spPr>
        <p:txBody>
          <a:bodyPr>
            <a:normAutofit/>
          </a:bodyPr>
          <a:lstStyle/>
          <a:p>
            <a:r>
              <a:rPr lang="en-US" sz="4000" b="1" dirty="0"/>
              <a:t>Co-Developed Multi-Country Codes of Practice (Step-by-Step)</a:t>
            </a:r>
            <a:endParaRPr lang="en-MY" sz="4000" b="1" dirty="0"/>
          </a:p>
        </p:txBody>
      </p:sp>
      <p:sp>
        <p:nvSpPr>
          <p:cNvPr id="3" name="Content Placeholder 2">
            <a:extLst>
              <a:ext uri="{FF2B5EF4-FFF2-40B4-BE49-F238E27FC236}">
                <a16:creationId xmlns:a16="http://schemas.microsoft.com/office/drawing/2014/main" id="{896113FD-74A7-AA37-57CE-E67070A2C593}"/>
              </a:ext>
            </a:extLst>
          </p:cNvPr>
          <p:cNvSpPr>
            <a:spLocks noGrp="1"/>
          </p:cNvSpPr>
          <p:nvPr>
            <p:ph idx="1"/>
          </p:nvPr>
        </p:nvSpPr>
        <p:spPr>
          <a:xfrm>
            <a:off x="838200" y="1825625"/>
            <a:ext cx="7410450" cy="4351338"/>
          </a:xfrm>
        </p:spPr>
        <p:txBody>
          <a:bodyPr>
            <a:normAutofit fontScale="92500" lnSpcReduction="20000"/>
          </a:bodyPr>
          <a:lstStyle/>
          <a:p>
            <a:pPr marL="514350" indent="-514350">
              <a:buFont typeface="+mj-lt"/>
              <a:buAutoNum type="arabicPeriod"/>
            </a:pPr>
            <a:r>
              <a:rPr lang="en-US" dirty="0"/>
              <a:t>Form a Diverse Codes-of-Practice Working Group</a:t>
            </a:r>
          </a:p>
          <a:p>
            <a:pPr lvl="1"/>
            <a:r>
              <a:rPr lang="en-US" dirty="0"/>
              <a:t>Ensure balanced representation from: </a:t>
            </a:r>
          </a:p>
          <a:p>
            <a:pPr lvl="2"/>
            <a:r>
              <a:rPr lang="en-US" dirty="0"/>
              <a:t>Researchers (from multiple countries), </a:t>
            </a:r>
          </a:p>
          <a:p>
            <a:pPr lvl="2"/>
            <a:r>
              <a:rPr lang="en-US" dirty="0"/>
              <a:t>Community-based organizations, </a:t>
            </a:r>
          </a:p>
          <a:p>
            <a:pPr lvl="2"/>
            <a:r>
              <a:rPr lang="en-US" dirty="0"/>
              <a:t>Funders and administrators, </a:t>
            </a:r>
          </a:p>
          <a:p>
            <a:pPr lvl="2"/>
            <a:r>
              <a:rPr lang="en-US" dirty="0"/>
              <a:t>Policymakers and civil society actors, </a:t>
            </a:r>
          </a:p>
          <a:p>
            <a:pPr lvl="2"/>
            <a:r>
              <a:rPr lang="en-US" dirty="0"/>
              <a:t>Indigenous or local knowledge holders</a:t>
            </a:r>
          </a:p>
          <a:p>
            <a:pPr marL="457200" lvl="1" indent="0">
              <a:buNone/>
            </a:pPr>
            <a:endParaRPr lang="en-US" dirty="0"/>
          </a:p>
          <a:p>
            <a:pPr marL="514350" indent="-514350">
              <a:buFont typeface="+mj-lt"/>
              <a:buAutoNum type="arabicPeriod"/>
            </a:pPr>
            <a:r>
              <a:rPr lang="en-US" dirty="0"/>
              <a:t>Initiate with Story-Based Dialogues</a:t>
            </a:r>
          </a:p>
          <a:p>
            <a:pPr lvl="1"/>
            <a:r>
              <a:rPr lang="en-US" dirty="0"/>
              <a:t>Use facilitated storytelling sessions where partners share: </a:t>
            </a:r>
          </a:p>
          <a:p>
            <a:pPr lvl="2"/>
            <a:r>
              <a:rPr lang="en-US" dirty="0"/>
              <a:t>Past experiences of harm or success in collaborations</a:t>
            </a:r>
          </a:p>
          <a:p>
            <a:pPr lvl="2"/>
            <a:r>
              <a:rPr lang="en-US" dirty="0"/>
              <a:t>What “respect,” “ownership,” and “benefit” meant to them</a:t>
            </a:r>
          </a:p>
        </p:txBody>
      </p:sp>
      <p:sp>
        <p:nvSpPr>
          <p:cNvPr id="4" name="AutoShape 2">
            <a:extLst>
              <a:ext uri="{FF2B5EF4-FFF2-40B4-BE49-F238E27FC236}">
                <a16:creationId xmlns:a16="http://schemas.microsoft.com/office/drawing/2014/main" id="{4AF81B93-ACB1-B5C7-C70C-32CE86C3224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6" name="Picture 5">
            <a:extLst>
              <a:ext uri="{FF2B5EF4-FFF2-40B4-BE49-F238E27FC236}">
                <a16:creationId xmlns:a16="http://schemas.microsoft.com/office/drawing/2014/main" id="{39FE833A-22A0-A2CC-38AF-63F074645710}"/>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696075" y="2238159"/>
            <a:ext cx="4043739" cy="1933792"/>
          </a:xfrm>
          <a:prstGeom prst="rect">
            <a:avLst/>
          </a:prstGeom>
        </p:spPr>
      </p:pic>
      <p:sp>
        <p:nvSpPr>
          <p:cNvPr id="7" name="Rectangle: Rounded Corners 6">
            <a:extLst>
              <a:ext uri="{FF2B5EF4-FFF2-40B4-BE49-F238E27FC236}">
                <a16:creationId xmlns:a16="http://schemas.microsoft.com/office/drawing/2014/main" id="{A9374412-A6BB-575B-3C77-B7DC2BF98BE9}"/>
              </a:ext>
            </a:extLst>
          </p:cNvPr>
          <p:cNvSpPr/>
          <p:nvPr/>
        </p:nvSpPr>
        <p:spPr>
          <a:xfrm>
            <a:off x="9918700" y="5715000"/>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3</a:t>
            </a:r>
          </a:p>
        </p:txBody>
      </p:sp>
    </p:spTree>
    <p:extLst>
      <p:ext uri="{BB962C8B-B14F-4D97-AF65-F5344CB8AC3E}">
        <p14:creationId xmlns:p14="http://schemas.microsoft.com/office/powerpoint/2010/main" val="2294768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33CCC-4D27-9853-E038-603C387CC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1DF4BD-7278-B3A3-C375-3E01FF3A9F7E}"/>
              </a:ext>
            </a:extLst>
          </p:cNvPr>
          <p:cNvSpPr>
            <a:spLocks noGrp="1"/>
          </p:cNvSpPr>
          <p:nvPr>
            <p:ph type="title"/>
          </p:nvPr>
        </p:nvSpPr>
        <p:spPr>
          <a:xfrm>
            <a:off x="838200" y="365125"/>
            <a:ext cx="8248650" cy="1325563"/>
          </a:xfrm>
        </p:spPr>
        <p:txBody>
          <a:bodyPr>
            <a:normAutofit/>
          </a:bodyPr>
          <a:lstStyle/>
          <a:p>
            <a:r>
              <a:rPr lang="en-US" sz="4000" b="1" dirty="0"/>
              <a:t>MCF Co-Developed Multi-Country Codes of Practice (Step-by-Step)</a:t>
            </a:r>
            <a:endParaRPr lang="en-MY" sz="4000" b="1" dirty="0"/>
          </a:p>
        </p:txBody>
      </p:sp>
      <p:sp>
        <p:nvSpPr>
          <p:cNvPr id="3" name="Content Placeholder 2">
            <a:extLst>
              <a:ext uri="{FF2B5EF4-FFF2-40B4-BE49-F238E27FC236}">
                <a16:creationId xmlns:a16="http://schemas.microsoft.com/office/drawing/2014/main" id="{F8FF2B97-7195-416A-2498-5CA544729FA7}"/>
              </a:ext>
            </a:extLst>
          </p:cNvPr>
          <p:cNvSpPr>
            <a:spLocks noGrp="1"/>
          </p:cNvSpPr>
          <p:nvPr>
            <p:ph idx="1"/>
          </p:nvPr>
        </p:nvSpPr>
        <p:spPr/>
        <p:txBody>
          <a:bodyPr>
            <a:normAutofit fontScale="92500" lnSpcReduction="10000"/>
          </a:bodyPr>
          <a:lstStyle/>
          <a:p>
            <a:pPr marL="514350" indent="-514350">
              <a:buFont typeface="+mj-lt"/>
              <a:buAutoNum type="arabicPeriod" startAt="3"/>
            </a:pPr>
            <a:r>
              <a:rPr lang="en-US" dirty="0"/>
              <a:t>Identify Core Practice Areas </a:t>
            </a:r>
          </a:p>
          <a:p>
            <a:pPr marL="514350" indent="-514350">
              <a:buFont typeface="+mj-lt"/>
              <a:buAutoNum type="arabicPeriod" startAt="3"/>
            </a:pPr>
            <a:endParaRPr lang="en-US" dirty="0"/>
          </a:p>
          <a:p>
            <a:pPr marL="514350" indent="-514350">
              <a:buFont typeface="+mj-lt"/>
              <a:buAutoNum type="arabicPeriod" startAt="3"/>
            </a:pPr>
            <a:endParaRPr lang="en-US" dirty="0"/>
          </a:p>
          <a:p>
            <a:pPr marL="514350" indent="-514350">
              <a:buFont typeface="+mj-lt"/>
              <a:buAutoNum type="arabicPeriod" startAt="3"/>
            </a:pPr>
            <a:endParaRPr lang="en-US" dirty="0"/>
          </a:p>
          <a:p>
            <a:pPr marL="514350" indent="-514350">
              <a:buFont typeface="+mj-lt"/>
              <a:buAutoNum type="arabicPeriod" startAt="3"/>
            </a:pPr>
            <a:endParaRPr lang="en-US" dirty="0"/>
          </a:p>
          <a:p>
            <a:pPr marL="0" indent="0">
              <a:buNone/>
            </a:pPr>
            <a:endParaRPr lang="en-MY" dirty="0"/>
          </a:p>
          <a:p>
            <a:pPr marL="514350" indent="-514350">
              <a:buFont typeface="+mj-lt"/>
              <a:buAutoNum type="arabicPeriod" startAt="4"/>
            </a:pPr>
            <a:r>
              <a:rPr lang="en-MY" dirty="0"/>
              <a:t>Conduct Country-Level Consultations</a:t>
            </a:r>
          </a:p>
          <a:p>
            <a:pPr lvl="1"/>
            <a:r>
              <a:rPr lang="en-US" dirty="0"/>
              <a:t>Run focus groups or roundtables in each participating country:</a:t>
            </a:r>
          </a:p>
          <a:p>
            <a:pPr lvl="2"/>
            <a:r>
              <a:rPr lang="en-US" dirty="0"/>
              <a:t>Translate drafts into local languages</a:t>
            </a:r>
          </a:p>
          <a:p>
            <a:pPr lvl="2"/>
            <a:r>
              <a:rPr lang="en-US" dirty="0"/>
              <a:t>Validate for cultural sensitivity, legal fit, and relevance</a:t>
            </a:r>
          </a:p>
          <a:p>
            <a:pPr lvl="2"/>
            <a:r>
              <a:rPr lang="en-US" dirty="0"/>
              <a:t>Collect feedback via annotated versions or structured surveys</a:t>
            </a:r>
          </a:p>
          <a:p>
            <a:pPr marL="971550" lvl="1" indent="-514350">
              <a:buFont typeface="+mj-lt"/>
              <a:buAutoNum type="arabicPeriod" startAt="4"/>
            </a:pPr>
            <a:endParaRPr lang="en-MY" dirty="0"/>
          </a:p>
        </p:txBody>
      </p:sp>
      <p:graphicFrame>
        <p:nvGraphicFramePr>
          <p:cNvPr id="4" name="Table 3">
            <a:extLst>
              <a:ext uri="{FF2B5EF4-FFF2-40B4-BE49-F238E27FC236}">
                <a16:creationId xmlns:a16="http://schemas.microsoft.com/office/drawing/2014/main" id="{063D65E2-9280-06D7-15B2-F01568ED107E}"/>
              </a:ext>
            </a:extLst>
          </p:cNvPr>
          <p:cNvGraphicFramePr>
            <a:graphicFrameLocks noGrp="1"/>
          </p:cNvGraphicFramePr>
          <p:nvPr>
            <p:extLst>
              <p:ext uri="{D42A27DB-BD31-4B8C-83A1-F6EECF244321}">
                <p14:modId xmlns:p14="http://schemas.microsoft.com/office/powerpoint/2010/main" val="3405134682"/>
              </p:ext>
            </p:extLst>
          </p:nvPr>
        </p:nvGraphicFramePr>
        <p:xfrm>
          <a:off x="942975" y="2261235"/>
          <a:ext cx="8686800" cy="2011680"/>
        </p:xfrm>
        <a:graphic>
          <a:graphicData uri="http://schemas.openxmlformats.org/drawingml/2006/table">
            <a:tbl>
              <a:tblPr/>
              <a:tblGrid>
                <a:gridCol w="2371725">
                  <a:extLst>
                    <a:ext uri="{9D8B030D-6E8A-4147-A177-3AD203B41FA5}">
                      <a16:colId xmlns:a16="http://schemas.microsoft.com/office/drawing/2014/main" val="2941248426"/>
                    </a:ext>
                  </a:extLst>
                </a:gridCol>
                <a:gridCol w="6315075">
                  <a:extLst>
                    <a:ext uri="{9D8B030D-6E8A-4147-A177-3AD203B41FA5}">
                      <a16:colId xmlns:a16="http://schemas.microsoft.com/office/drawing/2014/main" val="2106523380"/>
                    </a:ext>
                  </a:extLst>
                </a:gridCol>
              </a:tblGrid>
              <a:tr h="0">
                <a:tc>
                  <a:txBody>
                    <a:bodyPr/>
                    <a:lstStyle/>
                    <a:p>
                      <a:pPr>
                        <a:buNone/>
                      </a:pPr>
                      <a:r>
                        <a:rPr lang="en-MY" sz="1600" b="1">
                          <a:solidFill>
                            <a:schemeClr val="bg1"/>
                          </a:solidFill>
                        </a:rPr>
                        <a:t>Domain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buNone/>
                      </a:pPr>
                      <a:r>
                        <a:rPr lang="en-MY" sz="1600" b="1" dirty="0">
                          <a:solidFill>
                            <a:schemeClr val="bg1"/>
                          </a:solidFill>
                        </a:rPr>
                        <a:t>Sample Code Principle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3382034017"/>
                  </a:ext>
                </a:extLst>
              </a:tr>
              <a:tr h="0">
                <a:tc>
                  <a:txBody>
                    <a:bodyPr/>
                    <a:lstStyle/>
                    <a:p>
                      <a:pPr>
                        <a:buNone/>
                      </a:pPr>
                      <a:r>
                        <a:rPr lang="en-MY" sz="1600"/>
                        <a:t>Authorship &amp; 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a:t>Recognition must align with contribution, not prestige or affiliation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918853"/>
                  </a:ext>
                </a:extLst>
              </a:tr>
              <a:tr h="0">
                <a:tc>
                  <a:txBody>
                    <a:bodyPr/>
                    <a:lstStyle/>
                    <a:p>
                      <a:pPr>
                        <a:buNone/>
                      </a:pPr>
                      <a:r>
                        <a:rPr lang="en-MY" sz="1600"/>
                        <a:t>Data Ownership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t>Data must be governed by those who generate or host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8858037"/>
                  </a:ext>
                </a:extLst>
              </a:tr>
              <a:tr h="0">
                <a:tc>
                  <a:txBody>
                    <a:bodyPr/>
                    <a:lstStyle/>
                    <a:p>
                      <a:pPr>
                        <a:buNone/>
                      </a:pPr>
                      <a:r>
                        <a:rPr lang="en-MY" sz="1600"/>
                        <a:t>Budget Control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a:t>A minimum % of the budget should be managed in-country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0351879"/>
                  </a:ext>
                </a:extLst>
              </a:tr>
              <a:tr h="0">
                <a:tc>
                  <a:txBody>
                    <a:bodyPr/>
                    <a:lstStyle/>
                    <a:p>
                      <a:pPr>
                        <a:buNone/>
                      </a:pPr>
                      <a:r>
                        <a:rPr lang="en-MY" sz="1600"/>
                        <a:t>Governance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t>Shared leadership and rotating coordination is expected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7054709"/>
                  </a:ext>
                </a:extLst>
              </a:tr>
              <a:tr h="0">
                <a:tc>
                  <a:txBody>
                    <a:bodyPr/>
                    <a:lstStyle/>
                    <a:p>
                      <a:pPr>
                        <a:buNone/>
                      </a:pPr>
                      <a:r>
                        <a:rPr lang="en-MY" sz="1600" dirty="0"/>
                        <a:t>Capacity &amp; Training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t>Equity includes fair access to research opportunities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3241427"/>
                  </a:ext>
                </a:extLst>
              </a:tr>
            </a:tbl>
          </a:graphicData>
        </a:graphic>
      </p:graphicFrame>
      <p:sp>
        <p:nvSpPr>
          <p:cNvPr id="5" name="Rectangle: Rounded Corners 4">
            <a:extLst>
              <a:ext uri="{FF2B5EF4-FFF2-40B4-BE49-F238E27FC236}">
                <a16:creationId xmlns:a16="http://schemas.microsoft.com/office/drawing/2014/main" id="{BE167D7A-8A62-83BE-07C5-AA2413ABAA0B}"/>
              </a:ext>
            </a:extLst>
          </p:cNvPr>
          <p:cNvSpPr/>
          <p:nvPr/>
        </p:nvSpPr>
        <p:spPr>
          <a:xfrm>
            <a:off x="9918700" y="5715000"/>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3</a:t>
            </a:r>
          </a:p>
        </p:txBody>
      </p:sp>
    </p:spTree>
    <p:extLst>
      <p:ext uri="{BB962C8B-B14F-4D97-AF65-F5344CB8AC3E}">
        <p14:creationId xmlns:p14="http://schemas.microsoft.com/office/powerpoint/2010/main" val="2670137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80747-2681-C986-FB3C-994D833DB1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4BFC3F-9E4D-F776-B502-5F975B508476}"/>
              </a:ext>
            </a:extLst>
          </p:cNvPr>
          <p:cNvSpPr>
            <a:spLocks noGrp="1"/>
          </p:cNvSpPr>
          <p:nvPr>
            <p:ph type="title"/>
          </p:nvPr>
        </p:nvSpPr>
        <p:spPr>
          <a:xfrm>
            <a:off x="838200" y="365125"/>
            <a:ext cx="8248650" cy="1325563"/>
          </a:xfrm>
        </p:spPr>
        <p:txBody>
          <a:bodyPr>
            <a:normAutofit/>
          </a:bodyPr>
          <a:lstStyle/>
          <a:p>
            <a:r>
              <a:rPr lang="en-US" sz="4000" b="1" dirty="0"/>
              <a:t>Co-Developed Multi-Country Codes of Practice (Step-by-Step)</a:t>
            </a:r>
            <a:endParaRPr lang="en-MY" sz="4000" b="1" dirty="0"/>
          </a:p>
        </p:txBody>
      </p:sp>
      <p:sp>
        <p:nvSpPr>
          <p:cNvPr id="3" name="Content Placeholder 2">
            <a:extLst>
              <a:ext uri="{FF2B5EF4-FFF2-40B4-BE49-F238E27FC236}">
                <a16:creationId xmlns:a16="http://schemas.microsoft.com/office/drawing/2014/main" id="{439E8A47-AC56-707F-925F-4F5205568FB4}"/>
              </a:ext>
            </a:extLst>
          </p:cNvPr>
          <p:cNvSpPr>
            <a:spLocks noGrp="1"/>
          </p:cNvSpPr>
          <p:nvPr>
            <p:ph idx="1"/>
          </p:nvPr>
        </p:nvSpPr>
        <p:spPr/>
        <p:txBody>
          <a:bodyPr>
            <a:normAutofit lnSpcReduction="10000"/>
          </a:bodyPr>
          <a:lstStyle/>
          <a:p>
            <a:pPr marL="514350" indent="-514350">
              <a:buFont typeface="+mj-lt"/>
              <a:buAutoNum type="arabicPeriod" startAt="5"/>
            </a:pPr>
            <a:r>
              <a:rPr lang="en-US" dirty="0"/>
              <a:t>Draft, Test, and Iterate Together</a:t>
            </a:r>
          </a:p>
          <a:p>
            <a:pPr lvl="1"/>
            <a:r>
              <a:rPr lang="en-US" dirty="0"/>
              <a:t>Pilot the draft code on at least one active project</a:t>
            </a:r>
          </a:p>
          <a:p>
            <a:pPr lvl="1"/>
            <a:r>
              <a:rPr lang="en-US" dirty="0"/>
              <a:t>Revise based on: What was followed or ignored? What caused friction? What worked better than expected?</a:t>
            </a:r>
          </a:p>
          <a:p>
            <a:pPr marL="514350" indent="-514350">
              <a:buFont typeface="+mj-lt"/>
              <a:buAutoNum type="arabicPeriod" startAt="5"/>
            </a:pPr>
            <a:r>
              <a:rPr lang="en-US" dirty="0"/>
              <a:t>Ratify Through a Shared Declaration</a:t>
            </a:r>
          </a:p>
          <a:p>
            <a:pPr lvl="1"/>
            <a:r>
              <a:rPr lang="en-US" dirty="0"/>
              <a:t>Use a multi-stakeholder charter signed by Individuals, Community groups, and Partner institutions</a:t>
            </a:r>
          </a:p>
          <a:p>
            <a:pPr marL="514350" indent="-514350">
              <a:buFont typeface="+mj-lt"/>
              <a:buAutoNum type="arabicPeriod" startAt="5"/>
            </a:pPr>
            <a:r>
              <a:rPr lang="en-MY" dirty="0"/>
              <a:t>Build in Accountability &amp; Learning</a:t>
            </a:r>
          </a:p>
          <a:p>
            <a:pPr lvl="1"/>
            <a:r>
              <a:rPr lang="en-US" dirty="0"/>
              <a:t>Annual learning reviews: “How did we live our code this year?”</a:t>
            </a:r>
          </a:p>
          <a:p>
            <a:pPr lvl="1"/>
            <a:r>
              <a:rPr lang="en-US" dirty="0"/>
              <a:t>Allow for regional adaptations to reflect legal or political realities</a:t>
            </a:r>
          </a:p>
          <a:p>
            <a:pPr lvl="1"/>
            <a:r>
              <a:rPr lang="en-US" dirty="0"/>
              <a:t>Make room for community updates or new voices over time</a:t>
            </a:r>
            <a:endParaRPr lang="en-MY" dirty="0"/>
          </a:p>
        </p:txBody>
      </p:sp>
      <p:sp>
        <p:nvSpPr>
          <p:cNvPr id="5" name="Rectangle: Rounded Corners 4">
            <a:extLst>
              <a:ext uri="{FF2B5EF4-FFF2-40B4-BE49-F238E27FC236}">
                <a16:creationId xmlns:a16="http://schemas.microsoft.com/office/drawing/2014/main" id="{210D871B-412E-D3D8-D8A6-975C6899FD43}"/>
              </a:ext>
            </a:extLst>
          </p:cNvPr>
          <p:cNvSpPr/>
          <p:nvPr/>
        </p:nvSpPr>
        <p:spPr>
          <a:xfrm>
            <a:off x="9918700" y="5715000"/>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3</a:t>
            </a:r>
          </a:p>
        </p:txBody>
      </p:sp>
    </p:spTree>
    <p:extLst>
      <p:ext uri="{BB962C8B-B14F-4D97-AF65-F5344CB8AC3E}">
        <p14:creationId xmlns:p14="http://schemas.microsoft.com/office/powerpoint/2010/main" val="10173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146C2-F960-534A-C18A-33387D0E8C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B2EF9B-C732-B5CE-5401-57B9F1A4EFE6}"/>
              </a:ext>
            </a:extLst>
          </p:cNvPr>
          <p:cNvSpPr>
            <a:spLocks noGrp="1"/>
          </p:cNvSpPr>
          <p:nvPr>
            <p:ph type="title"/>
          </p:nvPr>
        </p:nvSpPr>
        <p:spPr>
          <a:xfrm>
            <a:off x="838200" y="365125"/>
            <a:ext cx="8134350" cy="1325563"/>
          </a:xfrm>
        </p:spPr>
        <p:txBody>
          <a:bodyPr/>
          <a:lstStyle/>
          <a:p>
            <a:r>
              <a:rPr lang="en-MY" b="1" dirty="0"/>
              <a:t>MCF Consultation Feedback Tracker Template</a:t>
            </a:r>
          </a:p>
        </p:txBody>
      </p:sp>
      <p:graphicFrame>
        <p:nvGraphicFramePr>
          <p:cNvPr id="4" name="Content Placeholder 3">
            <a:extLst>
              <a:ext uri="{FF2B5EF4-FFF2-40B4-BE49-F238E27FC236}">
                <a16:creationId xmlns:a16="http://schemas.microsoft.com/office/drawing/2014/main" id="{D0ED89B7-8695-BCF9-FF7F-C0E3F3206EF0}"/>
              </a:ext>
            </a:extLst>
          </p:cNvPr>
          <p:cNvGraphicFramePr>
            <a:graphicFrameLocks noGrp="1"/>
          </p:cNvGraphicFramePr>
          <p:nvPr>
            <p:ph idx="1"/>
            <p:extLst>
              <p:ext uri="{D42A27DB-BD31-4B8C-83A1-F6EECF244321}">
                <p14:modId xmlns:p14="http://schemas.microsoft.com/office/powerpoint/2010/main" val="699252351"/>
              </p:ext>
            </p:extLst>
          </p:nvPr>
        </p:nvGraphicFramePr>
        <p:xfrm>
          <a:off x="838200" y="1577975"/>
          <a:ext cx="10515600" cy="4516894"/>
        </p:xfrm>
        <a:graphic>
          <a:graphicData uri="http://schemas.openxmlformats.org/drawingml/2006/table">
            <a:tbl>
              <a:tblPr/>
              <a:tblGrid>
                <a:gridCol w="1000125">
                  <a:extLst>
                    <a:ext uri="{9D8B030D-6E8A-4147-A177-3AD203B41FA5}">
                      <a16:colId xmlns:a16="http://schemas.microsoft.com/office/drawing/2014/main" val="3145088730"/>
                    </a:ext>
                  </a:extLst>
                </a:gridCol>
                <a:gridCol w="1333500">
                  <a:extLst>
                    <a:ext uri="{9D8B030D-6E8A-4147-A177-3AD203B41FA5}">
                      <a16:colId xmlns:a16="http://schemas.microsoft.com/office/drawing/2014/main" val="384460487"/>
                    </a:ext>
                  </a:extLst>
                </a:gridCol>
                <a:gridCol w="1066800">
                  <a:extLst>
                    <a:ext uri="{9D8B030D-6E8A-4147-A177-3AD203B41FA5}">
                      <a16:colId xmlns:a16="http://schemas.microsoft.com/office/drawing/2014/main" val="3271222343"/>
                    </a:ext>
                  </a:extLst>
                </a:gridCol>
                <a:gridCol w="1857375">
                  <a:extLst>
                    <a:ext uri="{9D8B030D-6E8A-4147-A177-3AD203B41FA5}">
                      <a16:colId xmlns:a16="http://schemas.microsoft.com/office/drawing/2014/main" val="3799466685"/>
                    </a:ext>
                  </a:extLst>
                </a:gridCol>
                <a:gridCol w="1314450">
                  <a:extLst>
                    <a:ext uri="{9D8B030D-6E8A-4147-A177-3AD203B41FA5}">
                      <a16:colId xmlns:a16="http://schemas.microsoft.com/office/drawing/2014/main" val="1972476625"/>
                    </a:ext>
                  </a:extLst>
                </a:gridCol>
                <a:gridCol w="1419225">
                  <a:extLst>
                    <a:ext uri="{9D8B030D-6E8A-4147-A177-3AD203B41FA5}">
                      <a16:colId xmlns:a16="http://schemas.microsoft.com/office/drawing/2014/main" val="3781207311"/>
                    </a:ext>
                  </a:extLst>
                </a:gridCol>
                <a:gridCol w="1609725">
                  <a:extLst>
                    <a:ext uri="{9D8B030D-6E8A-4147-A177-3AD203B41FA5}">
                      <a16:colId xmlns:a16="http://schemas.microsoft.com/office/drawing/2014/main" val="3848278318"/>
                    </a:ext>
                  </a:extLst>
                </a:gridCol>
                <a:gridCol w="914400">
                  <a:extLst>
                    <a:ext uri="{9D8B030D-6E8A-4147-A177-3AD203B41FA5}">
                      <a16:colId xmlns:a16="http://schemas.microsoft.com/office/drawing/2014/main" val="1103659281"/>
                    </a:ext>
                  </a:extLst>
                </a:gridCol>
              </a:tblGrid>
              <a:tr h="180233">
                <a:tc>
                  <a:txBody>
                    <a:bodyPr/>
                    <a:lstStyle/>
                    <a:p>
                      <a:pPr>
                        <a:buNone/>
                      </a:pPr>
                      <a:r>
                        <a:rPr lang="en-MY" sz="1050" b="1" dirty="0">
                          <a:solidFill>
                            <a:schemeClr val="tx1"/>
                          </a:solidFill>
                        </a:rPr>
                        <a:t>Country</a:t>
                      </a:r>
                      <a:endParaRPr lang="en-MY" sz="1050" dirty="0">
                        <a:solidFill>
                          <a:schemeClr val="tx1"/>
                        </a:solidFill>
                      </a:endParaRP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buNone/>
                      </a:pPr>
                      <a:r>
                        <a:rPr lang="en-MY" sz="1050" b="1" dirty="0">
                          <a:solidFill>
                            <a:schemeClr val="tx1"/>
                          </a:solidFill>
                        </a:rPr>
                        <a:t>Stakeholder Group</a:t>
                      </a:r>
                      <a:endParaRPr lang="en-MY" sz="1050" dirty="0">
                        <a:solidFill>
                          <a:schemeClr val="tx1"/>
                        </a:solidFill>
                      </a:endParaRP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buNone/>
                      </a:pPr>
                      <a:r>
                        <a:rPr lang="en-MY" sz="1050" b="1">
                          <a:solidFill>
                            <a:schemeClr val="tx1"/>
                          </a:solidFill>
                        </a:rPr>
                        <a:t>Consultation Date</a:t>
                      </a:r>
                      <a:endParaRPr lang="en-MY" sz="1050">
                        <a:solidFill>
                          <a:schemeClr val="tx1"/>
                        </a:solidFill>
                      </a:endParaRP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buNone/>
                      </a:pPr>
                      <a:r>
                        <a:rPr lang="en-MY" sz="1050" b="1" dirty="0">
                          <a:solidFill>
                            <a:schemeClr val="tx1"/>
                          </a:solidFill>
                        </a:rPr>
                        <a:t>Feedback Summary</a:t>
                      </a:r>
                      <a:endParaRPr lang="en-MY" sz="1050" dirty="0">
                        <a:solidFill>
                          <a:schemeClr val="tx1"/>
                        </a:solidFill>
                      </a:endParaRP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buNone/>
                      </a:pPr>
                      <a:r>
                        <a:rPr lang="en-MY" sz="1050" b="1" dirty="0">
                          <a:solidFill>
                            <a:schemeClr val="tx1"/>
                          </a:solidFill>
                        </a:rPr>
                        <a:t>Suggested Revisions</a:t>
                      </a:r>
                      <a:endParaRPr lang="en-MY" sz="1050" dirty="0">
                        <a:solidFill>
                          <a:schemeClr val="tx1"/>
                        </a:solidFill>
                      </a:endParaRP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buNone/>
                      </a:pPr>
                      <a:r>
                        <a:rPr lang="en-MY" sz="1050" b="1" dirty="0">
                          <a:solidFill>
                            <a:schemeClr val="tx1"/>
                          </a:solidFill>
                        </a:rPr>
                        <a:t>Concerns Raised</a:t>
                      </a:r>
                      <a:endParaRPr lang="en-MY" sz="1050" dirty="0">
                        <a:solidFill>
                          <a:schemeClr val="tx1"/>
                        </a:solidFill>
                      </a:endParaRP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buNone/>
                      </a:pPr>
                      <a:r>
                        <a:rPr lang="en-MY" sz="1050" b="1" dirty="0">
                          <a:solidFill>
                            <a:schemeClr val="tx1"/>
                          </a:solidFill>
                        </a:rPr>
                        <a:t>Follow-Up Actions</a:t>
                      </a:r>
                      <a:endParaRPr lang="en-MY" sz="1050" dirty="0">
                        <a:solidFill>
                          <a:schemeClr val="tx1"/>
                        </a:solidFill>
                      </a:endParaRP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buNone/>
                      </a:pPr>
                      <a:r>
                        <a:rPr lang="en-MY" sz="1050" b="1" dirty="0">
                          <a:solidFill>
                            <a:schemeClr val="tx1"/>
                          </a:solidFill>
                        </a:rPr>
                        <a:t>Status</a:t>
                      </a:r>
                      <a:endParaRPr lang="en-MY" sz="1050" dirty="0">
                        <a:solidFill>
                          <a:schemeClr val="tx1"/>
                        </a:solidFill>
                      </a:endParaRP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403187497"/>
                  </a:ext>
                </a:extLst>
              </a:tr>
              <a:tr h="643689">
                <a:tc>
                  <a:txBody>
                    <a:bodyPr/>
                    <a:lstStyle/>
                    <a:p>
                      <a:pPr>
                        <a:buNone/>
                      </a:pPr>
                      <a:r>
                        <a:rPr lang="en-MY" sz="1050" dirty="0"/>
                        <a:t>Malaysia</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050" dirty="0"/>
                        <a:t>University Researchers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050" dirty="0"/>
                        <a:t>2024-09-01</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a:t>Emphasized the need for data governance clauses and joint authorship standards.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a:t>Include specific language on shared authorship protocols.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a:t>Risk of publication hijacking by Northern partners.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a:t>Schedule co-drafting workshop for publication protocols.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050" dirty="0"/>
                        <a:t>Reviewed</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367789242"/>
                  </a:ext>
                </a:extLst>
              </a:tr>
              <a:tr h="720932">
                <a:tc>
                  <a:txBody>
                    <a:bodyPr/>
                    <a:lstStyle/>
                    <a:p>
                      <a:pPr>
                        <a:buNone/>
                      </a:pPr>
                      <a:r>
                        <a:rPr lang="en-MY" sz="1050"/>
                        <a:t>India</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050"/>
                        <a:t>Community Health Workers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050" dirty="0"/>
                        <a:t>2024-09-03</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dirty="0"/>
                        <a:t>Requested more context-sensitive ethical practices and recognition in outputs.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dirty="0"/>
                        <a:t>Add clause on vernacular language inclusion and field staff co-authorship.</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dirty="0"/>
                        <a:t>Lack of visibility of local facilitators in past projects.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dirty="0"/>
                        <a:t>Integrate recommendations into next ethics board draft.</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050" dirty="0"/>
                        <a:t>Actioned</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85613028"/>
                  </a:ext>
                </a:extLst>
              </a:tr>
              <a:tr h="720932">
                <a:tc>
                  <a:txBody>
                    <a:bodyPr/>
                    <a:lstStyle/>
                    <a:p>
                      <a:pPr>
                        <a:buNone/>
                      </a:pPr>
                      <a:r>
                        <a:rPr lang="en-MY" sz="1050"/>
                        <a:t>Indonesia</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050"/>
                        <a:t>Local NGOs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050"/>
                        <a:t>2024-09-05</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a:t>Suggested clearer benefit-sharing mechanisms with Indigenous communities.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a:t>Insert explicit expectations for data-sharing, community feedback loop.</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dirty="0"/>
                        <a:t>Past experiences of data extraction without feedback.</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dirty="0"/>
                        <a:t>Translate revised code into Bahasa Indonesia for validation.</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050" dirty="0"/>
                        <a:t>Reviewed</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911608148"/>
                  </a:ext>
                </a:extLst>
              </a:tr>
              <a:tr h="720932">
                <a:tc>
                  <a:txBody>
                    <a:bodyPr/>
                    <a:lstStyle/>
                    <a:p>
                      <a:pPr>
                        <a:buNone/>
                      </a:pPr>
                      <a:r>
                        <a:rPr lang="en-MY" sz="1050"/>
                        <a:t>Peru</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050"/>
                        <a:t>Policy Makers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050"/>
                        <a:t>2024-09-07</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a:t>Called for clearer alignment with national research regulations and public impact.</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a:t>Align data policies with national data privacy laws.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a:t>Disconnect between academic and policy timelines.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dirty="0"/>
                        <a:t>Policy advisor to co-lead code alignment with ministry.</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050" dirty="0"/>
                        <a:t>Pending</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40752815"/>
                  </a:ext>
                </a:extLst>
              </a:tr>
              <a:tr h="643689">
                <a:tc>
                  <a:txBody>
                    <a:bodyPr/>
                    <a:lstStyle/>
                    <a:p>
                      <a:pPr>
                        <a:buNone/>
                      </a:pPr>
                      <a:r>
                        <a:rPr lang="en-MY" sz="1050"/>
                        <a:t>Ghana</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050"/>
                        <a:t>University Researchers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050"/>
                        <a:t>2024-09-09</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a:t>Requested stronger guidance on equitable budget allocations.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a:t>Include Contribution Equity Matrix in annex.</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a:t>Perception of financial decisions made externally.</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dirty="0"/>
                        <a:t>Host a joint finance roundtable with all lead institutions.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050" dirty="0"/>
                        <a:t>Reviewed</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580415603"/>
                  </a:ext>
                </a:extLst>
              </a:tr>
              <a:tr h="720932">
                <a:tc>
                  <a:txBody>
                    <a:bodyPr/>
                    <a:lstStyle/>
                    <a:p>
                      <a:pPr>
                        <a:buNone/>
                      </a:pPr>
                      <a:r>
                        <a:rPr lang="en-MY" sz="1050"/>
                        <a:t>Taiwan</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050"/>
                        <a:t>CSO Representatives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050"/>
                        <a:t>2024-09-11</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a:t>Highlighted the need to define community ownership over long-term project assets.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a:t>Add clause on community governance of shared outputs and tools.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a:t>Concerns over extractive technologies in past digital health projects.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050"/>
                        <a:t>Add appendix on open-source and community IP frameworks.</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MY" sz="1050" dirty="0"/>
                        <a:t>Actioned</a:t>
                      </a:r>
                    </a:p>
                  </a:txBody>
                  <a:tcPr marL="25748" marR="25748" marT="12874" marB="128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724370397"/>
                  </a:ext>
                </a:extLst>
              </a:tr>
            </a:tbl>
          </a:graphicData>
        </a:graphic>
      </p:graphicFrame>
      <p:sp>
        <p:nvSpPr>
          <p:cNvPr id="3" name="Rectangle: Rounded Corners 2">
            <a:extLst>
              <a:ext uri="{FF2B5EF4-FFF2-40B4-BE49-F238E27FC236}">
                <a16:creationId xmlns:a16="http://schemas.microsoft.com/office/drawing/2014/main" id="{9F05472B-A314-64C9-0D0F-2C1E020DB33D}"/>
              </a:ext>
            </a:extLst>
          </p:cNvPr>
          <p:cNvSpPr/>
          <p:nvPr/>
        </p:nvSpPr>
        <p:spPr>
          <a:xfrm>
            <a:off x="10101580" y="5879592"/>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3</a:t>
            </a:r>
          </a:p>
        </p:txBody>
      </p:sp>
    </p:spTree>
    <p:extLst>
      <p:ext uri="{BB962C8B-B14F-4D97-AF65-F5344CB8AC3E}">
        <p14:creationId xmlns:p14="http://schemas.microsoft.com/office/powerpoint/2010/main" val="3101268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901BF-B4A6-C87E-E669-AFFD4AAC0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A91440-C7E4-E3AA-E02C-95278BEF42FF}"/>
              </a:ext>
            </a:extLst>
          </p:cNvPr>
          <p:cNvSpPr>
            <a:spLocks noGrp="1"/>
          </p:cNvSpPr>
          <p:nvPr>
            <p:ph type="title"/>
          </p:nvPr>
        </p:nvSpPr>
        <p:spPr>
          <a:xfrm>
            <a:off x="838200" y="365125"/>
            <a:ext cx="8153400" cy="1325563"/>
          </a:xfrm>
        </p:spPr>
        <p:txBody>
          <a:bodyPr>
            <a:normAutofit/>
          </a:bodyPr>
          <a:lstStyle/>
          <a:p>
            <a:r>
              <a:rPr lang="en-MY" sz="4000" b="1" dirty="0"/>
              <a:t>MCF Consultation Feedback Trends Dashboard</a:t>
            </a:r>
            <a:r>
              <a:rPr lang="en-MY" sz="4000" dirty="0"/>
              <a:t> </a:t>
            </a:r>
            <a:endParaRPr lang="en-MY" sz="4000" b="1" dirty="0"/>
          </a:p>
        </p:txBody>
      </p:sp>
      <p:pic>
        <p:nvPicPr>
          <p:cNvPr id="8" name="Content Placeholder 7">
            <a:extLst>
              <a:ext uri="{FF2B5EF4-FFF2-40B4-BE49-F238E27FC236}">
                <a16:creationId xmlns:a16="http://schemas.microsoft.com/office/drawing/2014/main" id="{1642C961-6812-1323-4E1E-8D108948441E}"/>
              </a:ext>
            </a:extLst>
          </p:cNvPr>
          <p:cNvPicPr>
            <a:picLocks noGrp="1" noChangeAspect="1"/>
          </p:cNvPicPr>
          <p:nvPr>
            <p:ph idx="1"/>
          </p:nvPr>
        </p:nvPicPr>
        <p:blipFill>
          <a:blip r:embed="rId2"/>
          <a:stretch>
            <a:fillRect/>
          </a:stretch>
        </p:blipFill>
        <p:spPr>
          <a:xfrm>
            <a:off x="838200" y="1834634"/>
            <a:ext cx="5044017" cy="3783013"/>
          </a:xfrm>
        </p:spPr>
      </p:pic>
      <p:sp>
        <p:nvSpPr>
          <p:cNvPr id="10" name="TextBox 9">
            <a:extLst>
              <a:ext uri="{FF2B5EF4-FFF2-40B4-BE49-F238E27FC236}">
                <a16:creationId xmlns:a16="http://schemas.microsoft.com/office/drawing/2014/main" id="{8420779A-43D1-51D9-1AD5-9454D01602DA}"/>
              </a:ext>
            </a:extLst>
          </p:cNvPr>
          <p:cNvSpPr txBox="1"/>
          <p:nvPr/>
        </p:nvSpPr>
        <p:spPr>
          <a:xfrm>
            <a:off x="6496050" y="1834634"/>
            <a:ext cx="4686300" cy="2031325"/>
          </a:xfrm>
          <a:prstGeom prst="rect">
            <a:avLst/>
          </a:prstGeom>
          <a:noFill/>
        </p:spPr>
        <p:txBody>
          <a:bodyPr wrap="square">
            <a:spAutoFit/>
          </a:bodyPr>
          <a:lstStyle/>
          <a:p>
            <a:pPr marL="285750" indent="-285750">
              <a:buFont typeface="Arial" panose="020B0604020202020204" pitchFamily="34" charset="0"/>
              <a:buChar char="•"/>
            </a:pPr>
            <a:r>
              <a:rPr lang="en-US" dirty="0"/>
              <a:t>Cumulative number of feedback entries over time</a:t>
            </a:r>
          </a:p>
          <a:p>
            <a:pPr marL="285750" indent="-285750">
              <a:buFont typeface="Arial" panose="020B0604020202020204" pitchFamily="34" charset="0"/>
              <a:buChar char="•"/>
            </a:pPr>
            <a:r>
              <a:rPr lang="en-US" dirty="0"/>
              <a:t>Track how quickly consultations are being addressed</a:t>
            </a:r>
          </a:p>
          <a:p>
            <a:pPr marL="285750" indent="-285750">
              <a:buFont typeface="Arial" panose="020B0604020202020204" pitchFamily="34" charset="0"/>
              <a:buChar char="•"/>
            </a:pPr>
            <a:r>
              <a:rPr lang="en-US" dirty="0"/>
              <a:t>Spot delays in response or review</a:t>
            </a:r>
          </a:p>
          <a:p>
            <a:pPr marL="285750" indent="-285750">
              <a:buFont typeface="Arial" panose="020B0604020202020204" pitchFamily="34" charset="0"/>
              <a:buChar char="•"/>
            </a:pPr>
            <a:r>
              <a:rPr lang="en-US" dirty="0"/>
              <a:t>Monitor pacing of stakeholder engagement across a project timeline</a:t>
            </a:r>
            <a:endParaRPr lang="en-MY" dirty="0"/>
          </a:p>
        </p:txBody>
      </p:sp>
      <p:sp>
        <p:nvSpPr>
          <p:cNvPr id="12" name="Rectangle: Rounded Corners 11">
            <a:extLst>
              <a:ext uri="{FF2B5EF4-FFF2-40B4-BE49-F238E27FC236}">
                <a16:creationId xmlns:a16="http://schemas.microsoft.com/office/drawing/2014/main" id="{7345E790-B9D9-925D-FCB3-104FF0868921}"/>
              </a:ext>
            </a:extLst>
          </p:cNvPr>
          <p:cNvSpPr/>
          <p:nvPr/>
        </p:nvSpPr>
        <p:spPr>
          <a:xfrm>
            <a:off x="9918700" y="5715000"/>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3</a:t>
            </a:r>
          </a:p>
        </p:txBody>
      </p:sp>
    </p:spTree>
    <p:extLst>
      <p:ext uri="{BB962C8B-B14F-4D97-AF65-F5344CB8AC3E}">
        <p14:creationId xmlns:p14="http://schemas.microsoft.com/office/powerpoint/2010/main" val="2227086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A73D-F15B-9997-9928-8E8A502A03F8}"/>
              </a:ext>
            </a:extLst>
          </p:cNvPr>
          <p:cNvSpPr>
            <a:spLocks noGrp="1"/>
          </p:cNvSpPr>
          <p:nvPr>
            <p:ph type="title"/>
          </p:nvPr>
        </p:nvSpPr>
        <p:spPr>
          <a:xfrm>
            <a:off x="838200" y="365125"/>
            <a:ext cx="8068056" cy="1325563"/>
          </a:xfrm>
        </p:spPr>
        <p:txBody>
          <a:bodyPr/>
          <a:lstStyle/>
          <a:p>
            <a:r>
              <a:rPr lang="en-MY" b="1" dirty="0"/>
              <a:t>Research Impact Assessment Framework Around the World</a:t>
            </a:r>
          </a:p>
        </p:txBody>
      </p:sp>
      <p:pic>
        <p:nvPicPr>
          <p:cNvPr id="4" name="Picture 3">
            <a:extLst>
              <a:ext uri="{FF2B5EF4-FFF2-40B4-BE49-F238E27FC236}">
                <a16:creationId xmlns:a16="http://schemas.microsoft.com/office/drawing/2014/main" id="{5C69537D-3612-3A03-45A6-525C47F14673}"/>
              </a:ext>
            </a:extLst>
          </p:cNvPr>
          <p:cNvPicPr>
            <a:picLocks noChangeAspect="1"/>
          </p:cNvPicPr>
          <p:nvPr/>
        </p:nvPicPr>
        <p:blipFill>
          <a:blip r:embed="rId2"/>
          <a:stretch>
            <a:fillRect/>
          </a:stretch>
        </p:blipFill>
        <p:spPr>
          <a:xfrm>
            <a:off x="1237233" y="3145146"/>
            <a:ext cx="3182367" cy="920335"/>
          </a:xfrm>
          <a:prstGeom prst="rect">
            <a:avLst/>
          </a:prstGeom>
        </p:spPr>
      </p:pic>
      <p:pic>
        <p:nvPicPr>
          <p:cNvPr id="5" name="Picture 4">
            <a:extLst>
              <a:ext uri="{FF2B5EF4-FFF2-40B4-BE49-F238E27FC236}">
                <a16:creationId xmlns:a16="http://schemas.microsoft.com/office/drawing/2014/main" id="{91FA63AB-2EA5-41C1-0BE9-C38C81C129E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37233" y="1825053"/>
            <a:ext cx="5073920" cy="949749"/>
          </a:xfrm>
          <a:prstGeom prst="rect">
            <a:avLst/>
          </a:prstGeom>
        </p:spPr>
      </p:pic>
      <p:pic>
        <p:nvPicPr>
          <p:cNvPr id="6" name="Picture 5">
            <a:extLst>
              <a:ext uri="{FF2B5EF4-FFF2-40B4-BE49-F238E27FC236}">
                <a16:creationId xmlns:a16="http://schemas.microsoft.com/office/drawing/2014/main" id="{7AA0C815-4A59-A4AD-F6DD-E5292012D227}"/>
              </a:ext>
            </a:extLst>
          </p:cNvPr>
          <p:cNvPicPr>
            <a:picLocks noChangeAspect="1"/>
          </p:cNvPicPr>
          <p:nvPr/>
        </p:nvPicPr>
        <p:blipFill>
          <a:blip r:embed="rId4"/>
          <a:stretch>
            <a:fillRect/>
          </a:stretch>
        </p:blipFill>
        <p:spPr>
          <a:xfrm>
            <a:off x="1170717" y="4501565"/>
            <a:ext cx="3398307" cy="1575919"/>
          </a:xfrm>
          <a:prstGeom prst="rect">
            <a:avLst/>
          </a:prstGeom>
        </p:spPr>
      </p:pic>
      <p:pic>
        <p:nvPicPr>
          <p:cNvPr id="7" name="Picture 6">
            <a:extLst>
              <a:ext uri="{FF2B5EF4-FFF2-40B4-BE49-F238E27FC236}">
                <a16:creationId xmlns:a16="http://schemas.microsoft.com/office/drawing/2014/main" id="{D3CCC53D-A615-24B2-2899-C6C5E0D07A88}"/>
              </a:ext>
            </a:extLst>
          </p:cNvPr>
          <p:cNvPicPr>
            <a:picLocks noChangeAspect="1"/>
          </p:cNvPicPr>
          <p:nvPr/>
        </p:nvPicPr>
        <p:blipFill>
          <a:blip r:embed="rId5"/>
          <a:stretch>
            <a:fillRect/>
          </a:stretch>
        </p:blipFill>
        <p:spPr>
          <a:xfrm>
            <a:off x="5026307" y="3244181"/>
            <a:ext cx="3086752" cy="1268158"/>
          </a:xfrm>
          <a:prstGeom prst="rect">
            <a:avLst/>
          </a:prstGeom>
        </p:spPr>
      </p:pic>
      <p:pic>
        <p:nvPicPr>
          <p:cNvPr id="8" name="Picture 7">
            <a:extLst>
              <a:ext uri="{FF2B5EF4-FFF2-40B4-BE49-F238E27FC236}">
                <a16:creationId xmlns:a16="http://schemas.microsoft.com/office/drawing/2014/main" id="{A8645127-9C49-4DE2-FE03-2D3BA5A5529E}"/>
              </a:ext>
            </a:extLst>
          </p:cNvPr>
          <p:cNvPicPr>
            <a:picLocks noChangeAspect="1"/>
          </p:cNvPicPr>
          <p:nvPr/>
        </p:nvPicPr>
        <p:blipFill>
          <a:blip r:embed="rId6"/>
          <a:stretch>
            <a:fillRect/>
          </a:stretch>
        </p:blipFill>
        <p:spPr>
          <a:xfrm>
            <a:off x="8719766" y="1793971"/>
            <a:ext cx="1862968" cy="2419441"/>
          </a:xfrm>
          <a:prstGeom prst="rect">
            <a:avLst/>
          </a:prstGeom>
        </p:spPr>
      </p:pic>
    </p:spTree>
    <p:extLst>
      <p:ext uri="{BB962C8B-B14F-4D97-AF65-F5344CB8AC3E}">
        <p14:creationId xmlns:p14="http://schemas.microsoft.com/office/powerpoint/2010/main" val="1008318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46018-6A83-EE03-5354-65353D7F6B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EC96A0-71C4-CBD3-B4B0-3CE2E611134F}"/>
              </a:ext>
            </a:extLst>
          </p:cNvPr>
          <p:cNvSpPr>
            <a:spLocks noGrp="1"/>
          </p:cNvSpPr>
          <p:nvPr>
            <p:ph type="title"/>
          </p:nvPr>
        </p:nvSpPr>
        <p:spPr>
          <a:xfrm>
            <a:off x="838200" y="365125"/>
            <a:ext cx="8305800" cy="1325563"/>
          </a:xfrm>
        </p:spPr>
        <p:txBody>
          <a:bodyPr/>
          <a:lstStyle/>
          <a:p>
            <a:r>
              <a:rPr lang="en-MY" sz="4000" b="1" dirty="0"/>
              <a:t>Impact Alignment Charter (IAC) Definition</a:t>
            </a:r>
            <a:endParaRPr lang="en-MY" b="1" dirty="0"/>
          </a:p>
        </p:txBody>
      </p:sp>
      <p:sp>
        <p:nvSpPr>
          <p:cNvPr id="3" name="Content Placeholder 2">
            <a:extLst>
              <a:ext uri="{FF2B5EF4-FFF2-40B4-BE49-F238E27FC236}">
                <a16:creationId xmlns:a16="http://schemas.microsoft.com/office/drawing/2014/main" id="{4FFA46C6-A753-1C10-47E6-F7849D148429}"/>
              </a:ext>
            </a:extLst>
          </p:cNvPr>
          <p:cNvSpPr>
            <a:spLocks noGrp="1"/>
          </p:cNvSpPr>
          <p:nvPr>
            <p:ph idx="1"/>
          </p:nvPr>
        </p:nvSpPr>
        <p:spPr>
          <a:xfrm>
            <a:off x="838200" y="1649412"/>
            <a:ext cx="10687050" cy="4351338"/>
          </a:xfrm>
        </p:spPr>
        <p:txBody>
          <a:bodyPr>
            <a:normAutofit fontScale="92500"/>
          </a:bodyPr>
          <a:lstStyle/>
          <a:p>
            <a:pPr marL="0" indent="0">
              <a:buNone/>
            </a:pPr>
            <a:r>
              <a:rPr lang="en-US" b="1" dirty="0"/>
              <a:t>🧭 Impact Alignment Charter</a:t>
            </a:r>
          </a:p>
          <a:p>
            <a:r>
              <a:rPr lang="en-US" i="1" dirty="0"/>
              <a:t>A shared declaration of values, beneficiaries, and intended change which is co-created at project initiation and revisited throughout the partnership.</a:t>
            </a:r>
          </a:p>
          <a:p>
            <a:endParaRPr lang="en-US" dirty="0"/>
          </a:p>
          <a:p>
            <a:pPr marL="0" indent="0">
              <a:buNone/>
            </a:pPr>
            <a:r>
              <a:rPr lang="en-US" b="1" dirty="0"/>
              <a:t>🧩 Challenge Addressed</a:t>
            </a:r>
          </a:p>
          <a:p>
            <a:r>
              <a:rPr lang="en-US" dirty="0"/>
              <a:t>In many partnerships, researchers prioritize individual academic outputs (e.g. publications, career metrics) while communities or industry partners expect practical or policy benefits. This results in misalignment, broken trust, and reduced uptake of research outcomes.</a:t>
            </a:r>
          </a:p>
        </p:txBody>
      </p:sp>
      <p:sp>
        <p:nvSpPr>
          <p:cNvPr id="4" name="Rectangle: Rounded Corners 3">
            <a:extLst>
              <a:ext uri="{FF2B5EF4-FFF2-40B4-BE49-F238E27FC236}">
                <a16:creationId xmlns:a16="http://schemas.microsoft.com/office/drawing/2014/main" id="{FD7BB69C-FD3D-1D14-065B-DBCD4589082B}"/>
              </a:ext>
            </a:extLst>
          </p:cNvPr>
          <p:cNvSpPr/>
          <p:nvPr/>
        </p:nvSpPr>
        <p:spPr>
          <a:xfrm>
            <a:off x="9918700" y="5715000"/>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4</a:t>
            </a:r>
          </a:p>
        </p:txBody>
      </p:sp>
    </p:spTree>
    <p:extLst>
      <p:ext uri="{BB962C8B-B14F-4D97-AF65-F5344CB8AC3E}">
        <p14:creationId xmlns:p14="http://schemas.microsoft.com/office/powerpoint/2010/main" val="215703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AA12F-4E78-43DD-EB4B-4087FD50DA53}"/>
              </a:ext>
            </a:extLst>
          </p:cNvPr>
          <p:cNvSpPr>
            <a:spLocks noGrp="1"/>
          </p:cNvSpPr>
          <p:nvPr>
            <p:ph type="title"/>
          </p:nvPr>
        </p:nvSpPr>
        <p:spPr/>
        <p:txBody>
          <a:bodyPr/>
          <a:lstStyle/>
          <a:p>
            <a:r>
              <a:rPr lang="en-MY" sz="4000" b="1" dirty="0"/>
              <a:t>IAC Concept</a:t>
            </a:r>
            <a:endParaRPr lang="en-MY" b="1" dirty="0"/>
          </a:p>
        </p:txBody>
      </p:sp>
      <p:sp>
        <p:nvSpPr>
          <p:cNvPr id="3" name="Content Placeholder 2">
            <a:extLst>
              <a:ext uri="{FF2B5EF4-FFF2-40B4-BE49-F238E27FC236}">
                <a16:creationId xmlns:a16="http://schemas.microsoft.com/office/drawing/2014/main" id="{666D3EC3-148A-257D-E073-113B2CC2E19B}"/>
              </a:ext>
            </a:extLst>
          </p:cNvPr>
          <p:cNvSpPr>
            <a:spLocks noGrp="1"/>
          </p:cNvSpPr>
          <p:nvPr>
            <p:ph idx="1"/>
          </p:nvPr>
        </p:nvSpPr>
        <p:spPr>
          <a:xfrm>
            <a:off x="838201" y="1825625"/>
            <a:ext cx="5419870" cy="4351338"/>
          </a:xfrm>
        </p:spPr>
        <p:txBody>
          <a:bodyPr>
            <a:normAutofit lnSpcReduction="10000"/>
          </a:bodyPr>
          <a:lstStyle/>
          <a:p>
            <a:r>
              <a:rPr lang="en-US" dirty="0"/>
              <a:t>All projects begin with a co-signed Impact Alignment Charter including:</a:t>
            </a:r>
          </a:p>
          <a:p>
            <a:pPr lvl="1"/>
            <a:r>
              <a:rPr lang="en-US" dirty="0"/>
              <a:t>Shared definition of impact</a:t>
            </a:r>
          </a:p>
          <a:p>
            <a:pPr lvl="1"/>
            <a:r>
              <a:rPr lang="en-US" dirty="0"/>
              <a:t>Intended beneficiaries and use-cases</a:t>
            </a:r>
          </a:p>
          <a:p>
            <a:pPr lvl="1"/>
            <a:r>
              <a:rPr lang="en-US" dirty="0"/>
              <a:t>Agreed prioritization of community/industry benefit over individual gains</a:t>
            </a:r>
          </a:p>
          <a:p>
            <a:r>
              <a:rPr lang="en-US" dirty="0"/>
              <a:t>Reviewed with community feedback loops and funder check-ins.</a:t>
            </a:r>
            <a:endParaRPr lang="en-MY" dirty="0"/>
          </a:p>
        </p:txBody>
      </p:sp>
      <p:pic>
        <p:nvPicPr>
          <p:cNvPr id="5" name="Picture 4">
            <a:extLst>
              <a:ext uri="{FF2B5EF4-FFF2-40B4-BE49-F238E27FC236}">
                <a16:creationId xmlns:a16="http://schemas.microsoft.com/office/drawing/2014/main" id="{A38F2B90-CDB9-A1AF-2D28-05A58118A124}"/>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105670" y="1690688"/>
            <a:ext cx="5419870" cy="3132735"/>
          </a:xfrm>
          <a:prstGeom prst="rect">
            <a:avLst/>
          </a:prstGeom>
        </p:spPr>
      </p:pic>
      <p:sp>
        <p:nvSpPr>
          <p:cNvPr id="6" name="Rectangle: Rounded Corners 5">
            <a:extLst>
              <a:ext uri="{FF2B5EF4-FFF2-40B4-BE49-F238E27FC236}">
                <a16:creationId xmlns:a16="http://schemas.microsoft.com/office/drawing/2014/main" id="{9B051528-B42F-4E63-AD61-1B373018B2C9}"/>
              </a:ext>
            </a:extLst>
          </p:cNvPr>
          <p:cNvSpPr/>
          <p:nvPr/>
        </p:nvSpPr>
        <p:spPr>
          <a:xfrm>
            <a:off x="9918700" y="5715000"/>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4</a:t>
            </a:r>
          </a:p>
        </p:txBody>
      </p:sp>
    </p:spTree>
    <p:extLst>
      <p:ext uri="{BB962C8B-B14F-4D97-AF65-F5344CB8AC3E}">
        <p14:creationId xmlns:p14="http://schemas.microsoft.com/office/powerpoint/2010/main" val="1753973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4843C-E7FA-8866-C3BB-FAB5D8D654B6}"/>
              </a:ext>
            </a:extLst>
          </p:cNvPr>
          <p:cNvSpPr>
            <a:spLocks noGrp="1"/>
          </p:cNvSpPr>
          <p:nvPr>
            <p:ph type="title"/>
          </p:nvPr>
        </p:nvSpPr>
        <p:spPr/>
        <p:txBody>
          <a:bodyPr/>
          <a:lstStyle/>
          <a:p>
            <a:r>
              <a:rPr lang="en-MY" b="1" dirty="0"/>
              <a:t>Hybrid Impact Pathways</a:t>
            </a:r>
          </a:p>
        </p:txBody>
      </p:sp>
      <p:pic>
        <p:nvPicPr>
          <p:cNvPr id="8" name="Content Placeholder 7">
            <a:extLst>
              <a:ext uri="{FF2B5EF4-FFF2-40B4-BE49-F238E27FC236}">
                <a16:creationId xmlns:a16="http://schemas.microsoft.com/office/drawing/2014/main" id="{CC68BDFF-F7D6-7F82-9847-78AC80BB1848}"/>
              </a:ext>
            </a:extLst>
          </p:cNvPr>
          <p:cNvPicPr>
            <a:picLocks noGrp="1" noChangeAspect="1"/>
          </p:cNvPicPr>
          <p:nvPr>
            <p:ph idx="1"/>
          </p:nvPr>
        </p:nvPicPr>
        <p:blipFill>
          <a:blip r:embed="rId2"/>
          <a:stretch>
            <a:fillRect/>
          </a:stretch>
        </p:blipFill>
        <p:spPr>
          <a:xfrm>
            <a:off x="2031073" y="1577975"/>
            <a:ext cx="7977453" cy="4351338"/>
          </a:xfrm>
        </p:spPr>
      </p:pic>
      <p:sp>
        <p:nvSpPr>
          <p:cNvPr id="6" name="AutoShape 2">
            <a:extLst>
              <a:ext uri="{FF2B5EF4-FFF2-40B4-BE49-F238E27FC236}">
                <a16:creationId xmlns:a16="http://schemas.microsoft.com/office/drawing/2014/main" id="{75315838-D2AF-F73E-0B7D-4DA2D8CDB0C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9" name="Rectangle: Rounded Corners 8">
            <a:extLst>
              <a:ext uri="{FF2B5EF4-FFF2-40B4-BE49-F238E27FC236}">
                <a16:creationId xmlns:a16="http://schemas.microsoft.com/office/drawing/2014/main" id="{AB0B2DE4-C239-DC71-4FD7-37E2CFD1B604}"/>
              </a:ext>
            </a:extLst>
          </p:cNvPr>
          <p:cNvSpPr/>
          <p:nvPr/>
        </p:nvSpPr>
        <p:spPr>
          <a:xfrm>
            <a:off x="9632156" y="5467350"/>
            <a:ext cx="138111" cy="192881"/>
          </a:xfrm>
          <a:prstGeom prst="roundRect">
            <a:avLst/>
          </a:prstGeom>
          <a:solidFill>
            <a:srgbClr val="E9F5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Rectangle: Rounded Corners 9">
            <a:extLst>
              <a:ext uri="{FF2B5EF4-FFF2-40B4-BE49-F238E27FC236}">
                <a16:creationId xmlns:a16="http://schemas.microsoft.com/office/drawing/2014/main" id="{CD5ADD55-14B0-FFB9-67ED-9C9DA673F3C2}"/>
              </a:ext>
            </a:extLst>
          </p:cNvPr>
          <p:cNvSpPr/>
          <p:nvPr/>
        </p:nvSpPr>
        <p:spPr>
          <a:xfrm>
            <a:off x="9563100" y="5638800"/>
            <a:ext cx="138111" cy="73222"/>
          </a:xfrm>
          <a:prstGeom prst="roundRect">
            <a:avLst/>
          </a:prstGeom>
          <a:solidFill>
            <a:srgbClr val="E9F5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1" name="Rectangle: Rounded Corners 10">
            <a:extLst>
              <a:ext uri="{FF2B5EF4-FFF2-40B4-BE49-F238E27FC236}">
                <a16:creationId xmlns:a16="http://schemas.microsoft.com/office/drawing/2014/main" id="{1F22AD8C-1961-A5AA-BF07-F818D7B5B8AF}"/>
              </a:ext>
            </a:extLst>
          </p:cNvPr>
          <p:cNvSpPr/>
          <p:nvPr/>
        </p:nvSpPr>
        <p:spPr>
          <a:xfrm>
            <a:off x="9790575" y="5542359"/>
            <a:ext cx="138111" cy="192881"/>
          </a:xfrm>
          <a:prstGeom prst="roundRect">
            <a:avLst/>
          </a:prstGeom>
          <a:solidFill>
            <a:srgbClr val="E9F5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3" name="Rectangle: Rounded Corners 12">
            <a:extLst>
              <a:ext uri="{FF2B5EF4-FFF2-40B4-BE49-F238E27FC236}">
                <a16:creationId xmlns:a16="http://schemas.microsoft.com/office/drawing/2014/main" id="{A0179220-5B83-263A-6A3B-409991546027}"/>
              </a:ext>
            </a:extLst>
          </p:cNvPr>
          <p:cNvSpPr/>
          <p:nvPr/>
        </p:nvSpPr>
        <p:spPr>
          <a:xfrm>
            <a:off x="9918700" y="5715000"/>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5</a:t>
            </a:r>
          </a:p>
        </p:txBody>
      </p:sp>
    </p:spTree>
    <p:extLst>
      <p:ext uri="{BB962C8B-B14F-4D97-AF65-F5344CB8AC3E}">
        <p14:creationId xmlns:p14="http://schemas.microsoft.com/office/powerpoint/2010/main" val="3897662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66C7-DAC2-948F-6D7D-80936A795AA7}"/>
              </a:ext>
            </a:extLst>
          </p:cNvPr>
          <p:cNvSpPr>
            <a:spLocks noGrp="1"/>
          </p:cNvSpPr>
          <p:nvPr>
            <p:ph type="title"/>
          </p:nvPr>
        </p:nvSpPr>
        <p:spPr/>
        <p:txBody>
          <a:bodyPr>
            <a:normAutofit/>
          </a:bodyPr>
          <a:lstStyle/>
          <a:p>
            <a:r>
              <a:rPr lang="en-MY" sz="4000" b="1" dirty="0"/>
              <a:t>Scholarly/Academic Impact</a:t>
            </a:r>
          </a:p>
        </p:txBody>
      </p:sp>
      <p:pic>
        <p:nvPicPr>
          <p:cNvPr id="11" name="Picture 10">
            <a:extLst>
              <a:ext uri="{FF2B5EF4-FFF2-40B4-BE49-F238E27FC236}">
                <a16:creationId xmlns:a16="http://schemas.microsoft.com/office/drawing/2014/main" id="{08E2EF4B-8D5D-BAD6-560B-63ED0AF3F96F}"/>
              </a:ext>
            </a:extLst>
          </p:cNvPr>
          <p:cNvPicPr>
            <a:picLocks noChangeAspect="1"/>
          </p:cNvPicPr>
          <p:nvPr/>
        </p:nvPicPr>
        <p:blipFill>
          <a:blip r:embed="rId2"/>
          <a:stretch>
            <a:fillRect/>
          </a:stretch>
        </p:blipFill>
        <p:spPr>
          <a:xfrm>
            <a:off x="838200" y="1601889"/>
            <a:ext cx="3464196" cy="2297681"/>
          </a:xfrm>
          <a:prstGeom prst="rect">
            <a:avLst/>
          </a:prstGeom>
        </p:spPr>
      </p:pic>
      <p:pic>
        <p:nvPicPr>
          <p:cNvPr id="13" name="Picture 12">
            <a:extLst>
              <a:ext uri="{FF2B5EF4-FFF2-40B4-BE49-F238E27FC236}">
                <a16:creationId xmlns:a16="http://schemas.microsoft.com/office/drawing/2014/main" id="{772EEBD0-7F27-B1C0-C8A2-481EC8CC4859}"/>
              </a:ext>
            </a:extLst>
          </p:cNvPr>
          <p:cNvPicPr>
            <a:picLocks noChangeAspect="1"/>
          </p:cNvPicPr>
          <p:nvPr/>
        </p:nvPicPr>
        <p:blipFill>
          <a:blip r:embed="rId3"/>
          <a:stretch>
            <a:fillRect/>
          </a:stretch>
        </p:blipFill>
        <p:spPr>
          <a:xfrm>
            <a:off x="4714029" y="1690688"/>
            <a:ext cx="6978617" cy="4229984"/>
          </a:xfrm>
          <a:prstGeom prst="rect">
            <a:avLst/>
          </a:prstGeom>
        </p:spPr>
      </p:pic>
      <p:sp>
        <p:nvSpPr>
          <p:cNvPr id="14" name="TextBox 13">
            <a:extLst>
              <a:ext uri="{FF2B5EF4-FFF2-40B4-BE49-F238E27FC236}">
                <a16:creationId xmlns:a16="http://schemas.microsoft.com/office/drawing/2014/main" id="{F7A7613B-68D2-9D04-DC41-F7B96EDA64DC}"/>
              </a:ext>
            </a:extLst>
          </p:cNvPr>
          <p:cNvSpPr txBox="1"/>
          <p:nvPr/>
        </p:nvSpPr>
        <p:spPr>
          <a:xfrm>
            <a:off x="601502" y="4120671"/>
            <a:ext cx="3937592" cy="2031325"/>
          </a:xfrm>
          <a:prstGeom prst="rect">
            <a:avLst/>
          </a:prstGeom>
          <a:noFill/>
        </p:spPr>
        <p:txBody>
          <a:bodyPr wrap="square" rtlCol="0">
            <a:spAutoFit/>
          </a:bodyPr>
          <a:lstStyle/>
          <a:p>
            <a:r>
              <a:rPr lang="en-MY" dirty="0"/>
              <a:t>Measured in terms of:</a:t>
            </a:r>
          </a:p>
          <a:p>
            <a:pPr marL="285750" indent="-285750">
              <a:buFont typeface="Arial" panose="020B0604020202020204" pitchFamily="34" charset="0"/>
              <a:buChar char="•"/>
            </a:pPr>
            <a:r>
              <a:rPr lang="en-MY" dirty="0"/>
              <a:t>How the project impacted to academia</a:t>
            </a:r>
          </a:p>
          <a:p>
            <a:pPr marL="285750" indent="-285750">
              <a:buFont typeface="Arial" panose="020B0604020202020204" pitchFamily="34" charset="0"/>
              <a:buChar char="•"/>
            </a:pPr>
            <a:r>
              <a:rPr lang="en-MY" dirty="0"/>
              <a:t>How the work is gain interests to other academia</a:t>
            </a:r>
          </a:p>
          <a:p>
            <a:pPr marL="285750" indent="-285750">
              <a:buFont typeface="Arial" panose="020B0604020202020204" pitchFamily="34" charset="0"/>
              <a:buChar char="•"/>
            </a:pPr>
            <a:r>
              <a:rPr lang="en-MY" dirty="0"/>
              <a:t>Involvement of early career researcher in the project</a:t>
            </a:r>
          </a:p>
        </p:txBody>
      </p:sp>
      <p:sp>
        <p:nvSpPr>
          <p:cNvPr id="15" name="Rectangle: Rounded Corners 14">
            <a:extLst>
              <a:ext uri="{FF2B5EF4-FFF2-40B4-BE49-F238E27FC236}">
                <a16:creationId xmlns:a16="http://schemas.microsoft.com/office/drawing/2014/main" id="{875A4298-A6D4-04D0-DC7F-E07A47A107E7}"/>
              </a:ext>
            </a:extLst>
          </p:cNvPr>
          <p:cNvSpPr/>
          <p:nvPr/>
        </p:nvSpPr>
        <p:spPr>
          <a:xfrm>
            <a:off x="9918700" y="5715000"/>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5</a:t>
            </a:r>
          </a:p>
        </p:txBody>
      </p:sp>
    </p:spTree>
    <p:extLst>
      <p:ext uri="{BB962C8B-B14F-4D97-AF65-F5344CB8AC3E}">
        <p14:creationId xmlns:p14="http://schemas.microsoft.com/office/powerpoint/2010/main" val="961086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C6BC8-1967-03E5-570F-8BB759BB02CF}"/>
              </a:ext>
            </a:extLst>
          </p:cNvPr>
          <p:cNvSpPr>
            <a:spLocks noGrp="1"/>
          </p:cNvSpPr>
          <p:nvPr>
            <p:ph type="title"/>
          </p:nvPr>
        </p:nvSpPr>
        <p:spPr/>
        <p:txBody>
          <a:bodyPr>
            <a:normAutofit/>
          </a:bodyPr>
          <a:lstStyle/>
          <a:p>
            <a:r>
              <a:rPr lang="en-MY" sz="4000" b="1" dirty="0"/>
              <a:t>Practical Impact</a:t>
            </a:r>
          </a:p>
        </p:txBody>
      </p:sp>
      <p:pic>
        <p:nvPicPr>
          <p:cNvPr id="6" name="Content Placeholder 5">
            <a:extLst>
              <a:ext uri="{FF2B5EF4-FFF2-40B4-BE49-F238E27FC236}">
                <a16:creationId xmlns:a16="http://schemas.microsoft.com/office/drawing/2014/main" id="{176DFBE7-7C39-B84A-DD43-69E96DB16940}"/>
              </a:ext>
            </a:extLst>
          </p:cNvPr>
          <p:cNvPicPr>
            <a:picLocks noGrp="1" noChangeAspect="1"/>
          </p:cNvPicPr>
          <p:nvPr>
            <p:ph idx="1"/>
          </p:nvPr>
        </p:nvPicPr>
        <p:blipFill>
          <a:blip r:embed="rId2"/>
          <a:stretch>
            <a:fillRect/>
          </a:stretch>
        </p:blipFill>
        <p:spPr bwMode="auto">
          <a:xfrm>
            <a:off x="6402463" y="1368424"/>
            <a:ext cx="4784345" cy="47843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0170FA3-7A28-A208-1678-46083EB0209A}"/>
              </a:ext>
            </a:extLst>
          </p:cNvPr>
          <p:cNvSpPr txBox="1"/>
          <p:nvPr/>
        </p:nvSpPr>
        <p:spPr>
          <a:xfrm>
            <a:off x="838200" y="1926077"/>
            <a:ext cx="5257800" cy="4154984"/>
          </a:xfrm>
          <a:prstGeom prst="rect">
            <a:avLst/>
          </a:prstGeom>
          <a:noFill/>
        </p:spPr>
        <p:txBody>
          <a:bodyPr wrap="square" rtlCol="0">
            <a:spAutoFit/>
          </a:bodyPr>
          <a:lstStyle/>
          <a:p>
            <a:r>
              <a:rPr lang="en-MY" sz="2400" dirty="0"/>
              <a:t>Measured in terms of:</a:t>
            </a:r>
          </a:p>
          <a:p>
            <a:pPr marL="342900" indent="-342900">
              <a:buFont typeface="Arial" panose="020B0604020202020204" pitchFamily="34" charset="0"/>
              <a:buChar char="•"/>
            </a:pPr>
            <a:r>
              <a:rPr lang="en-MY" sz="2400" dirty="0"/>
              <a:t>How society could benefits from the project</a:t>
            </a:r>
          </a:p>
          <a:p>
            <a:pPr marL="285750" indent="-285750">
              <a:buFont typeface="Arial" panose="020B0604020202020204" pitchFamily="34" charset="0"/>
              <a:buChar char="•"/>
            </a:pPr>
            <a:r>
              <a:rPr lang="en-MY" sz="2400" dirty="0"/>
              <a:t>How the project helps industry to thrive</a:t>
            </a:r>
          </a:p>
          <a:p>
            <a:pPr marL="285750" indent="-285750">
              <a:buFont typeface="Arial" panose="020B0604020202020204" pitchFamily="34" charset="0"/>
              <a:buChar char="•"/>
            </a:pPr>
            <a:r>
              <a:rPr lang="en-MY" sz="2400" dirty="0"/>
              <a:t>Could project generate new jobs</a:t>
            </a:r>
          </a:p>
          <a:p>
            <a:pPr marL="285750" indent="-285750">
              <a:buFont typeface="Arial" panose="020B0604020202020204" pitchFamily="34" charset="0"/>
              <a:buChar char="•"/>
            </a:pPr>
            <a:r>
              <a:rPr lang="en-MY" sz="2400" dirty="0"/>
              <a:t>How the project could give sustainable resource to the community</a:t>
            </a:r>
          </a:p>
          <a:p>
            <a:pPr marL="285750" indent="-285750">
              <a:buFont typeface="Arial" panose="020B0604020202020204" pitchFamily="34" charset="0"/>
              <a:buChar char="•"/>
            </a:pPr>
            <a:r>
              <a:rPr lang="en-MY" sz="2400" dirty="0"/>
              <a:t>How the project could provide capacity to the community</a:t>
            </a:r>
          </a:p>
        </p:txBody>
      </p:sp>
      <p:sp>
        <p:nvSpPr>
          <p:cNvPr id="8" name="Rectangle: Rounded Corners 7">
            <a:extLst>
              <a:ext uri="{FF2B5EF4-FFF2-40B4-BE49-F238E27FC236}">
                <a16:creationId xmlns:a16="http://schemas.microsoft.com/office/drawing/2014/main" id="{1D7465FB-DB5A-6EA0-0722-8EFA2E6041A7}"/>
              </a:ext>
            </a:extLst>
          </p:cNvPr>
          <p:cNvSpPr/>
          <p:nvPr/>
        </p:nvSpPr>
        <p:spPr>
          <a:xfrm>
            <a:off x="9918700" y="5715000"/>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5</a:t>
            </a:r>
          </a:p>
        </p:txBody>
      </p:sp>
    </p:spTree>
    <p:extLst>
      <p:ext uri="{BB962C8B-B14F-4D97-AF65-F5344CB8AC3E}">
        <p14:creationId xmlns:p14="http://schemas.microsoft.com/office/powerpoint/2010/main" val="251585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E4FD4-6823-D348-4FBE-F7CE15FEF1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B2AD15-53D1-3124-0A6A-AC6938E2B672}"/>
              </a:ext>
            </a:extLst>
          </p:cNvPr>
          <p:cNvSpPr>
            <a:spLocks noGrp="1"/>
          </p:cNvSpPr>
          <p:nvPr>
            <p:ph type="title"/>
          </p:nvPr>
        </p:nvSpPr>
        <p:spPr>
          <a:xfrm>
            <a:off x="838200" y="18255"/>
            <a:ext cx="10515600" cy="1325563"/>
          </a:xfrm>
        </p:spPr>
        <p:txBody>
          <a:bodyPr>
            <a:normAutofit/>
          </a:bodyPr>
          <a:lstStyle/>
          <a:p>
            <a:r>
              <a:rPr lang="en-MY" sz="4000" b="1" dirty="0">
                <a:latin typeface="Aptos Black" panose="020B0004020202020204" pitchFamily="34" charset="0"/>
              </a:rPr>
              <a:t>ECONOMIC IMPACT TEMPLATE	</a:t>
            </a:r>
          </a:p>
        </p:txBody>
      </p:sp>
      <p:sp>
        <p:nvSpPr>
          <p:cNvPr id="3" name="Content Placeholder 2">
            <a:extLst>
              <a:ext uri="{FF2B5EF4-FFF2-40B4-BE49-F238E27FC236}">
                <a16:creationId xmlns:a16="http://schemas.microsoft.com/office/drawing/2014/main" id="{8FCBCD0B-1C65-1C63-76F1-57BEE927E00D}"/>
              </a:ext>
            </a:extLst>
          </p:cNvPr>
          <p:cNvSpPr>
            <a:spLocks noGrp="1"/>
          </p:cNvSpPr>
          <p:nvPr>
            <p:ph idx="1"/>
          </p:nvPr>
        </p:nvSpPr>
        <p:spPr/>
        <p:txBody>
          <a:bodyPr>
            <a:normAutofit/>
          </a:bodyPr>
          <a:lstStyle/>
          <a:p>
            <a:endParaRPr lang="en-MY" dirty="0"/>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35D20730-DF7D-0C65-7D05-E4E43C02EC86}"/>
                  </a:ext>
                </a:extLst>
              </p:cNvPr>
              <p:cNvGraphicFramePr>
                <a:graphicFrameLocks noGrp="1"/>
              </p:cNvGraphicFramePr>
              <p:nvPr>
                <p:extLst>
                  <p:ext uri="{D42A27DB-BD31-4B8C-83A1-F6EECF244321}">
                    <p14:modId xmlns:p14="http://schemas.microsoft.com/office/powerpoint/2010/main" val="3601790166"/>
                  </p:ext>
                </p:extLst>
              </p:nvPr>
            </p:nvGraphicFramePr>
            <p:xfrm>
              <a:off x="974284" y="1825625"/>
              <a:ext cx="9431588" cy="3312441"/>
            </p:xfrm>
            <a:graphic>
              <a:graphicData uri="http://schemas.openxmlformats.org/drawingml/2006/table">
                <a:tbl>
                  <a:tblPr firstRow="1" bandRow="1">
                    <a:tableStyleId>{00A15C55-8517-42AA-B614-E9B94910E393}</a:tableStyleId>
                  </a:tblPr>
                  <a:tblGrid>
                    <a:gridCol w="2492447">
                      <a:extLst>
                        <a:ext uri="{9D8B030D-6E8A-4147-A177-3AD203B41FA5}">
                          <a16:colId xmlns:a16="http://schemas.microsoft.com/office/drawing/2014/main" val="1560528226"/>
                        </a:ext>
                      </a:extLst>
                    </a:gridCol>
                    <a:gridCol w="3334539">
                      <a:extLst>
                        <a:ext uri="{9D8B030D-6E8A-4147-A177-3AD203B41FA5}">
                          <a16:colId xmlns:a16="http://schemas.microsoft.com/office/drawing/2014/main" val="128812318"/>
                        </a:ext>
                      </a:extLst>
                    </a:gridCol>
                    <a:gridCol w="1922586">
                      <a:extLst>
                        <a:ext uri="{9D8B030D-6E8A-4147-A177-3AD203B41FA5}">
                          <a16:colId xmlns:a16="http://schemas.microsoft.com/office/drawing/2014/main" val="933115282"/>
                        </a:ext>
                      </a:extLst>
                    </a:gridCol>
                    <a:gridCol w="1682016">
                      <a:extLst>
                        <a:ext uri="{9D8B030D-6E8A-4147-A177-3AD203B41FA5}">
                          <a16:colId xmlns:a16="http://schemas.microsoft.com/office/drawing/2014/main" val="2596039828"/>
                        </a:ext>
                      </a:extLst>
                    </a:gridCol>
                  </a:tblGrid>
                  <a:tr h="442432">
                    <a:tc>
                      <a:txBody>
                        <a:bodyPr/>
                        <a:lstStyle/>
                        <a:p>
                          <a:pPr algn="ctr"/>
                          <a:r>
                            <a:rPr lang="en-MY" sz="1100" dirty="0"/>
                            <a:t>CRITERIA</a:t>
                          </a:r>
                        </a:p>
                      </a:txBody>
                      <a:tcPr anchor="ctr"/>
                    </a:tc>
                    <a:tc>
                      <a:txBody>
                        <a:bodyPr/>
                        <a:lstStyle/>
                        <a:p>
                          <a:pPr algn="ctr"/>
                          <a:r>
                            <a:rPr lang="en-MY" sz="1100" dirty="0"/>
                            <a:t>IMPACT  STATEMENTS</a:t>
                          </a:r>
                        </a:p>
                      </a:txBody>
                      <a:tcPr anchor="ctr"/>
                    </a:tc>
                    <a:tc>
                      <a:txBody>
                        <a:bodyPr/>
                        <a:lstStyle/>
                        <a:p>
                          <a:pPr algn="ctr"/>
                          <a:r>
                            <a:rPr lang="en-MY" sz="1100" dirty="0"/>
                            <a:t>COUNTRY X PROGRESS</a:t>
                          </a:r>
                        </a:p>
                      </a:txBody>
                      <a:tcPr anchor="ctr"/>
                    </a:tc>
                    <a:tc>
                      <a:txBody>
                        <a:bodyPr/>
                        <a:lstStyle/>
                        <a:p>
                          <a:pPr algn="ctr"/>
                          <a:r>
                            <a:rPr lang="en-MY" sz="1100" dirty="0"/>
                            <a:t>COUNTRY Y PROGRESS</a:t>
                          </a:r>
                        </a:p>
                      </a:txBody>
                      <a:tcPr anchor="ctr"/>
                    </a:tc>
                    <a:extLst>
                      <a:ext uri="{0D108BD9-81ED-4DB2-BD59-A6C34878D82A}">
                        <a16:rowId xmlns:a16="http://schemas.microsoft.com/office/drawing/2014/main" val="1374196166"/>
                      </a:ext>
                    </a:extLst>
                  </a:tr>
                  <a:tr h="382250">
                    <a:tc>
                      <a:txBody>
                        <a:bodyPr/>
                        <a:lstStyle/>
                        <a:p>
                          <a:r>
                            <a:rPr lang="en-MY" sz="1100" b="1" dirty="0"/>
                            <a:t>Job Creation / Employment Generation</a:t>
                          </a:r>
                        </a:p>
                      </a:txBody>
                      <a:tcPr/>
                    </a:tc>
                    <a:tc>
                      <a:txBody>
                        <a:bodyPr/>
                        <a:lstStyle/>
                        <a:p>
                          <a14:m>
                            <m:oMath xmlns:m="http://schemas.openxmlformats.org/officeDocument/2006/math">
                              <m:r>
                                <a:rPr lang="en-MY" sz="1100" smtClean="0">
                                  <a:latin typeface="Cambria Math" panose="02040503050406030204" pitchFamily="18" charset="0"/>
                                </a:rPr>
                                <m:t>≥</m:t>
                              </m:r>
                              <m:r>
                                <a:rPr lang="en-MY" sz="1100" b="0" smtClean="0">
                                  <a:latin typeface="Cambria Math" panose="02040503050406030204" pitchFamily="18" charset="0"/>
                                </a:rPr>
                                <m:t>2</m:t>
                              </m:r>
                            </m:oMath>
                          </a14:m>
                          <a:r>
                            <a:rPr lang="en-MY" sz="1100" dirty="0"/>
                            <a:t>0 jobs created,</a:t>
                          </a:r>
                          <a:r>
                            <a:rPr lang="en-MY" sz="1100" baseline="0" dirty="0"/>
                            <a:t> sustainable annually which impact multi-countries sector</a:t>
                          </a:r>
                          <a:endParaRPr lang="en-MY" sz="1100" dirty="0"/>
                        </a:p>
                        <a:p>
                          <a:endParaRPr lang="en-MY" sz="1100" dirty="0"/>
                        </a:p>
                      </a:txBody>
                      <a:tcPr/>
                    </a:tc>
                    <a:tc>
                      <a:txBody>
                        <a:bodyPr/>
                        <a:lstStyle/>
                        <a:p>
                          <a:endParaRPr lang="en-MY" sz="1100" dirty="0"/>
                        </a:p>
                      </a:txBody>
                      <a:tcPr/>
                    </a:tc>
                    <a:tc>
                      <a:txBody>
                        <a:bodyPr/>
                        <a:lstStyle/>
                        <a:p>
                          <a:endParaRPr lang="en-MY" sz="1100" dirty="0"/>
                        </a:p>
                      </a:txBody>
                      <a:tcPr/>
                    </a:tc>
                    <a:extLst>
                      <a:ext uri="{0D108BD9-81ED-4DB2-BD59-A6C34878D82A}">
                        <a16:rowId xmlns:a16="http://schemas.microsoft.com/office/drawing/2014/main" val="3933745765"/>
                      </a:ext>
                    </a:extLst>
                  </a:tr>
                  <a:tr h="376154">
                    <a:tc>
                      <a:txBody>
                        <a:bodyPr/>
                        <a:lstStyle/>
                        <a:p>
                          <a:r>
                            <a:rPr lang="en-MY" sz="1100" b="1" dirty="0"/>
                            <a:t>Revenue Generated/ Investment received for startups/spin-off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sz="1100" dirty="0"/>
                            <a:t>At least 1 start up/spinoff established from partnership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MY"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MY" sz="1100" dirty="0"/>
                        </a:p>
                      </a:txBody>
                      <a:tcPr/>
                    </a:tc>
                    <a:extLst>
                      <a:ext uri="{0D108BD9-81ED-4DB2-BD59-A6C34878D82A}">
                        <a16:rowId xmlns:a16="http://schemas.microsoft.com/office/drawing/2014/main" val="1348782723"/>
                      </a:ext>
                    </a:extLst>
                  </a:tr>
                  <a:tr h="384048">
                    <a:tc>
                      <a:txBody>
                        <a:bodyPr/>
                        <a:lstStyle/>
                        <a:p>
                          <a:r>
                            <a:rPr lang="en-MY" sz="1100" b="1" dirty="0"/>
                            <a:t>Efficiency &amp; cost savings from patent/IP/product utilization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Significant, demonstrable efficiency gains or cost savings from co-owned IP</a:t>
                          </a:r>
                          <a:endParaRPr lang="en-MY" sz="1100" dirty="0"/>
                        </a:p>
                      </a:txBody>
                      <a:tcPr/>
                    </a:tc>
                    <a:tc>
                      <a:txBody>
                        <a:bodyPr/>
                        <a:lstStyle/>
                        <a:p>
                          <a:endParaRPr lang="en-MY" sz="1100" dirty="0"/>
                        </a:p>
                      </a:txBody>
                      <a:tcPr/>
                    </a:tc>
                    <a:tc>
                      <a:txBody>
                        <a:bodyPr/>
                        <a:lstStyle/>
                        <a:p>
                          <a:endParaRPr lang="en-MY" sz="1100" dirty="0"/>
                        </a:p>
                      </a:txBody>
                      <a:tcPr/>
                    </a:tc>
                    <a:extLst>
                      <a:ext uri="{0D108BD9-81ED-4DB2-BD59-A6C34878D82A}">
                        <a16:rowId xmlns:a16="http://schemas.microsoft.com/office/drawing/2014/main" val="1291289230"/>
                      </a:ext>
                    </a:extLst>
                  </a:tr>
                  <a:tr h="807720">
                    <a:tc>
                      <a:txBody>
                        <a:bodyPr/>
                        <a:lstStyle/>
                        <a:p>
                          <a:r>
                            <a:rPr lang="fr-FR" sz="1100" b="1" dirty="0"/>
                            <a:t>Commercialisation (e.g., Spin-</a:t>
                          </a:r>
                          <a:r>
                            <a:rPr lang="fr-FR" sz="1100" b="1" dirty="0" err="1"/>
                            <a:t>outs</a:t>
                          </a:r>
                          <a:r>
                            <a:rPr lang="fr-FR" sz="1100" b="1" dirty="0"/>
                            <a:t>, </a:t>
                          </a:r>
                          <a:r>
                            <a:rPr lang="fr-FR" sz="1100" b="1" dirty="0" err="1"/>
                            <a:t>Licenses</a:t>
                          </a:r>
                          <a:r>
                            <a:rPr lang="fr-FR" sz="1100" b="1" dirty="0"/>
                            <a:t>, </a:t>
                          </a:r>
                          <a:r>
                            <a:rPr lang="fr-FR" sz="1100" b="1" dirty="0" err="1"/>
                            <a:t>Products</a:t>
                          </a:r>
                          <a:r>
                            <a:rPr lang="fr-FR" sz="1100" b="1" dirty="0"/>
                            <a:t>/Services, Revenue)	</a:t>
                          </a:r>
                          <a:endParaRPr lang="en-MY" sz="11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Global/transformative impact: Industry-defining product/service/company created; major market disruption; multiple high-value licenses/patents globally exploited; sustained revenue/investment</a:t>
                          </a:r>
                          <a:endParaRPr lang="en-MY"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MY"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MY" sz="1100" dirty="0"/>
                        </a:p>
                      </a:txBody>
                      <a:tcPr/>
                    </a:tc>
                    <a:extLst>
                      <a:ext uri="{0D108BD9-81ED-4DB2-BD59-A6C34878D82A}">
                        <a16:rowId xmlns:a16="http://schemas.microsoft.com/office/drawing/2014/main" val="74449866"/>
                      </a:ext>
                    </a:extLst>
                  </a:tr>
                  <a:tr h="614489">
                    <a:tc>
                      <a:txBody>
                        <a:bodyPr/>
                        <a:lstStyle/>
                        <a:p>
                          <a:r>
                            <a:rPr lang="en-MY" sz="1100" b="1" strike="noStrike" dirty="0"/>
                            <a:t>Funding Acquisition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sz="1100" dirty="0"/>
                            <a:t>Multi-countries fund acquisition</a:t>
                          </a:r>
                          <a:endParaRPr lang="en-MY" sz="11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MY" sz="11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MY" sz="1100" dirty="0">
                            <a:latin typeface="+mn-lt"/>
                          </a:endParaRPr>
                        </a:p>
                      </a:txBody>
                      <a:tcPr/>
                    </a:tc>
                    <a:extLst>
                      <a:ext uri="{0D108BD9-81ED-4DB2-BD59-A6C34878D82A}">
                        <a16:rowId xmlns:a16="http://schemas.microsoft.com/office/drawing/2014/main" val="3340152921"/>
                      </a:ext>
                    </a:extLst>
                  </a:tr>
                </a:tbl>
              </a:graphicData>
            </a:graphic>
          </p:graphicFrame>
        </mc:Choice>
        <mc:Fallback xmlns="">
          <p:graphicFrame>
            <p:nvGraphicFramePr>
              <p:cNvPr id="4" name="Table 3">
                <a:extLst>
                  <a:ext uri="{FF2B5EF4-FFF2-40B4-BE49-F238E27FC236}">
                    <a16:creationId xmlns:a16="http://schemas.microsoft.com/office/drawing/2014/main" id="{35D20730-DF7D-0C65-7D05-E4E43C02EC86}"/>
                  </a:ext>
                </a:extLst>
              </p:cNvPr>
              <p:cNvGraphicFramePr>
                <a:graphicFrameLocks noGrp="1"/>
              </p:cNvGraphicFramePr>
              <p:nvPr>
                <p:extLst>
                  <p:ext uri="{D42A27DB-BD31-4B8C-83A1-F6EECF244321}">
                    <p14:modId xmlns:p14="http://schemas.microsoft.com/office/powerpoint/2010/main" val="3601790166"/>
                  </p:ext>
                </p:extLst>
              </p:nvPr>
            </p:nvGraphicFramePr>
            <p:xfrm>
              <a:off x="974284" y="1825625"/>
              <a:ext cx="9431588" cy="3312441"/>
            </p:xfrm>
            <a:graphic>
              <a:graphicData uri="http://schemas.openxmlformats.org/drawingml/2006/table">
                <a:tbl>
                  <a:tblPr firstRow="1" bandRow="1">
                    <a:tableStyleId>{00A15C55-8517-42AA-B614-E9B94910E393}</a:tableStyleId>
                  </a:tblPr>
                  <a:tblGrid>
                    <a:gridCol w="2492447">
                      <a:extLst>
                        <a:ext uri="{9D8B030D-6E8A-4147-A177-3AD203B41FA5}">
                          <a16:colId xmlns:a16="http://schemas.microsoft.com/office/drawing/2014/main" val="1560528226"/>
                        </a:ext>
                      </a:extLst>
                    </a:gridCol>
                    <a:gridCol w="3334539">
                      <a:extLst>
                        <a:ext uri="{9D8B030D-6E8A-4147-A177-3AD203B41FA5}">
                          <a16:colId xmlns:a16="http://schemas.microsoft.com/office/drawing/2014/main" val="128812318"/>
                        </a:ext>
                      </a:extLst>
                    </a:gridCol>
                    <a:gridCol w="1922586">
                      <a:extLst>
                        <a:ext uri="{9D8B030D-6E8A-4147-A177-3AD203B41FA5}">
                          <a16:colId xmlns:a16="http://schemas.microsoft.com/office/drawing/2014/main" val="933115282"/>
                        </a:ext>
                      </a:extLst>
                    </a:gridCol>
                    <a:gridCol w="1682016">
                      <a:extLst>
                        <a:ext uri="{9D8B030D-6E8A-4147-A177-3AD203B41FA5}">
                          <a16:colId xmlns:a16="http://schemas.microsoft.com/office/drawing/2014/main" val="2596039828"/>
                        </a:ext>
                      </a:extLst>
                    </a:gridCol>
                  </a:tblGrid>
                  <a:tr h="442432">
                    <a:tc>
                      <a:txBody>
                        <a:bodyPr/>
                        <a:lstStyle/>
                        <a:p>
                          <a:pPr algn="ctr"/>
                          <a:r>
                            <a:rPr lang="en-MY" sz="1100" dirty="0"/>
                            <a:t>CRITERIA</a:t>
                          </a:r>
                        </a:p>
                      </a:txBody>
                      <a:tcPr anchor="ctr"/>
                    </a:tc>
                    <a:tc>
                      <a:txBody>
                        <a:bodyPr/>
                        <a:lstStyle/>
                        <a:p>
                          <a:pPr algn="ctr"/>
                          <a:r>
                            <a:rPr lang="en-MY" sz="1100" dirty="0"/>
                            <a:t>IMPACT  STATEMENTS</a:t>
                          </a:r>
                        </a:p>
                      </a:txBody>
                      <a:tcPr anchor="ctr"/>
                    </a:tc>
                    <a:tc>
                      <a:txBody>
                        <a:bodyPr/>
                        <a:lstStyle/>
                        <a:p>
                          <a:pPr algn="ctr"/>
                          <a:r>
                            <a:rPr lang="en-MY" sz="1100" dirty="0"/>
                            <a:t>COUNTRY X PROGRESS</a:t>
                          </a:r>
                        </a:p>
                      </a:txBody>
                      <a:tcPr anchor="ctr"/>
                    </a:tc>
                    <a:tc>
                      <a:txBody>
                        <a:bodyPr/>
                        <a:lstStyle/>
                        <a:p>
                          <a:pPr algn="ctr"/>
                          <a:r>
                            <a:rPr lang="en-MY" sz="1100" dirty="0"/>
                            <a:t>COUNTRY Y PROGRESS</a:t>
                          </a:r>
                        </a:p>
                      </a:txBody>
                      <a:tcPr anchor="ctr"/>
                    </a:tc>
                    <a:extLst>
                      <a:ext uri="{0D108BD9-81ED-4DB2-BD59-A6C34878D82A}">
                        <a16:rowId xmlns:a16="http://schemas.microsoft.com/office/drawing/2014/main" val="1374196166"/>
                      </a:ext>
                    </a:extLst>
                  </a:tr>
                  <a:tr h="594360">
                    <a:tc>
                      <a:txBody>
                        <a:bodyPr/>
                        <a:lstStyle/>
                        <a:p>
                          <a:r>
                            <a:rPr lang="en-MY" sz="1100" b="1" dirty="0"/>
                            <a:t>Job Creation / Employment Generation</a:t>
                          </a:r>
                        </a:p>
                      </a:txBody>
                      <a:tcPr/>
                    </a:tc>
                    <a:tc>
                      <a:txBody>
                        <a:bodyPr/>
                        <a:lstStyle/>
                        <a:p>
                          <a:endParaRPr lang="en-US"/>
                        </a:p>
                      </a:txBody>
                      <a:tcPr>
                        <a:blipFill>
                          <a:blip r:embed="rId3"/>
                          <a:stretch>
                            <a:fillRect l="-74954" t="-76289" r="-109141" b="-387629"/>
                          </a:stretch>
                        </a:blipFill>
                      </a:tcPr>
                    </a:tc>
                    <a:tc>
                      <a:txBody>
                        <a:bodyPr/>
                        <a:lstStyle/>
                        <a:p>
                          <a:endParaRPr lang="en-MY" sz="1100" dirty="0"/>
                        </a:p>
                      </a:txBody>
                      <a:tcPr/>
                    </a:tc>
                    <a:tc>
                      <a:txBody>
                        <a:bodyPr/>
                        <a:lstStyle/>
                        <a:p>
                          <a:endParaRPr lang="en-MY" sz="1100" dirty="0"/>
                        </a:p>
                      </a:txBody>
                      <a:tcPr/>
                    </a:tc>
                    <a:extLst>
                      <a:ext uri="{0D108BD9-81ED-4DB2-BD59-A6C34878D82A}">
                        <a16:rowId xmlns:a16="http://schemas.microsoft.com/office/drawing/2014/main" val="3933745765"/>
                      </a:ext>
                    </a:extLst>
                  </a:tr>
                  <a:tr h="426720">
                    <a:tc>
                      <a:txBody>
                        <a:bodyPr/>
                        <a:lstStyle/>
                        <a:p>
                          <a:r>
                            <a:rPr lang="en-MY" sz="1100" b="1" dirty="0"/>
                            <a:t>Revenue Generated/ Investment received for startups/spin-off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sz="1100" dirty="0"/>
                            <a:t>At least 1 start up/spinoff established from partnership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MY"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MY" sz="1100" dirty="0"/>
                        </a:p>
                      </a:txBody>
                      <a:tcPr/>
                    </a:tc>
                    <a:extLst>
                      <a:ext uri="{0D108BD9-81ED-4DB2-BD59-A6C34878D82A}">
                        <a16:rowId xmlns:a16="http://schemas.microsoft.com/office/drawing/2014/main" val="1348782723"/>
                      </a:ext>
                    </a:extLst>
                  </a:tr>
                  <a:tr h="426720">
                    <a:tc>
                      <a:txBody>
                        <a:bodyPr/>
                        <a:lstStyle/>
                        <a:p>
                          <a:r>
                            <a:rPr lang="en-MY" sz="1100" b="1" dirty="0"/>
                            <a:t>Efficiency &amp; cost savings from patent/IP/product utilization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Significant, demonstrable efficiency gains or cost savings from co-owned IP</a:t>
                          </a:r>
                          <a:endParaRPr lang="en-MY" sz="1100" dirty="0"/>
                        </a:p>
                      </a:txBody>
                      <a:tcPr/>
                    </a:tc>
                    <a:tc>
                      <a:txBody>
                        <a:bodyPr/>
                        <a:lstStyle/>
                        <a:p>
                          <a:endParaRPr lang="en-MY" sz="1100" dirty="0"/>
                        </a:p>
                      </a:txBody>
                      <a:tcPr/>
                    </a:tc>
                    <a:tc>
                      <a:txBody>
                        <a:bodyPr/>
                        <a:lstStyle/>
                        <a:p>
                          <a:endParaRPr lang="en-MY" sz="1100" dirty="0"/>
                        </a:p>
                      </a:txBody>
                      <a:tcPr/>
                    </a:tc>
                    <a:extLst>
                      <a:ext uri="{0D108BD9-81ED-4DB2-BD59-A6C34878D82A}">
                        <a16:rowId xmlns:a16="http://schemas.microsoft.com/office/drawing/2014/main" val="1291289230"/>
                      </a:ext>
                    </a:extLst>
                  </a:tr>
                  <a:tr h="807720">
                    <a:tc>
                      <a:txBody>
                        <a:bodyPr/>
                        <a:lstStyle/>
                        <a:p>
                          <a:r>
                            <a:rPr lang="fr-FR" sz="1100" b="1" dirty="0"/>
                            <a:t>Commercialisation (e.g., Spin-</a:t>
                          </a:r>
                          <a:r>
                            <a:rPr lang="fr-FR" sz="1100" b="1" dirty="0" err="1"/>
                            <a:t>outs</a:t>
                          </a:r>
                          <a:r>
                            <a:rPr lang="fr-FR" sz="1100" b="1" dirty="0"/>
                            <a:t>, </a:t>
                          </a:r>
                          <a:r>
                            <a:rPr lang="fr-FR" sz="1100" b="1" dirty="0" err="1"/>
                            <a:t>Licenses</a:t>
                          </a:r>
                          <a:r>
                            <a:rPr lang="fr-FR" sz="1100" b="1" dirty="0"/>
                            <a:t>, </a:t>
                          </a:r>
                          <a:r>
                            <a:rPr lang="fr-FR" sz="1100" b="1" dirty="0" err="1"/>
                            <a:t>Products</a:t>
                          </a:r>
                          <a:r>
                            <a:rPr lang="fr-FR" sz="1100" b="1" dirty="0"/>
                            <a:t>/Services, Revenue)	</a:t>
                          </a:r>
                          <a:endParaRPr lang="en-MY" sz="11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Global/transformative impact: Industry-defining product/service/company created; major market disruption; multiple high-value licenses/patents globally exploited; sustained revenue/investment</a:t>
                          </a:r>
                          <a:endParaRPr lang="en-MY"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MY"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MY" sz="1100" dirty="0"/>
                        </a:p>
                      </a:txBody>
                      <a:tcPr/>
                    </a:tc>
                    <a:extLst>
                      <a:ext uri="{0D108BD9-81ED-4DB2-BD59-A6C34878D82A}">
                        <a16:rowId xmlns:a16="http://schemas.microsoft.com/office/drawing/2014/main" val="74449866"/>
                      </a:ext>
                    </a:extLst>
                  </a:tr>
                  <a:tr h="614489">
                    <a:tc>
                      <a:txBody>
                        <a:bodyPr/>
                        <a:lstStyle/>
                        <a:p>
                          <a:r>
                            <a:rPr lang="en-MY" sz="1100" b="1" strike="noStrike" dirty="0"/>
                            <a:t>Funding Acquisition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sz="1100" dirty="0"/>
                            <a:t>Multi-countries fund acquisition</a:t>
                          </a:r>
                          <a:endParaRPr lang="en-MY" sz="11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MY" sz="11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MY" sz="1100" dirty="0">
                            <a:latin typeface="+mn-lt"/>
                          </a:endParaRPr>
                        </a:p>
                      </a:txBody>
                      <a:tcPr/>
                    </a:tc>
                    <a:extLst>
                      <a:ext uri="{0D108BD9-81ED-4DB2-BD59-A6C34878D82A}">
                        <a16:rowId xmlns:a16="http://schemas.microsoft.com/office/drawing/2014/main" val="3340152921"/>
                      </a:ext>
                    </a:extLst>
                  </a:tr>
                </a:tbl>
              </a:graphicData>
            </a:graphic>
          </p:graphicFrame>
        </mc:Fallback>
      </mc:AlternateContent>
      <p:sp>
        <p:nvSpPr>
          <p:cNvPr id="5" name="Rectangle: Rounded Corners 4">
            <a:extLst>
              <a:ext uri="{FF2B5EF4-FFF2-40B4-BE49-F238E27FC236}">
                <a16:creationId xmlns:a16="http://schemas.microsoft.com/office/drawing/2014/main" id="{675B0183-EFF7-8DD9-0D66-5F61EAFF4BEE}"/>
              </a:ext>
            </a:extLst>
          </p:cNvPr>
          <p:cNvSpPr/>
          <p:nvPr/>
        </p:nvSpPr>
        <p:spPr>
          <a:xfrm>
            <a:off x="9918700" y="5715000"/>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5</a:t>
            </a:r>
          </a:p>
        </p:txBody>
      </p:sp>
    </p:spTree>
    <p:extLst>
      <p:ext uri="{BB962C8B-B14F-4D97-AF65-F5344CB8AC3E}">
        <p14:creationId xmlns:p14="http://schemas.microsoft.com/office/powerpoint/2010/main" val="729676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E36C1-D756-145E-4EA3-1DA56AEA71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5E9383-A115-EEB8-00FA-5CB3AEDA2228}"/>
              </a:ext>
            </a:extLst>
          </p:cNvPr>
          <p:cNvSpPr>
            <a:spLocks noGrp="1"/>
          </p:cNvSpPr>
          <p:nvPr>
            <p:ph type="title"/>
          </p:nvPr>
        </p:nvSpPr>
        <p:spPr>
          <a:xfrm>
            <a:off x="838200" y="-19717"/>
            <a:ext cx="10515600" cy="1325563"/>
          </a:xfrm>
        </p:spPr>
        <p:txBody>
          <a:bodyPr>
            <a:normAutofit/>
          </a:bodyPr>
          <a:lstStyle/>
          <a:p>
            <a:r>
              <a:rPr lang="en-MY" sz="4000" b="1" dirty="0">
                <a:latin typeface="Aptos Black" panose="020B0004020202020204" pitchFamily="34" charset="0"/>
              </a:rPr>
              <a:t>ENVIRONMENT IMPACT TEMPLATE	</a:t>
            </a:r>
          </a:p>
        </p:txBody>
      </p:sp>
      <p:graphicFrame>
        <p:nvGraphicFramePr>
          <p:cNvPr id="4" name="Table 3">
            <a:extLst>
              <a:ext uri="{FF2B5EF4-FFF2-40B4-BE49-F238E27FC236}">
                <a16:creationId xmlns:a16="http://schemas.microsoft.com/office/drawing/2014/main" id="{8880853F-2A8A-3661-C462-E5E116C51367}"/>
              </a:ext>
            </a:extLst>
          </p:cNvPr>
          <p:cNvGraphicFramePr>
            <a:graphicFrameLocks noGrp="1"/>
          </p:cNvGraphicFramePr>
          <p:nvPr>
            <p:extLst>
              <p:ext uri="{D42A27DB-BD31-4B8C-83A1-F6EECF244321}">
                <p14:modId xmlns:p14="http://schemas.microsoft.com/office/powerpoint/2010/main" val="3655907294"/>
              </p:ext>
            </p:extLst>
          </p:nvPr>
        </p:nvGraphicFramePr>
        <p:xfrm>
          <a:off x="1205484" y="1697609"/>
          <a:ext cx="10023348" cy="3613252"/>
        </p:xfrm>
        <a:graphic>
          <a:graphicData uri="http://schemas.openxmlformats.org/drawingml/2006/table">
            <a:tbl>
              <a:tblPr firstRow="1" bandRow="1">
                <a:tableStyleId>{93296810-A885-4BE3-A3E7-6D5BEEA58F35}</a:tableStyleId>
              </a:tblPr>
              <a:tblGrid>
                <a:gridCol w="2250948">
                  <a:extLst>
                    <a:ext uri="{9D8B030D-6E8A-4147-A177-3AD203B41FA5}">
                      <a16:colId xmlns:a16="http://schemas.microsoft.com/office/drawing/2014/main" val="1560528226"/>
                    </a:ext>
                  </a:extLst>
                </a:gridCol>
                <a:gridCol w="3557016">
                  <a:extLst>
                    <a:ext uri="{9D8B030D-6E8A-4147-A177-3AD203B41FA5}">
                      <a16:colId xmlns:a16="http://schemas.microsoft.com/office/drawing/2014/main" val="128812318"/>
                    </a:ext>
                  </a:extLst>
                </a:gridCol>
                <a:gridCol w="2057400">
                  <a:extLst>
                    <a:ext uri="{9D8B030D-6E8A-4147-A177-3AD203B41FA5}">
                      <a16:colId xmlns:a16="http://schemas.microsoft.com/office/drawing/2014/main" val="436850847"/>
                    </a:ext>
                  </a:extLst>
                </a:gridCol>
                <a:gridCol w="2157984">
                  <a:extLst>
                    <a:ext uri="{9D8B030D-6E8A-4147-A177-3AD203B41FA5}">
                      <a16:colId xmlns:a16="http://schemas.microsoft.com/office/drawing/2014/main" val="3203099756"/>
                    </a:ext>
                  </a:extLst>
                </a:gridCol>
              </a:tblGrid>
              <a:tr h="470764">
                <a:tc>
                  <a:txBody>
                    <a:bodyPr/>
                    <a:lstStyle/>
                    <a:p>
                      <a:pPr algn="ctr"/>
                      <a:r>
                        <a:rPr lang="en-MY" sz="1100" dirty="0"/>
                        <a:t>CRITERIA</a:t>
                      </a:r>
                    </a:p>
                  </a:txBody>
                  <a:tcPr anchor="ctr"/>
                </a:tc>
                <a:tc>
                  <a:txBody>
                    <a:bodyPr/>
                    <a:lstStyle/>
                    <a:p>
                      <a:pPr algn="ctr"/>
                      <a:r>
                        <a:rPr lang="en-MY" sz="1100" dirty="0"/>
                        <a:t>IMPACT STATEMENTS</a:t>
                      </a:r>
                    </a:p>
                  </a:txBody>
                  <a:tcPr anchor="ctr"/>
                </a:tc>
                <a:tc>
                  <a:txBody>
                    <a:bodyPr/>
                    <a:lstStyle/>
                    <a:p>
                      <a:pPr algn="ctr"/>
                      <a:r>
                        <a:rPr lang="en-MY" sz="1100" dirty="0"/>
                        <a:t>COUNTRY X PROGRESS</a:t>
                      </a:r>
                    </a:p>
                  </a:txBody>
                  <a:tcPr anchor="ctr"/>
                </a:tc>
                <a:tc>
                  <a:txBody>
                    <a:bodyPr/>
                    <a:lstStyle/>
                    <a:p>
                      <a:pPr algn="ctr"/>
                      <a:r>
                        <a:rPr lang="en-MY" sz="1100" dirty="0"/>
                        <a:t>COUNTRY Y PROGRESS</a:t>
                      </a:r>
                    </a:p>
                  </a:txBody>
                  <a:tcPr anchor="ctr"/>
                </a:tc>
                <a:extLst>
                  <a:ext uri="{0D108BD9-81ED-4DB2-BD59-A6C34878D82A}">
                    <a16:rowId xmlns:a16="http://schemas.microsoft.com/office/drawing/2014/main" val="1374196166"/>
                  </a:ext>
                </a:extLst>
              </a:tr>
              <a:tr h="692425">
                <a:tc>
                  <a:txBody>
                    <a:bodyPr/>
                    <a:lstStyle/>
                    <a:p>
                      <a:r>
                        <a:rPr lang="en-MY" sz="1100" b="1" dirty="0"/>
                        <a:t>Environmental Policy &amp; Practice</a:t>
                      </a:r>
                      <a:r>
                        <a:rPr lang="en-MY" sz="1100" dirty="0"/>
                        <a:t> (Legislation, Standards, Management Strategies)</a:t>
                      </a:r>
                      <a:endParaRPr lang="en-MY" sz="1100" b="1" dirty="0"/>
                    </a:p>
                  </a:txBody>
                  <a:tcPr anchor="ctr"/>
                </a:tc>
                <a:tc>
                  <a:txBody>
                    <a:bodyPr/>
                    <a:lstStyle/>
                    <a:p>
                      <a:r>
                        <a:rPr lang="en-US" sz="1100" dirty="0"/>
                        <a:t>Major, demonstrable contribution influencing regional environmental policy, standards, or industry practices with significant positive outcomes at least at both partner countries.</a:t>
                      </a:r>
                      <a:endParaRPr lang="en-MY" sz="1100" dirty="0"/>
                    </a:p>
                  </a:txBody>
                  <a:tcPr anchor="ctr"/>
                </a:tc>
                <a:tc>
                  <a:txBody>
                    <a:bodyPr/>
                    <a:lstStyle/>
                    <a:p>
                      <a:endParaRPr lang="en-MY" sz="1100" dirty="0"/>
                    </a:p>
                  </a:txBody>
                  <a:tcPr anchor="ctr"/>
                </a:tc>
                <a:tc>
                  <a:txBody>
                    <a:bodyPr/>
                    <a:lstStyle/>
                    <a:p>
                      <a:endParaRPr lang="en-MY" sz="1100" dirty="0"/>
                    </a:p>
                  </a:txBody>
                  <a:tcPr anchor="ctr"/>
                </a:tc>
                <a:extLst>
                  <a:ext uri="{0D108BD9-81ED-4DB2-BD59-A6C34878D82A}">
                    <a16:rowId xmlns:a16="http://schemas.microsoft.com/office/drawing/2014/main" val="3933745765"/>
                  </a:ext>
                </a:extLst>
              </a:tr>
              <a:tr h="758952">
                <a:tc>
                  <a:txBody>
                    <a:bodyPr/>
                    <a:lstStyle/>
                    <a:p>
                      <a:r>
                        <a:rPr lang="en-MY" sz="1100" b="1" dirty="0"/>
                        <a:t>Biodiversity Conservation/ Enhancement (Species, Habitats, Ecosystems)</a:t>
                      </a:r>
                    </a:p>
                  </a:txBody>
                  <a:tcPr anchor="ctr"/>
                </a:tc>
                <a:tc>
                  <a:txBody>
                    <a:bodyPr/>
                    <a:lstStyle/>
                    <a:p>
                      <a:r>
                        <a:rPr lang="en-US" sz="1100" dirty="0"/>
                        <a:t>Major contribution to multi-countries species/ecosystem recovery efforts (e.g., &gt;1000 ha restored/protected; key role in improving IUCN status of internationally significant species).	</a:t>
                      </a:r>
                      <a:endParaRPr lang="en-MY" sz="1100" dirty="0"/>
                    </a:p>
                  </a:txBody>
                  <a:tcPr anchor="ctr"/>
                </a:tc>
                <a:tc>
                  <a:txBody>
                    <a:bodyPr/>
                    <a:lstStyle/>
                    <a:p>
                      <a:endParaRPr lang="en-MY" sz="1100" dirty="0"/>
                    </a:p>
                  </a:txBody>
                  <a:tcPr anchor="ctr"/>
                </a:tc>
                <a:tc>
                  <a:txBody>
                    <a:bodyPr/>
                    <a:lstStyle/>
                    <a:p>
                      <a:endParaRPr lang="en-MY" sz="1100" dirty="0"/>
                    </a:p>
                  </a:txBody>
                  <a:tcPr anchor="ctr"/>
                </a:tc>
                <a:extLst>
                  <a:ext uri="{0D108BD9-81ED-4DB2-BD59-A6C34878D82A}">
                    <a16:rowId xmlns:a16="http://schemas.microsoft.com/office/drawing/2014/main" val="1348782723"/>
                  </a:ext>
                </a:extLst>
              </a:tr>
              <a:tr h="868680">
                <a:tc>
                  <a:txBody>
                    <a:bodyPr/>
                    <a:lstStyle/>
                    <a:p>
                      <a:r>
                        <a:rPr lang="en-US" sz="1100" b="1" dirty="0"/>
                        <a:t>Pollution Reduction/Control (Air, Water, Soil, Noise, Light)</a:t>
                      </a:r>
                      <a:endParaRPr lang="en-MY" sz="1100" b="1" dirty="0"/>
                    </a:p>
                  </a:txBody>
                  <a:tcPr anchor="ctr"/>
                </a:tc>
                <a:tc>
                  <a:txBody>
                    <a:bodyPr/>
                    <a:lstStyle/>
                    <a:p>
                      <a:r>
                        <a:rPr lang="en-US" sz="1100" dirty="0"/>
                        <a:t>Significant, measurable reduction across multi-countries significant sector (e.g., 15%-25%  reduction pollutant Y regionally; wide adoption of tech leading from multi-SME in region).	</a:t>
                      </a:r>
                      <a:endParaRPr lang="en-MY" sz="1100" dirty="0"/>
                    </a:p>
                  </a:txBody>
                  <a:tcPr anchor="ctr"/>
                </a:tc>
                <a:tc>
                  <a:txBody>
                    <a:bodyPr/>
                    <a:lstStyle/>
                    <a:p>
                      <a:endParaRPr lang="en-MY" sz="1100" dirty="0"/>
                    </a:p>
                  </a:txBody>
                  <a:tcPr anchor="ctr"/>
                </a:tc>
                <a:tc>
                  <a:txBody>
                    <a:bodyPr/>
                    <a:lstStyle/>
                    <a:p>
                      <a:endParaRPr lang="en-MY" sz="1100" dirty="0"/>
                    </a:p>
                  </a:txBody>
                  <a:tcPr anchor="ctr"/>
                </a:tc>
                <a:extLst>
                  <a:ext uri="{0D108BD9-81ED-4DB2-BD59-A6C34878D82A}">
                    <a16:rowId xmlns:a16="http://schemas.microsoft.com/office/drawing/2014/main" val="3340152921"/>
                  </a:ext>
                </a:extLst>
              </a:tr>
              <a:tr h="749808">
                <a:tc>
                  <a:txBody>
                    <a:bodyPr/>
                    <a:lstStyle/>
                    <a:p>
                      <a:r>
                        <a:rPr lang="en-MY" sz="1100" b="1" dirty="0"/>
                        <a:t>Climate Change Mitigation/ Adaptation (Greenhouse Gas reduction, Resilience, Policy)</a:t>
                      </a:r>
                    </a:p>
                  </a:txBody>
                  <a:tcPr anchor="ctr"/>
                </a:tc>
                <a:tc>
                  <a:txBody>
                    <a:bodyPr/>
                    <a:lstStyle/>
                    <a:p>
                      <a:r>
                        <a:rPr lang="en-US" sz="1100" dirty="0"/>
                        <a:t>Significant contribution to achieving regional climate goals (mitigation/adaptation); influencing at least 1 international policy/practice.	</a:t>
                      </a:r>
                      <a:endParaRPr lang="en-MY" sz="1100" dirty="0"/>
                    </a:p>
                  </a:txBody>
                  <a:tcPr anchor="ctr"/>
                </a:tc>
                <a:tc>
                  <a:txBody>
                    <a:bodyPr/>
                    <a:lstStyle/>
                    <a:p>
                      <a:endParaRPr lang="en-MY" sz="1100" dirty="0"/>
                    </a:p>
                  </a:txBody>
                  <a:tcPr anchor="ctr"/>
                </a:tc>
                <a:tc>
                  <a:txBody>
                    <a:bodyPr/>
                    <a:lstStyle/>
                    <a:p>
                      <a:endParaRPr lang="en-MY" sz="1100" dirty="0"/>
                    </a:p>
                  </a:txBody>
                  <a:tcPr anchor="ctr"/>
                </a:tc>
                <a:extLst>
                  <a:ext uri="{0D108BD9-81ED-4DB2-BD59-A6C34878D82A}">
                    <a16:rowId xmlns:a16="http://schemas.microsoft.com/office/drawing/2014/main" val="1540306002"/>
                  </a:ext>
                </a:extLst>
              </a:tr>
            </a:tbl>
          </a:graphicData>
        </a:graphic>
      </p:graphicFrame>
      <p:sp>
        <p:nvSpPr>
          <p:cNvPr id="3" name="Rectangle: Rounded Corners 2">
            <a:extLst>
              <a:ext uri="{FF2B5EF4-FFF2-40B4-BE49-F238E27FC236}">
                <a16:creationId xmlns:a16="http://schemas.microsoft.com/office/drawing/2014/main" id="{77EB28F3-276A-364E-37D5-F2A3C8E9E214}"/>
              </a:ext>
            </a:extLst>
          </p:cNvPr>
          <p:cNvSpPr/>
          <p:nvPr/>
        </p:nvSpPr>
        <p:spPr>
          <a:xfrm>
            <a:off x="9918700" y="5715000"/>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5</a:t>
            </a:r>
          </a:p>
        </p:txBody>
      </p:sp>
    </p:spTree>
    <p:extLst>
      <p:ext uri="{BB962C8B-B14F-4D97-AF65-F5344CB8AC3E}">
        <p14:creationId xmlns:p14="http://schemas.microsoft.com/office/powerpoint/2010/main" val="414863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F8A6C-E57B-0405-4DC3-540FF2688B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4142D8-C8A9-8864-9EE0-4E9568087558}"/>
              </a:ext>
            </a:extLst>
          </p:cNvPr>
          <p:cNvSpPr>
            <a:spLocks noGrp="1"/>
          </p:cNvSpPr>
          <p:nvPr>
            <p:ph type="title"/>
          </p:nvPr>
        </p:nvSpPr>
        <p:spPr>
          <a:xfrm>
            <a:off x="838200" y="-19717"/>
            <a:ext cx="10515600" cy="1325563"/>
          </a:xfrm>
        </p:spPr>
        <p:txBody>
          <a:bodyPr>
            <a:normAutofit/>
          </a:bodyPr>
          <a:lstStyle/>
          <a:p>
            <a:r>
              <a:rPr lang="en-MY" sz="4000" b="1" dirty="0">
                <a:latin typeface="Aptos Black" panose="020B0004020202020204" pitchFamily="34" charset="0"/>
              </a:rPr>
              <a:t>ENVIRONMENT IMPACT TEMPLATE	</a:t>
            </a:r>
          </a:p>
        </p:txBody>
      </p:sp>
      <p:graphicFrame>
        <p:nvGraphicFramePr>
          <p:cNvPr id="4" name="Table 3">
            <a:extLst>
              <a:ext uri="{FF2B5EF4-FFF2-40B4-BE49-F238E27FC236}">
                <a16:creationId xmlns:a16="http://schemas.microsoft.com/office/drawing/2014/main" id="{3DD891D1-0D99-7E99-8930-BF6EE21239E5}"/>
              </a:ext>
            </a:extLst>
          </p:cNvPr>
          <p:cNvGraphicFramePr>
            <a:graphicFrameLocks noGrp="1"/>
          </p:cNvGraphicFramePr>
          <p:nvPr>
            <p:extLst>
              <p:ext uri="{D42A27DB-BD31-4B8C-83A1-F6EECF244321}">
                <p14:modId xmlns:p14="http://schemas.microsoft.com/office/powerpoint/2010/main" val="386054591"/>
              </p:ext>
            </p:extLst>
          </p:nvPr>
        </p:nvGraphicFramePr>
        <p:xfrm>
          <a:off x="964422" y="1635777"/>
          <a:ext cx="10294128" cy="3411711"/>
        </p:xfrm>
        <a:graphic>
          <a:graphicData uri="http://schemas.openxmlformats.org/drawingml/2006/table">
            <a:tbl>
              <a:tblPr firstRow="1" bandRow="1">
                <a:tableStyleId>{93296810-A885-4BE3-A3E7-6D5BEEA58F35}</a:tableStyleId>
              </a:tblPr>
              <a:tblGrid>
                <a:gridCol w="1883553">
                  <a:extLst>
                    <a:ext uri="{9D8B030D-6E8A-4147-A177-3AD203B41FA5}">
                      <a16:colId xmlns:a16="http://schemas.microsoft.com/office/drawing/2014/main" val="1560528226"/>
                    </a:ext>
                  </a:extLst>
                </a:gridCol>
                <a:gridCol w="3943350">
                  <a:extLst>
                    <a:ext uri="{9D8B030D-6E8A-4147-A177-3AD203B41FA5}">
                      <a16:colId xmlns:a16="http://schemas.microsoft.com/office/drawing/2014/main" val="128812318"/>
                    </a:ext>
                  </a:extLst>
                </a:gridCol>
                <a:gridCol w="2266950">
                  <a:extLst>
                    <a:ext uri="{9D8B030D-6E8A-4147-A177-3AD203B41FA5}">
                      <a16:colId xmlns:a16="http://schemas.microsoft.com/office/drawing/2014/main" val="784026978"/>
                    </a:ext>
                  </a:extLst>
                </a:gridCol>
                <a:gridCol w="2200275">
                  <a:extLst>
                    <a:ext uri="{9D8B030D-6E8A-4147-A177-3AD203B41FA5}">
                      <a16:colId xmlns:a16="http://schemas.microsoft.com/office/drawing/2014/main" val="1096653448"/>
                    </a:ext>
                  </a:extLst>
                </a:gridCol>
              </a:tblGrid>
              <a:tr h="657386">
                <a:tc>
                  <a:txBody>
                    <a:bodyPr/>
                    <a:lstStyle/>
                    <a:p>
                      <a:pPr algn="ctr"/>
                      <a:r>
                        <a:rPr lang="en-MY" sz="1100" dirty="0"/>
                        <a:t>CRITERIA</a:t>
                      </a:r>
                    </a:p>
                  </a:txBody>
                  <a:tcPr anchor="ctr"/>
                </a:tc>
                <a:tc>
                  <a:txBody>
                    <a:bodyPr/>
                    <a:lstStyle/>
                    <a:p>
                      <a:pPr algn="ctr"/>
                      <a:r>
                        <a:rPr lang="en-MY" sz="1100" dirty="0"/>
                        <a:t>IMPACT STATEMENTS</a:t>
                      </a:r>
                    </a:p>
                  </a:txBody>
                  <a:tcPr anchor="ctr"/>
                </a:tc>
                <a:tc>
                  <a:txBody>
                    <a:bodyPr/>
                    <a:lstStyle/>
                    <a:p>
                      <a:pPr algn="ctr"/>
                      <a:r>
                        <a:rPr lang="en-MY" sz="1100" dirty="0"/>
                        <a:t>COUNTRY X PROGRESS</a:t>
                      </a:r>
                    </a:p>
                  </a:txBody>
                  <a:tcPr anchor="ctr"/>
                </a:tc>
                <a:tc>
                  <a:txBody>
                    <a:bodyPr/>
                    <a:lstStyle/>
                    <a:p>
                      <a:pPr algn="ctr"/>
                      <a:r>
                        <a:rPr lang="en-MY" sz="1100" dirty="0"/>
                        <a:t>COUNTRY Y PROGRESS</a:t>
                      </a:r>
                    </a:p>
                  </a:txBody>
                  <a:tcPr anchor="ctr"/>
                </a:tc>
                <a:extLst>
                  <a:ext uri="{0D108BD9-81ED-4DB2-BD59-A6C34878D82A}">
                    <a16:rowId xmlns:a16="http://schemas.microsoft.com/office/drawing/2014/main" val="1374196166"/>
                  </a:ext>
                </a:extLst>
              </a:tr>
              <a:tr h="1016965">
                <a:tc>
                  <a:txBody>
                    <a:bodyPr/>
                    <a:lstStyle/>
                    <a:p>
                      <a:r>
                        <a:rPr lang="en-US" sz="1100" b="1" dirty="0"/>
                        <a:t>Sustainable Resource Management (Water, Energy, Materials, Waste, Circular Economy)</a:t>
                      </a:r>
                      <a:endParaRPr lang="en-MY" sz="1100" b="1" dirty="0"/>
                    </a:p>
                  </a:txBody>
                  <a:tcPr/>
                </a:tc>
                <a:tc>
                  <a:txBody>
                    <a:bodyPr/>
                    <a:lstStyle/>
                    <a:p>
                      <a:pPr algn="l"/>
                      <a:r>
                        <a:rPr lang="en-US" sz="1100" dirty="0"/>
                        <a:t>Transformative change setting international benchmarks adopted multi-countries (e.g., new ISO standard based on research; globally adopted circular economy model demonstrably reducing virgin resource use between 15%-25% in sector)</a:t>
                      </a:r>
                    </a:p>
                  </a:txBody>
                  <a:tcPr/>
                </a:tc>
                <a:tc>
                  <a:txBody>
                    <a:bodyPr/>
                    <a:lstStyle/>
                    <a:p>
                      <a:endParaRPr lang="en-MY" sz="1100" dirty="0"/>
                    </a:p>
                  </a:txBody>
                  <a:tcPr anchor="ctr"/>
                </a:tc>
                <a:tc>
                  <a:txBody>
                    <a:bodyPr/>
                    <a:lstStyle/>
                    <a:p>
                      <a:endParaRPr lang="en-MY" sz="1100" dirty="0"/>
                    </a:p>
                  </a:txBody>
                  <a:tcPr anchor="ctr"/>
                </a:tc>
                <a:extLst>
                  <a:ext uri="{0D108BD9-81ED-4DB2-BD59-A6C34878D82A}">
                    <a16:rowId xmlns:a16="http://schemas.microsoft.com/office/drawing/2014/main" val="982958054"/>
                  </a:ext>
                </a:extLst>
              </a:tr>
              <a:tr h="850392">
                <a:tc>
                  <a:txBody>
                    <a:bodyPr/>
                    <a:lstStyle/>
                    <a:p>
                      <a:r>
                        <a:rPr lang="en-MY" sz="1100" b="1" dirty="0"/>
                        <a:t>Environmental Policy &amp; Practice (Legislation, Standards, Management Strategies)</a:t>
                      </a:r>
                    </a:p>
                  </a:txBody>
                  <a:tcPr/>
                </a:tc>
                <a:tc>
                  <a:txBody>
                    <a:bodyPr/>
                    <a:lstStyle/>
                    <a:p>
                      <a:r>
                        <a:rPr lang="en-US" sz="1100" dirty="0"/>
                        <a:t>Major, demonstrable contribution influencing international policy, standards, or industry practices with significant positive outcomes (e.g., foundational research for major regional environmental law/policy at multi-countries level)</a:t>
                      </a:r>
                      <a:endParaRPr lang="en-MY" sz="1100" dirty="0"/>
                    </a:p>
                  </a:txBody>
                  <a:tcPr/>
                </a:tc>
                <a:tc>
                  <a:txBody>
                    <a:bodyPr/>
                    <a:lstStyle/>
                    <a:p>
                      <a:endParaRPr lang="en-MY" sz="1100" dirty="0"/>
                    </a:p>
                  </a:txBody>
                  <a:tcPr anchor="ctr"/>
                </a:tc>
                <a:tc>
                  <a:txBody>
                    <a:bodyPr/>
                    <a:lstStyle/>
                    <a:p>
                      <a:endParaRPr lang="en-MY" sz="1100" dirty="0"/>
                    </a:p>
                  </a:txBody>
                  <a:tcPr anchor="ctr"/>
                </a:tc>
                <a:extLst>
                  <a:ext uri="{0D108BD9-81ED-4DB2-BD59-A6C34878D82A}">
                    <a16:rowId xmlns:a16="http://schemas.microsoft.com/office/drawing/2014/main" val="2307590111"/>
                  </a:ext>
                </a:extLst>
              </a:tr>
              <a:tr h="886968">
                <a:tc>
                  <a:txBody>
                    <a:bodyPr/>
                    <a:lstStyle/>
                    <a:p>
                      <a:r>
                        <a:rPr lang="en-MY" sz="1100" b="1" dirty="0"/>
                        <a:t>Environmental Awareness &amp; Behaviour Change</a:t>
                      </a:r>
                    </a:p>
                  </a:txBody>
                  <a:tcPr/>
                </a:tc>
                <a:tc>
                  <a:txBody>
                    <a:bodyPr/>
                    <a:lstStyle/>
                    <a:p>
                      <a:r>
                        <a:rPr lang="en-US" sz="1100" dirty="0"/>
                        <a:t>Widespread, demonstrable national or international </a:t>
                      </a:r>
                      <a:r>
                        <a:rPr lang="en-US" sz="1100" dirty="0" err="1"/>
                        <a:t>behaviour</a:t>
                      </a:r>
                      <a:r>
                        <a:rPr lang="en-US" sz="1100" dirty="0"/>
                        <a:t> change in multi-countries (e.g., national campaign based on research leading to measurable </a:t>
                      </a:r>
                      <a:r>
                        <a:rPr lang="en-US" sz="1100" dirty="0" err="1"/>
                        <a:t>behaviour</a:t>
                      </a:r>
                      <a:r>
                        <a:rPr lang="en-US" sz="1100" dirty="0"/>
                        <a:t> shift; international adoption of guidelines changing professional practice)</a:t>
                      </a:r>
                      <a:endParaRPr lang="en-MY" sz="1100" dirty="0"/>
                    </a:p>
                  </a:txBody>
                  <a:tcPr/>
                </a:tc>
                <a:tc>
                  <a:txBody>
                    <a:bodyPr/>
                    <a:lstStyle/>
                    <a:p>
                      <a:endParaRPr lang="en-MY" sz="1100" dirty="0"/>
                    </a:p>
                  </a:txBody>
                  <a:tcPr anchor="ctr"/>
                </a:tc>
                <a:tc>
                  <a:txBody>
                    <a:bodyPr/>
                    <a:lstStyle/>
                    <a:p>
                      <a:endParaRPr lang="en-MY" sz="1100" dirty="0"/>
                    </a:p>
                  </a:txBody>
                  <a:tcPr anchor="ctr"/>
                </a:tc>
                <a:extLst>
                  <a:ext uri="{0D108BD9-81ED-4DB2-BD59-A6C34878D82A}">
                    <a16:rowId xmlns:a16="http://schemas.microsoft.com/office/drawing/2014/main" val="3062749936"/>
                  </a:ext>
                </a:extLst>
              </a:tr>
            </a:tbl>
          </a:graphicData>
        </a:graphic>
      </p:graphicFrame>
      <p:sp>
        <p:nvSpPr>
          <p:cNvPr id="3" name="Rectangle: Rounded Corners 2">
            <a:extLst>
              <a:ext uri="{FF2B5EF4-FFF2-40B4-BE49-F238E27FC236}">
                <a16:creationId xmlns:a16="http://schemas.microsoft.com/office/drawing/2014/main" id="{BC2A6078-347E-C084-6E34-769AD772FC71}"/>
              </a:ext>
            </a:extLst>
          </p:cNvPr>
          <p:cNvSpPr/>
          <p:nvPr/>
        </p:nvSpPr>
        <p:spPr>
          <a:xfrm>
            <a:off x="9918700" y="5715000"/>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5</a:t>
            </a:r>
          </a:p>
        </p:txBody>
      </p:sp>
    </p:spTree>
    <p:extLst>
      <p:ext uri="{BB962C8B-B14F-4D97-AF65-F5344CB8AC3E}">
        <p14:creationId xmlns:p14="http://schemas.microsoft.com/office/powerpoint/2010/main" val="1370611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CB304-DB0E-5432-98C1-DEF4A4E2A2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A318A1-5D63-9AD4-980E-B9A1586F00A5}"/>
              </a:ext>
            </a:extLst>
          </p:cNvPr>
          <p:cNvSpPr>
            <a:spLocks noGrp="1"/>
          </p:cNvSpPr>
          <p:nvPr>
            <p:ph type="title"/>
          </p:nvPr>
        </p:nvSpPr>
        <p:spPr>
          <a:xfrm>
            <a:off x="838200" y="18255"/>
            <a:ext cx="10515600" cy="1325563"/>
          </a:xfrm>
        </p:spPr>
        <p:txBody>
          <a:bodyPr/>
          <a:lstStyle/>
          <a:p>
            <a:r>
              <a:rPr lang="en-MY" sz="4000" b="1" dirty="0">
                <a:latin typeface="Aptos Black" panose="020B0004020202020204" pitchFamily="34" charset="0"/>
              </a:rPr>
              <a:t>SOCIETAL IMPACT TEMPLATE</a:t>
            </a:r>
            <a:r>
              <a:rPr lang="en-MY" b="1" dirty="0">
                <a:latin typeface="Aptos Black" panose="020B0004020202020204" pitchFamily="34" charset="0"/>
              </a:rPr>
              <a:t>	</a:t>
            </a:r>
          </a:p>
        </p:txBody>
      </p:sp>
      <p:graphicFrame>
        <p:nvGraphicFramePr>
          <p:cNvPr id="4" name="Table 3">
            <a:extLst>
              <a:ext uri="{FF2B5EF4-FFF2-40B4-BE49-F238E27FC236}">
                <a16:creationId xmlns:a16="http://schemas.microsoft.com/office/drawing/2014/main" id="{33D48043-FC45-A43F-2613-F3FDDC4AB84F}"/>
              </a:ext>
            </a:extLst>
          </p:cNvPr>
          <p:cNvGraphicFramePr>
            <a:graphicFrameLocks noGrp="1"/>
          </p:cNvGraphicFramePr>
          <p:nvPr>
            <p:extLst>
              <p:ext uri="{D42A27DB-BD31-4B8C-83A1-F6EECF244321}">
                <p14:modId xmlns:p14="http://schemas.microsoft.com/office/powerpoint/2010/main" val="930264988"/>
              </p:ext>
            </p:extLst>
          </p:nvPr>
        </p:nvGraphicFramePr>
        <p:xfrm>
          <a:off x="838200" y="1343818"/>
          <a:ext cx="10448925" cy="3285332"/>
        </p:xfrm>
        <a:graphic>
          <a:graphicData uri="http://schemas.openxmlformats.org/drawingml/2006/table">
            <a:tbl>
              <a:tblPr firstRow="1" bandRow="1">
                <a:tableStyleId>{21E4AEA4-8DFA-4A89-87EB-49C32662AFE0}</a:tableStyleId>
              </a:tblPr>
              <a:tblGrid>
                <a:gridCol w="2809875">
                  <a:extLst>
                    <a:ext uri="{9D8B030D-6E8A-4147-A177-3AD203B41FA5}">
                      <a16:colId xmlns:a16="http://schemas.microsoft.com/office/drawing/2014/main" val="1560528226"/>
                    </a:ext>
                  </a:extLst>
                </a:gridCol>
                <a:gridCol w="2971800">
                  <a:extLst>
                    <a:ext uri="{9D8B030D-6E8A-4147-A177-3AD203B41FA5}">
                      <a16:colId xmlns:a16="http://schemas.microsoft.com/office/drawing/2014/main" val="128812318"/>
                    </a:ext>
                  </a:extLst>
                </a:gridCol>
                <a:gridCol w="2343150">
                  <a:extLst>
                    <a:ext uri="{9D8B030D-6E8A-4147-A177-3AD203B41FA5}">
                      <a16:colId xmlns:a16="http://schemas.microsoft.com/office/drawing/2014/main" val="4037847622"/>
                    </a:ext>
                  </a:extLst>
                </a:gridCol>
                <a:gridCol w="2324100">
                  <a:extLst>
                    <a:ext uri="{9D8B030D-6E8A-4147-A177-3AD203B41FA5}">
                      <a16:colId xmlns:a16="http://schemas.microsoft.com/office/drawing/2014/main" val="3087132080"/>
                    </a:ext>
                  </a:extLst>
                </a:gridCol>
              </a:tblGrid>
              <a:tr h="671544">
                <a:tc>
                  <a:txBody>
                    <a:bodyPr/>
                    <a:lstStyle/>
                    <a:p>
                      <a:pPr algn="ctr"/>
                      <a:r>
                        <a:rPr lang="en-MY" sz="1200" dirty="0"/>
                        <a:t>CRITERIA</a:t>
                      </a:r>
                    </a:p>
                  </a:txBody>
                  <a:tcPr anchor="ctr"/>
                </a:tc>
                <a:tc>
                  <a:txBody>
                    <a:bodyPr/>
                    <a:lstStyle/>
                    <a:p>
                      <a:pPr algn="ctr"/>
                      <a:r>
                        <a:rPr lang="en-MY" sz="1200" dirty="0"/>
                        <a:t>IMPACT STATEMENTS</a:t>
                      </a:r>
                    </a:p>
                  </a:txBody>
                  <a:tcPr anchor="ctr"/>
                </a:tc>
                <a:tc>
                  <a:txBody>
                    <a:bodyPr/>
                    <a:lstStyle/>
                    <a:p>
                      <a:pPr algn="ctr"/>
                      <a:r>
                        <a:rPr lang="en-MY" sz="1100" dirty="0"/>
                        <a:t>COUNTRY X PROGRESS</a:t>
                      </a:r>
                    </a:p>
                  </a:txBody>
                  <a:tcPr anchor="ctr"/>
                </a:tc>
                <a:tc>
                  <a:txBody>
                    <a:bodyPr/>
                    <a:lstStyle/>
                    <a:p>
                      <a:pPr algn="ctr"/>
                      <a:r>
                        <a:rPr lang="en-MY" sz="1100" dirty="0"/>
                        <a:t>COUNTRY Y PROGRESS</a:t>
                      </a:r>
                    </a:p>
                  </a:txBody>
                  <a:tcPr anchor="ctr"/>
                </a:tc>
                <a:extLst>
                  <a:ext uri="{0D108BD9-81ED-4DB2-BD59-A6C34878D82A}">
                    <a16:rowId xmlns:a16="http://schemas.microsoft.com/office/drawing/2014/main" val="1374196166"/>
                  </a:ext>
                </a:extLst>
              </a:tr>
              <a:tr h="889971">
                <a:tc>
                  <a:txBody>
                    <a:bodyPr/>
                    <a:lstStyle/>
                    <a:p>
                      <a:r>
                        <a:rPr lang="en-US" sz="1200" b="1" dirty="0"/>
                        <a:t>Health &amp; Wellbeing (Physical, Mental; access to care, quality of life related to health)</a:t>
                      </a:r>
                      <a:endParaRPr lang="en-MY" sz="1200" b="1" dirty="0"/>
                    </a:p>
                  </a:txBody>
                  <a:tcPr/>
                </a:tc>
                <a:tc>
                  <a:txBody>
                    <a:bodyPr/>
                    <a:lstStyle/>
                    <a:p>
                      <a:r>
                        <a:rPr lang="en-US" sz="1200" dirty="0"/>
                        <a:t>Significant improvements in multi-countries health outcomes, wellbeing indicators, or healthcare access/deliver</a:t>
                      </a:r>
                      <a:endParaRPr lang="en-MY" sz="1200" dirty="0"/>
                    </a:p>
                  </a:txBody>
                  <a:tcPr/>
                </a:tc>
                <a:tc>
                  <a:txBody>
                    <a:bodyPr/>
                    <a:lstStyle/>
                    <a:p>
                      <a:endParaRPr lang="en-MY" sz="1200" dirty="0"/>
                    </a:p>
                  </a:txBody>
                  <a:tcPr/>
                </a:tc>
                <a:tc>
                  <a:txBody>
                    <a:bodyPr/>
                    <a:lstStyle/>
                    <a:p>
                      <a:endParaRPr lang="en-MY" sz="1200" dirty="0"/>
                    </a:p>
                  </a:txBody>
                  <a:tcPr/>
                </a:tc>
                <a:extLst>
                  <a:ext uri="{0D108BD9-81ED-4DB2-BD59-A6C34878D82A}">
                    <a16:rowId xmlns:a16="http://schemas.microsoft.com/office/drawing/2014/main" val="3933745765"/>
                  </a:ext>
                </a:extLst>
              </a:tr>
              <a:tr h="933450">
                <a:tc>
                  <a:txBody>
                    <a:bodyPr/>
                    <a:lstStyle/>
                    <a:p>
                      <a:r>
                        <a:rPr lang="en-US" sz="1200" b="1" dirty="0"/>
                        <a:t>Public Policy &amp; Public Services (Effectiveness, access, equity, efficiency of services e.g., social care, justice)</a:t>
                      </a:r>
                      <a:endParaRPr lang="en-MY" sz="1200" b="1" dirty="0"/>
                    </a:p>
                  </a:txBody>
                  <a:tcPr/>
                </a:tc>
                <a:tc>
                  <a:txBody>
                    <a:bodyPr/>
                    <a:lstStyle/>
                    <a:p>
                      <a:r>
                        <a:rPr lang="en-US" sz="1200" dirty="0"/>
                        <a:t>Major improvements in multi-countries public policy effectiveness, service delivery, access, or equity for large populations.</a:t>
                      </a:r>
                      <a:endParaRPr lang="en-MY" sz="1200" dirty="0"/>
                    </a:p>
                  </a:txBody>
                  <a:tcPr/>
                </a:tc>
                <a:tc>
                  <a:txBody>
                    <a:bodyPr/>
                    <a:lstStyle/>
                    <a:p>
                      <a:endParaRPr lang="en-MY" sz="1200" dirty="0"/>
                    </a:p>
                  </a:txBody>
                  <a:tcPr/>
                </a:tc>
                <a:tc>
                  <a:txBody>
                    <a:bodyPr/>
                    <a:lstStyle/>
                    <a:p>
                      <a:endParaRPr lang="en-MY" sz="1200" dirty="0"/>
                    </a:p>
                  </a:txBody>
                  <a:tcPr/>
                </a:tc>
                <a:extLst>
                  <a:ext uri="{0D108BD9-81ED-4DB2-BD59-A6C34878D82A}">
                    <a16:rowId xmlns:a16="http://schemas.microsoft.com/office/drawing/2014/main" val="1348782723"/>
                  </a:ext>
                </a:extLst>
              </a:tr>
              <a:tr h="790367">
                <a:tc>
                  <a:txBody>
                    <a:bodyPr/>
                    <a:lstStyle/>
                    <a:p>
                      <a:r>
                        <a:rPr lang="en-US" sz="1200" b="1" dirty="0"/>
                        <a:t>Social Welfare &amp; Equality (Reducing inequality, inclusion, human rights, poverty reduction)</a:t>
                      </a:r>
                      <a:endParaRPr lang="en-MY" sz="1200" b="1" dirty="0"/>
                    </a:p>
                  </a:txBody>
                  <a:tcPr/>
                </a:tc>
                <a:tc>
                  <a:txBody>
                    <a:bodyPr/>
                    <a:lstStyle/>
                    <a:p>
                      <a:r>
                        <a:rPr lang="en-US" sz="1200" dirty="0"/>
                        <a:t>Significant multi-countries contribution to achieving regional social justice, equality goals, or poverty reduction targets.</a:t>
                      </a:r>
                      <a:endParaRPr lang="en-MY" sz="1200" dirty="0"/>
                    </a:p>
                  </a:txBody>
                  <a:tcPr/>
                </a:tc>
                <a:tc>
                  <a:txBody>
                    <a:bodyPr/>
                    <a:lstStyle/>
                    <a:p>
                      <a:endParaRPr lang="en-MY" sz="1200" dirty="0"/>
                    </a:p>
                  </a:txBody>
                  <a:tcPr/>
                </a:tc>
                <a:tc>
                  <a:txBody>
                    <a:bodyPr/>
                    <a:lstStyle/>
                    <a:p>
                      <a:endParaRPr lang="en-MY" sz="1200" dirty="0"/>
                    </a:p>
                  </a:txBody>
                  <a:tcPr/>
                </a:tc>
                <a:extLst>
                  <a:ext uri="{0D108BD9-81ED-4DB2-BD59-A6C34878D82A}">
                    <a16:rowId xmlns:a16="http://schemas.microsoft.com/office/drawing/2014/main" val="3340152921"/>
                  </a:ext>
                </a:extLst>
              </a:tr>
            </a:tbl>
          </a:graphicData>
        </a:graphic>
      </p:graphicFrame>
      <p:sp>
        <p:nvSpPr>
          <p:cNvPr id="3" name="Rectangle: Rounded Corners 2">
            <a:extLst>
              <a:ext uri="{FF2B5EF4-FFF2-40B4-BE49-F238E27FC236}">
                <a16:creationId xmlns:a16="http://schemas.microsoft.com/office/drawing/2014/main" id="{578D6690-1B8A-CD0B-9E29-E450FA2B5B50}"/>
              </a:ext>
            </a:extLst>
          </p:cNvPr>
          <p:cNvSpPr/>
          <p:nvPr/>
        </p:nvSpPr>
        <p:spPr>
          <a:xfrm>
            <a:off x="9918700" y="5715000"/>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5</a:t>
            </a:r>
          </a:p>
        </p:txBody>
      </p:sp>
    </p:spTree>
    <p:extLst>
      <p:ext uri="{BB962C8B-B14F-4D97-AF65-F5344CB8AC3E}">
        <p14:creationId xmlns:p14="http://schemas.microsoft.com/office/powerpoint/2010/main" val="2217173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B987B-FF09-5B48-5A61-6DEF8C1CD5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94E989-7A8D-D2D8-2B0A-D8EBEC46DB99}"/>
              </a:ext>
            </a:extLst>
          </p:cNvPr>
          <p:cNvSpPr>
            <a:spLocks noGrp="1"/>
          </p:cNvSpPr>
          <p:nvPr>
            <p:ph type="title"/>
          </p:nvPr>
        </p:nvSpPr>
        <p:spPr>
          <a:xfrm>
            <a:off x="838200" y="18255"/>
            <a:ext cx="10515600" cy="1325563"/>
          </a:xfrm>
        </p:spPr>
        <p:txBody>
          <a:bodyPr/>
          <a:lstStyle/>
          <a:p>
            <a:r>
              <a:rPr lang="en-MY" b="1" dirty="0">
                <a:latin typeface="Aptos Black" panose="020B0004020202020204" pitchFamily="34" charset="0"/>
              </a:rPr>
              <a:t>SOCIETAL IMPACT TEMPLATE	</a:t>
            </a:r>
          </a:p>
        </p:txBody>
      </p:sp>
      <p:graphicFrame>
        <p:nvGraphicFramePr>
          <p:cNvPr id="4" name="Table 3">
            <a:extLst>
              <a:ext uri="{FF2B5EF4-FFF2-40B4-BE49-F238E27FC236}">
                <a16:creationId xmlns:a16="http://schemas.microsoft.com/office/drawing/2014/main" id="{59ED4698-01BF-E9D6-A82F-2AB9247D2705}"/>
              </a:ext>
            </a:extLst>
          </p:cNvPr>
          <p:cNvGraphicFramePr>
            <a:graphicFrameLocks noGrp="1"/>
          </p:cNvGraphicFramePr>
          <p:nvPr>
            <p:extLst>
              <p:ext uri="{D42A27DB-BD31-4B8C-83A1-F6EECF244321}">
                <p14:modId xmlns:p14="http://schemas.microsoft.com/office/powerpoint/2010/main" val="279850072"/>
              </p:ext>
            </p:extLst>
          </p:nvPr>
        </p:nvGraphicFramePr>
        <p:xfrm>
          <a:off x="701040" y="1691290"/>
          <a:ext cx="10280904" cy="3233941"/>
        </p:xfrm>
        <a:graphic>
          <a:graphicData uri="http://schemas.openxmlformats.org/drawingml/2006/table">
            <a:tbl>
              <a:tblPr firstRow="1" bandRow="1">
                <a:tableStyleId>{21E4AEA4-8DFA-4A89-87EB-49C32662AFE0}</a:tableStyleId>
              </a:tblPr>
              <a:tblGrid>
                <a:gridCol w="2837688">
                  <a:extLst>
                    <a:ext uri="{9D8B030D-6E8A-4147-A177-3AD203B41FA5}">
                      <a16:colId xmlns:a16="http://schemas.microsoft.com/office/drawing/2014/main" val="1560528226"/>
                    </a:ext>
                  </a:extLst>
                </a:gridCol>
                <a:gridCol w="3182112">
                  <a:extLst>
                    <a:ext uri="{9D8B030D-6E8A-4147-A177-3AD203B41FA5}">
                      <a16:colId xmlns:a16="http://schemas.microsoft.com/office/drawing/2014/main" val="2215577060"/>
                    </a:ext>
                  </a:extLst>
                </a:gridCol>
                <a:gridCol w="2212848">
                  <a:extLst>
                    <a:ext uri="{9D8B030D-6E8A-4147-A177-3AD203B41FA5}">
                      <a16:colId xmlns:a16="http://schemas.microsoft.com/office/drawing/2014/main" val="643441272"/>
                    </a:ext>
                  </a:extLst>
                </a:gridCol>
                <a:gridCol w="2048256">
                  <a:extLst>
                    <a:ext uri="{9D8B030D-6E8A-4147-A177-3AD203B41FA5}">
                      <a16:colId xmlns:a16="http://schemas.microsoft.com/office/drawing/2014/main" val="1713368588"/>
                    </a:ext>
                  </a:extLst>
                </a:gridCol>
              </a:tblGrid>
              <a:tr h="609152">
                <a:tc>
                  <a:txBody>
                    <a:bodyPr/>
                    <a:lstStyle/>
                    <a:p>
                      <a:pPr algn="ctr"/>
                      <a:r>
                        <a:rPr lang="en-MY" sz="1100" dirty="0"/>
                        <a:t>CRITERIA</a:t>
                      </a:r>
                    </a:p>
                  </a:txBody>
                  <a:tcPr anchor="ctr"/>
                </a:tc>
                <a:tc>
                  <a:txBody>
                    <a:bodyPr/>
                    <a:lstStyle/>
                    <a:p>
                      <a:pPr algn="ctr"/>
                      <a:r>
                        <a:rPr lang="en-MY" sz="1100" dirty="0"/>
                        <a:t>IMPACT STATEMENTS</a:t>
                      </a:r>
                    </a:p>
                  </a:txBody>
                  <a:tcPr anchor="ctr"/>
                </a:tc>
                <a:tc>
                  <a:txBody>
                    <a:bodyPr/>
                    <a:lstStyle/>
                    <a:p>
                      <a:pPr algn="ctr"/>
                      <a:r>
                        <a:rPr lang="en-MY" sz="1100" dirty="0"/>
                        <a:t>COUNTRY X PROGRESS</a:t>
                      </a:r>
                    </a:p>
                  </a:txBody>
                  <a:tcPr anchor="ctr"/>
                </a:tc>
                <a:tc>
                  <a:txBody>
                    <a:bodyPr/>
                    <a:lstStyle/>
                    <a:p>
                      <a:pPr algn="ctr"/>
                      <a:r>
                        <a:rPr lang="en-MY" sz="1100" dirty="0"/>
                        <a:t>COUNTRY Y PROGRESS</a:t>
                      </a:r>
                    </a:p>
                  </a:txBody>
                  <a:tcPr anchor="ctr"/>
                </a:tc>
                <a:extLst>
                  <a:ext uri="{0D108BD9-81ED-4DB2-BD59-A6C34878D82A}">
                    <a16:rowId xmlns:a16="http://schemas.microsoft.com/office/drawing/2014/main" val="1374196166"/>
                  </a:ext>
                </a:extLst>
              </a:tr>
              <a:tr h="947591">
                <a:tc>
                  <a:txBody>
                    <a:bodyPr/>
                    <a:lstStyle/>
                    <a:p>
                      <a:r>
                        <a:rPr lang="en-US" sz="1100" b="1" dirty="0"/>
                        <a:t>Culture &amp; Heritage (Enrichment, preservation, access, understanding, creative economy contribution)</a:t>
                      </a:r>
                      <a:endParaRPr lang="en-MY" sz="1100" b="1" dirty="0"/>
                    </a:p>
                  </a:txBody>
                  <a:tcPr/>
                </a:tc>
                <a:tc>
                  <a:txBody>
                    <a:bodyPr/>
                    <a:lstStyle/>
                    <a:p>
                      <a:r>
                        <a:rPr lang="en-US" sz="1100" dirty="0"/>
                        <a:t>Defining multi-countries cultural understanding, setting international heritage standards, or creating globally significant cultural forms in across different countries in the world.</a:t>
                      </a:r>
                      <a:endParaRPr lang="en-MY" sz="1100" dirty="0"/>
                    </a:p>
                  </a:txBody>
                  <a:tcPr/>
                </a:tc>
                <a:tc>
                  <a:txBody>
                    <a:bodyPr/>
                    <a:lstStyle/>
                    <a:p>
                      <a:endParaRPr lang="en-MY" sz="1100" dirty="0"/>
                    </a:p>
                  </a:txBody>
                  <a:tcPr/>
                </a:tc>
                <a:tc>
                  <a:txBody>
                    <a:bodyPr/>
                    <a:lstStyle/>
                    <a:p>
                      <a:endParaRPr lang="en-MY" sz="1100" dirty="0"/>
                    </a:p>
                  </a:txBody>
                  <a:tcPr/>
                </a:tc>
                <a:extLst>
                  <a:ext uri="{0D108BD9-81ED-4DB2-BD59-A6C34878D82A}">
                    <a16:rowId xmlns:a16="http://schemas.microsoft.com/office/drawing/2014/main" val="490201671"/>
                  </a:ext>
                </a:extLst>
              </a:tr>
              <a:tr h="881670">
                <a:tc>
                  <a:txBody>
                    <a:bodyPr/>
                    <a:lstStyle/>
                    <a:p>
                      <a:r>
                        <a:rPr lang="en-US" sz="1100" b="1" dirty="0"/>
                        <a:t>Education &amp; Public Understanding (Skills, literacy, public engagement, pedagogical practice, curriculum development)</a:t>
                      </a:r>
                      <a:endParaRPr lang="en-MY" sz="1100" b="1" dirty="0"/>
                    </a:p>
                  </a:txBody>
                  <a:tcPr/>
                </a:tc>
                <a:tc>
                  <a:txBody>
                    <a:bodyPr/>
                    <a:lstStyle/>
                    <a:p>
                      <a:r>
                        <a:rPr lang="en-US" sz="1100" dirty="0"/>
                        <a:t>Transforming multi-countries educational practice or public understanding in a field, leading to fundamental shifts in knowledge.</a:t>
                      </a:r>
                      <a:endParaRPr lang="en-MY" sz="1100" dirty="0"/>
                    </a:p>
                  </a:txBody>
                  <a:tcPr/>
                </a:tc>
                <a:tc>
                  <a:txBody>
                    <a:bodyPr/>
                    <a:lstStyle/>
                    <a:p>
                      <a:endParaRPr lang="en-MY" sz="1100" dirty="0"/>
                    </a:p>
                  </a:txBody>
                  <a:tcPr/>
                </a:tc>
                <a:tc>
                  <a:txBody>
                    <a:bodyPr/>
                    <a:lstStyle/>
                    <a:p>
                      <a:endParaRPr lang="en-MY" sz="1100" dirty="0"/>
                    </a:p>
                  </a:txBody>
                  <a:tcPr/>
                </a:tc>
                <a:extLst>
                  <a:ext uri="{0D108BD9-81ED-4DB2-BD59-A6C34878D82A}">
                    <a16:rowId xmlns:a16="http://schemas.microsoft.com/office/drawing/2014/main" val="3408696592"/>
                  </a:ext>
                </a:extLst>
              </a:tr>
              <a:tr h="795528">
                <a:tc>
                  <a:txBody>
                    <a:bodyPr/>
                    <a:lstStyle/>
                    <a:p>
                      <a:r>
                        <a:rPr lang="en-US" sz="1100" b="1" dirty="0"/>
                        <a:t>Community Development &amp; Quality of Life (Cohesion, regeneration, safety, civic participation, infrastructure use)</a:t>
                      </a:r>
                      <a:endParaRPr lang="en-MY" sz="1100" b="1" dirty="0"/>
                    </a:p>
                  </a:txBody>
                  <a:tcPr/>
                </a:tc>
                <a:tc>
                  <a:txBody>
                    <a:bodyPr/>
                    <a:lstStyle/>
                    <a:p>
                      <a:r>
                        <a:rPr lang="en-US" sz="1100" dirty="0"/>
                        <a:t>significant approaches to community development, safety, or quality of life improvements adopted multi-countries transforming living conditions for many</a:t>
                      </a:r>
                      <a:endParaRPr lang="en-MY" sz="1100" dirty="0"/>
                    </a:p>
                  </a:txBody>
                  <a:tcPr/>
                </a:tc>
                <a:tc>
                  <a:txBody>
                    <a:bodyPr/>
                    <a:lstStyle/>
                    <a:p>
                      <a:endParaRPr lang="en-MY" sz="1100" dirty="0"/>
                    </a:p>
                  </a:txBody>
                  <a:tcPr/>
                </a:tc>
                <a:tc>
                  <a:txBody>
                    <a:bodyPr/>
                    <a:lstStyle/>
                    <a:p>
                      <a:endParaRPr lang="en-MY" sz="1100" dirty="0"/>
                    </a:p>
                  </a:txBody>
                  <a:tcPr/>
                </a:tc>
                <a:extLst>
                  <a:ext uri="{0D108BD9-81ED-4DB2-BD59-A6C34878D82A}">
                    <a16:rowId xmlns:a16="http://schemas.microsoft.com/office/drawing/2014/main" val="1430921566"/>
                  </a:ext>
                </a:extLst>
              </a:tr>
            </a:tbl>
          </a:graphicData>
        </a:graphic>
      </p:graphicFrame>
      <p:sp>
        <p:nvSpPr>
          <p:cNvPr id="3" name="Rectangle: Rounded Corners 2">
            <a:extLst>
              <a:ext uri="{FF2B5EF4-FFF2-40B4-BE49-F238E27FC236}">
                <a16:creationId xmlns:a16="http://schemas.microsoft.com/office/drawing/2014/main" id="{D34CCF23-FCC6-47F5-8D51-87C2503BDD4F}"/>
              </a:ext>
            </a:extLst>
          </p:cNvPr>
          <p:cNvSpPr/>
          <p:nvPr/>
        </p:nvSpPr>
        <p:spPr>
          <a:xfrm>
            <a:off x="9918700" y="5715000"/>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5</a:t>
            </a:r>
          </a:p>
        </p:txBody>
      </p:sp>
    </p:spTree>
    <p:extLst>
      <p:ext uri="{BB962C8B-B14F-4D97-AF65-F5344CB8AC3E}">
        <p14:creationId xmlns:p14="http://schemas.microsoft.com/office/powerpoint/2010/main" val="83586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22C16-D8FE-8224-BEE7-8C637D00A0C3}"/>
              </a:ext>
            </a:extLst>
          </p:cNvPr>
          <p:cNvSpPr>
            <a:spLocks noGrp="1"/>
          </p:cNvSpPr>
          <p:nvPr>
            <p:ph type="title"/>
          </p:nvPr>
        </p:nvSpPr>
        <p:spPr/>
        <p:txBody>
          <a:bodyPr>
            <a:normAutofit/>
          </a:bodyPr>
          <a:lstStyle/>
          <a:p>
            <a:r>
              <a:rPr lang="en-MY" sz="4000" b="1" dirty="0"/>
              <a:t>Similarities among those assessment</a:t>
            </a:r>
          </a:p>
        </p:txBody>
      </p:sp>
      <p:sp>
        <p:nvSpPr>
          <p:cNvPr id="3" name="Content Placeholder 2">
            <a:extLst>
              <a:ext uri="{FF2B5EF4-FFF2-40B4-BE49-F238E27FC236}">
                <a16:creationId xmlns:a16="http://schemas.microsoft.com/office/drawing/2014/main" id="{671AE418-3949-72F1-D93F-23256E4DE267}"/>
              </a:ext>
            </a:extLst>
          </p:cNvPr>
          <p:cNvSpPr>
            <a:spLocks noGrp="1"/>
          </p:cNvSpPr>
          <p:nvPr>
            <p:ph idx="1"/>
          </p:nvPr>
        </p:nvSpPr>
        <p:spPr/>
        <p:txBody>
          <a:bodyPr/>
          <a:lstStyle/>
          <a:p>
            <a:r>
              <a:rPr lang="en-US" dirty="0"/>
              <a:t>Encourage </a:t>
            </a:r>
            <a:r>
              <a:rPr lang="en-US" b="1" dirty="0"/>
              <a:t>interdisciplinarity</a:t>
            </a:r>
            <a:r>
              <a:rPr lang="en-US" dirty="0"/>
              <a:t>, </a:t>
            </a:r>
            <a:r>
              <a:rPr lang="en-US" b="1" dirty="0"/>
              <a:t>industry</a:t>
            </a:r>
            <a:r>
              <a:rPr lang="en-US" dirty="0"/>
              <a:t> engagement, </a:t>
            </a:r>
            <a:r>
              <a:rPr lang="en-US" b="1" dirty="0"/>
              <a:t>societal</a:t>
            </a:r>
            <a:r>
              <a:rPr lang="en-US" dirty="0"/>
              <a:t> relevance, and research integrity and governance</a:t>
            </a:r>
          </a:p>
          <a:p>
            <a:r>
              <a:rPr lang="en-US" dirty="0"/>
              <a:t>Structured </a:t>
            </a:r>
            <a:r>
              <a:rPr lang="en-US" b="1" dirty="0"/>
              <a:t>impact narratives </a:t>
            </a:r>
            <a:r>
              <a:rPr lang="en-US" dirty="0"/>
              <a:t>with evidence of benefits outside academia</a:t>
            </a:r>
          </a:p>
          <a:p>
            <a:r>
              <a:rPr lang="en-US" dirty="0"/>
              <a:t>Increasing emphasis on </a:t>
            </a:r>
            <a:r>
              <a:rPr lang="en-US" b="1" dirty="0"/>
              <a:t>real-world</a:t>
            </a:r>
            <a:r>
              <a:rPr lang="en-US" dirty="0"/>
              <a:t> </a:t>
            </a:r>
            <a:r>
              <a:rPr lang="en-US" b="1" dirty="0"/>
              <a:t>societal value </a:t>
            </a:r>
            <a:r>
              <a:rPr lang="en-US" dirty="0"/>
              <a:t>by recognizing policy impact, community engagement, and economic and environmental outcomes.</a:t>
            </a:r>
          </a:p>
        </p:txBody>
      </p:sp>
    </p:spTree>
    <p:extLst>
      <p:ext uri="{BB962C8B-B14F-4D97-AF65-F5344CB8AC3E}">
        <p14:creationId xmlns:p14="http://schemas.microsoft.com/office/powerpoint/2010/main" val="1576008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E006AA-23CD-3F68-4546-92EAE01E9AB6}"/>
              </a:ext>
            </a:extLst>
          </p:cNvPr>
          <p:cNvSpPr>
            <a:spLocks noGrp="1"/>
          </p:cNvSpPr>
          <p:nvPr>
            <p:ph type="title"/>
          </p:nvPr>
        </p:nvSpPr>
        <p:spPr>
          <a:xfrm>
            <a:off x="1371597" y="348865"/>
            <a:ext cx="10044023" cy="877729"/>
          </a:xfrm>
        </p:spPr>
        <p:txBody>
          <a:bodyPr anchor="ctr">
            <a:normAutofit/>
          </a:bodyPr>
          <a:lstStyle/>
          <a:p>
            <a:r>
              <a:rPr lang="en-MY" sz="4000" b="1">
                <a:solidFill>
                  <a:srgbClr val="FFFFFF"/>
                </a:solidFill>
              </a:rPr>
              <a:t>Way Forward</a:t>
            </a:r>
          </a:p>
        </p:txBody>
      </p:sp>
      <p:graphicFrame>
        <p:nvGraphicFramePr>
          <p:cNvPr id="12" name="Content Placeholder 2">
            <a:extLst>
              <a:ext uri="{FF2B5EF4-FFF2-40B4-BE49-F238E27FC236}">
                <a16:creationId xmlns:a16="http://schemas.microsoft.com/office/drawing/2014/main" id="{110B9430-5A12-07B2-EC44-A763F91B1A13}"/>
              </a:ext>
            </a:extLst>
          </p:cNvPr>
          <p:cNvGraphicFramePr>
            <a:graphicFrameLocks noGrp="1"/>
          </p:cNvGraphicFramePr>
          <p:nvPr>
            <p:ph idx="1"/>
            <p:extLst>
              <p:ext uri="{D42A27DB-BD31-4B8C-83A1-F6EECF244321}">
                <p14:modId xmlns:p14="http://schemas.microsoft.com/office/powerpoint/2010/main" val="1522832742"/>
              </p:ext>
            </p:extLst>
          </p:nvPr>
        </p:nvGraphicFramePr>
        <p:xfrm>
          <a:off x="-145073" y="1924820"/>
          <a:ext cx="8723680" cy="32181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0" name="Picture 2">
            <a:extLst>
              <a:ext uri="{FF2B5EF4-FFF2-40B4-BE49-F238E27FC236}">
                <a16:creationId xmlns:a16="http://schemas.microsoft.com/office/drawing/2014/main" id="{74A72801-2621-BA3A-C75E-699CA994308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599953" y="1575459"/>
            <a:ext cx="3358965" cy="4477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171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FFED0-903F-2C70-E361-BE112BAD20C3}"/>
              </a:ext>
            </a:extLst>
          </p:cNvPr>
          <p:cNvSpPr>
            <a:spLocks noGrp="1"/>
          </p:cNvSpPr>
          <p:nvPr>
            <p:ph type="ctrTitle"/>
          </p:nvPr>
        </p:nvSpPr>
        <p:spPr>
          <a:xfrm>
            <a:off x="1725168" y="4119743"/>
            <a:ext cx="9144000" cy="1013898"/>
          </a:xfrm>
        </p:spPr>
        <p:txBody>
          <a:bodyPr>
            <a:normAutofit fontScale="90000"/>
          </a:bodyPr>
          <a:lstStyle/>
          <a:p>
            <a:r>
              <a:rPr lang="en-US" sz="4400" b="1" dirty="0"/>
              <a:t>Thank you </a:t>
            </a:r>
            <a:br>
              <a:rPr lang="en-US" sz="4400" b="1" dirty="0"/>
            </a:br>
            <a:r>
              <a:rPr lang="en-US" sz="4400" b="1" dirty="0" err="1"/>
              <a:t>Terima</a:t>
            </a:r>
            <a:r>
              <a:rPr lang="en-US" sz="4400" b="1" dirty="0"/>
              <a:t> </a:t>
            </a:r>
            <a:r>
              <a:rPr lang="en-US" sz="4400" b="1" dirty="0" err="1"/>
              <a:t>kasih</a:t>
            </a:r>
            <a:br>
              <a:rPr lang="en-US" sz="4400" dirty="0"/>
            </a:br>
            <a:r>
              <a:rPr lang="en-US" sz="4400" dirty="0"/>
              <a:t>        </a:t>
            </a:r>
            <a:r>
              <a:rPr lang="en-MY" sz="4400" b="1" dirty="0" err="1"/>
              <a:t>Ngiyabonga</a:t>
            </a:r>
            <a:r>
              <a:rPr lang="en-MY" sz="4400" b="1" dirty="0"/>
              <a:t> </a:t>
            </a:r>
            <a:r>
              <a:rPr lang="en-MY" sz="4400" b="1" dirty="0" err="1"/>
              <a:t>kakhulu</a:t>
            </a:r>
            <a:r>
              <a:rPr lang="en-MY" sz="4400" dirty="0"/>
              <a:t> 🙏</a:t>
            </a:r>
            <a:endParaRPr lang="en-US" sz="4400" dirty="0"/>
          </a:p>
        </p:txBody>
      </p:sp>
      <p:pic>
        <p:nvPicPr>
          <p:cNvPr id="4" name="Graphic 3">
            <a:extLst>
              <a:ext uri="{FF2B5EF4-FFF2-40B4-BE49-F238E27FC236}">
                <a16:creationId xmlns:a16="http://schemas.microsoft.com/office/drawing/2014/main" id="{6D76034A-CAB6-804E-F5F8-E800458E6F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5643" y="4012660"/>
            <a:ext cx="629055" cy="471791"/>
          </a:xfrm>
          <a:prstGeom prst="rect">
            <a:avLst/>
          </a:prstGeom>
        </p:spPr>
      </p:pic>
      <p:pic>
        <p:nvPicPr>
          <p:cNvPr id="6" name="Graphic 5">
            <a:extLst>
              <a:ext uri="{FF2B5EF4-FFF2-40B4-BE49-F238E27FC236}">
                <a16:creationId xmlns:a16="http://schemas.microsoft.com/office/drawing/2014/main" id="{F0F95425-70AC-DB60-EC9F-1979C62792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8800" y="4626692"/>
            <a:ext cx="580417" cy="435313"/>
          </a:xfrm>
          <a:prstGeom prst="rect">
            <a:avLst/>
          </a:prstGeom>
        </p:spPr>
      </p:pic>
      <p:pic>
        <p:nvPicPr>
          <p:cNvPr id="7" name="Graphic 6">
            <a:extLst>
              <a:ext uri="{FF2B5EF4-FFF2-40B4-BE49-F238E27FC236}">
                <a16:creationId xmlns:a16="http://schemas.microsoft.com/office/drawing/2014/main" id="{23580201-0B08-8F86-FB67-4E06183814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14281" y="3428999"/>
            <a:ext cx="629054" cy="471791"/>
          </a:xfrm>
          <a:prstGeom prst="rect">
            <a:avLst/>
          </a:prstGeom>
        </p:spPr>
      </p:pic>
    </p:spTree>
    <p:extLst>
      <p:ext uri="{BB962C8B-B14F-4D97-AF65-F5344CB8AC3E}">
        <p14:creationId xmlns:p14="http://schemas.microsoft.com/office/powerpoint/2010/main" val="3211739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2CF2B-375A-1175-CF58-9C2FD76FB424}"/>
              </a:ext>
            </a:extLst>
          </p:cNvPr>
          <p:cNvPicPr>
            <a:picLocks noChangeAspect="1"/>
          </p:cNvPicPr>
          <p:nvPr/>
        </p:nvPicPr>
        <p:blipFill>
          <a:blip r:embed="rId2"/>
          <a:stretch>
            <a:fillRect/>
          </a:stretch>
        </p:blipFill>
        <p:spPr>
          <a:xfrm>
            <a:off x="5165327" y="0"/>
            <a:ext cx="7026673" cy="1545867"/>
          </a:xfrm>
          <a:prstGeom prst="rect">
            <a:avLst/>
          </a:prstGeom>
        </p:spPr>
      </p:pic>
      <p:pic>
        <p:nvPicPr>
          <p:cNvPr id="5" name="Picture 4">
            <a:extLst>
              <a:ext uri="{FF2B5EF4-FFF2-40B4-BE49-F238E27FC236}">
                <a16:creationId xmlns:a16="http://schemas.microsoft.com/office/drawing/2014/main" id="{AC8DF7F5-4889-8A45-D196-1EB3379A3D81}"/>
              </a:ext>
            </a:extLst>
          </p:cNvPr>
          <p:cNvPicPr>
            <a:picLocks noChangeAspect="1"/>
          </p:cNvPicPr>
          <p:nvPr/>
        </p:nvPicPr>
        <p:blipFill>
          <a:blip r:embed="rId3"/>
          <a:stretch>
            <a:fillRect/>
          </a:stretch>
        </p:blipFill>
        <p:spPr>
          <a:xfrm>
            <a:off x="6874263" y="1545866"/>
            <a:ext cx="5317737" cy="5312133"/>
          </a:xfrm>
          <a:prstGeom prst="rect">
            <a:avLst/>
          </a:prstGeom>
        </p:spPr>
      </p:pic>
      <p:sp>
        <p:nvSpPr>
          <p:cNvPr id="2" name="TextBox 1">
            <a:extLst>
              <a:ext uri="{FF2B5EF4-FFF2-40B4-BE49-F238E27FC236}">
                <a16:creationId xmlns:a16="http://schemas.microsoft.com/office/drawing/2014/main" id="{34A33C79-25E7-B1BF-97CE-2438B5EBA176}"/>
              </a:ext>
            </a:extLst>
          </p:cNvPr>
          <p:cNvSpPr txBox="1"/>
          <p:nvPr/>
        </p:nvSpPr>
        <p:spPr>
          <a:xfrm>
            <a:off x="621792" y="566928"/>
            <a:ext cx="4453128" cy="1384995"/>
          </a:xfrm>
          <a:prstGeom prst="rect">
            <a:avLst/>
          </a:prstGeom>
          <a:noFill/>
        </p:spPr>
        <p:txBody>
          <a:bodyPr wrap="square" rtlCol="0">
            <a:spAutoFit/>
          </a:bodyPr>
          <a:lstStyle/>
          <a:p>
            <a:r>
              <a:rPr lang="en-US" sz="2800" b="1" dirty="0">
                <a:latin typeface="+mj-lt"/>
              </a:rPr>
              <a:t>San Francisco Declaration on Research Assessment</a:t>
            </a:r>
          </a:p>
          <a:p>
            <a:r>
              <a:rPr lang="en-MY" sz="2800" b="1" dirty="0">
                <a:latin typeface="+mj-lt"/>
              </a:rPr>
              <a:t>Impact Rubric</a:t>
            </a:r>
          </a:p>
        </p:txBody>
      </p:sp>
      <p:sp>
        <p:nvSpPr>
          <p:cNvPr id="3" name="TextBox 2">
            <a:extLst>
              <a:ext uri="{FF2B5EF4-FFF2-40B4-BE49-F238E27FC236}">
                <a16:creationId xmlns:a16="http://schemas.microsoft.com/office/drawing/2014/main" id="{04B08793-7A85-D26B-E419-EEC823D4AB01}"/>
              </a:ext>
            </a:extLst>
          </p:cNvPr>
          <p:cNvSpPr txBox="1"/>
          <p:nvPr/>
        </p:nvSpPr>
        <p:spPr>
          <a:xfrm>
            <a:off x="621792" y="1961955"/>
            <a:ext cx="4925945" cy="1477328"/>
          </a:xfrm>
          <a:prstGeom prst="rect">
            <a:avLst/>
          </a:prstGeom>
          <a:noFill/>
        </p:spPr>
        <p:txBody>
          <a:bodyPr wrap="square" rtlCol="0">
            <a:spAutoFit/>
          </a:bodyPr>
          <a:lstStyle/>
          <a:p>
            <a:pPr marL="285750" indent="-285750">
              <a:buFont typeface="Arial" panose="020B0604020202020204" pitchFamily="34" charset="0"/>
              <a:buChar char="•"/>
            </a:pPr>
            <a:r>
              <a:rPr lang="en-MY" dirty="0"/>
              <a:t>Rubric is made based on scale of influence vs new audience</a:t>
            </a:r>
          </a:p>
          <a:p>
            <a:pPr marL="285750" indent="-285750">
              <a:buFont typeface="Arial" panose="020B0604020202020204" pitchFamily="34" charset="0"/>
              <a:buChar char="•"/>
            </a:pPr>
            <a:r>
              <a:rPr lang="en-MY" dirty="0"/>
              <a:t>Best is being regarding impacting both industry and community in real-world</a:t>
            </a:r>
          </a:p>
          <a:p>
            <a:pPr marL="285750" indent="-285750">
              <a:buFont typeface="Arial" panose="020B0604020202020204" pitchFamily="34" charset="0"/>
              <a:buChar char="•"/>
            </a:pPr>
            <a:r>
              <a:rPr lang="en-MY" dirty="0"/>
              <a:t>Lowest is the research output</a:t>
            </a:r>
          </a:p>
        </p:txBody>
      </p:sp>
      <p:pic>
        <p:nvPicPr>
          <p:cNvPr id="4" name="Picture 3">
            <a:extLst>
              <a:ext uri="{FF2B5EF4-FFF2-40B4-BE49-F238E27FC236}">
                <a16:creationId xmlns:a16="http://schemas.microsoft.com/office/drawing/2014/main" id="{557323FD-610F-76E0-C496-EF0490BBC5B6}"/>
              </a:ext>
            </a:extLst>
          </p:cNvPr>
          <p:cNvPicPr>
            <a:picLocks noChangeAspect="1"/>
          </p:cNvPicPr>
          <p:nvPr/>
        </p:nvPicPr>
        <p:blipFill>
          <a:blip r:embed="rId4"/>
          <a:stretch>
            <a:fillRect/>
          </a:stretch>
        </p:blipFill>
        <p:spPr>
          <a:xfrm>
            <a:off x="471280" y="4201932"/>
            <a:ext cx="6157224" cy="2094803"/>
          </a:xfrm>
          <a:prstGeom prst="rect">
            <a:avLst/>
          </a:prstGeom>
        </p:spPr>
      </p:pic>
      <p:sp>
        <p:nvSpPr>
          <p:cNvPr id="6" name="Oval 5">
            <a:extLst>
              <a:ext uri="{FF2B5EF4-FFF2-40B4-BE49-F238E27FC236}">
                <a16:creationId xmlns:a16="http://schemas.microsoft.com/office/drawing/2014/main" id="{CB9F6CD2-8977-7F0C-36E8-8B56FFE7C425}"/>
              </a:ext>
            </a:extLst>
          </p:cNvPr>
          <p:cNvSpPr/>
          <p:nvPr/>
        </p:nvSpPr>
        <p:spPr>
          <a:xfrm>
            <a:off x="7937770" y="4844374"/>
            <a:ext cx="1138136" cy="109922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Oval 7">
            <a:extLst>
              <a:ext uri="{FF2B5EF4-FFF2-40B4-BE49-F238E27FC236}">
                <a16:creationId xmlns:a16="http://schemas.microsoft.com/office/drawing/2014/main" id="{C9523E4E-C23C-4BA4-00D0-4B8196C77EB0}"/>
              </a:ext>
            </a:extLst>
          </p:cNvPr>
          <p:cNvSpPr/>
          <p:nvPr/>
        </p:nvSpPr>
        <p:spPr>
          <a:xfrm>
            <a:off x="9982978" y="2889670"/>
            <a:ext cx="1138136" cy="1099226"/>
          </a:xfrm>
          <a:prstGeom prst="ellipse">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2591645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D2EA4-E8AE-D6F9-CAAF-E70CF0665170}"/>
              </a:ext>
            </a:extLst>
          </p:cNvPr>
          <p:cNvSpPr>
            <a:spLocks noGrp="1"/>
          </p:cNvSpPr>
          <p:nvPr>
            <p:ph type="title"/>
          </p:nvPr>
        </p:nvSpPr>
        <p:spPr/>
        <p:txBody>
          <a:bodyPr/>
          <a:lstStyle/>
          <a:p>
            <a:r>
              <a:rPr lang="en-MY" b="1" dirty="0"/>
              <a:t>Challenges on establishing impact</a:t>
            </a:r>
          </a:p>
        </p:txBody>
      </p:sp>
      <p:sp>
        <p:nvSpPr>
          <p:cNvPr id="3" name="Content Placeholder 2">
            <a:extLst>
              <a:ext uri="{FF2B5EF4-FFF2-40B4-BE49-F238E27FC236}">
                <a16:creationId xmlns:a16="http://schemas.microsoft.com/office/drawing/2014/main" id="{11B9178C-C97E-7BD4-7A51-6261D32F73BF}"/>
              </a:ext>
            </a:extLst>
          </p:cNvPr>
          <p:cNvSpPr>
            <a:spLocks noGrp="1"/>
          </p:cNvSpPr>
          <p:nvPr>
            <p:ph idx="1"/>
          </p:nvPr>
        </p:nvSpPr>
        <p:spPr/>
        <p:txBody>
          <a:bodyPr/>
          <a:lstStyle/>
          <a:p>
            <a:r>
              <a:rPr lang="en-MY" dirty="0"/>
              <a:t>Many researchers across countries tend to find partners within same field of research, resulting to limited impact.</a:t>
            </a:r>
          </a:p>
          <a:p>
            <a:r>
              <a:rPr lang="en-MY" dirty="0"/>
              <a:t>Inequitable contributions among different parties</a:t>
            </a:r>
          </a:p>
          <a:p>
            <a:r>
              <a:rPr lang="en-MY" dirty="0"/>
              <a:t>Bilateral issues among countries</a:t>
            </a:r>
          </a:p>
          <a:p>
            <a:r>
              <a:rPr lang="en-MY" dirty="0"/>
              <a:t>Mismatched objectives among researchers or towards personal benefits rather than community or industry benefits</a:t>
            </a:r>
          </a:p>
          <a:p>
            <a:r>
              <a:rPr lang="en-MY" dirty="0"/>
              <a:t>Publications driven mindset rather than towards impact mindset</a:t>
            </a:r>
          </a:p>
          <a:p>
            <a:r>
              <a:rPr lang="en-MY" dirty="0"/>
              <a:t>Proactiveness of the partners on deep collaborative work</a:t>
            </a:r>
          </a:p>
          <a:p>
            <a:r>
              <a:rPr lang="en-MY" dirty="0"/>
              <a:t>Weak capacity among partners on field of expertise</a:t>
            </a:r>
          </a:p>
          <a:p>
            <a:endParaRPr lang="en-MY" dirty="0"/>
          </a:p>
        </p:txBody>
      </p:sp>
    </p:spTree>
    <p:extLst>
      <p:ext uri="{BB962C8B-B14F-4D97-AF65-F5344CB8AC3E}">
        <p14:creationId xmlns:p14="http://schemas.microsoft.com/office/powerpoint/2010/main" val="3900169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644A0-1BD9-46FB-58D4-EB0FC2EC25FB}"/>
              </a:ext>
            </a:extLst>
          </p:cNvPr>
          <p:cNvSpPr>
            <a:spLocks noGrp="1"/>
          </p:cNvSpPr>
          <p:nvPr>
            <p:ph type="title"/>
          </p:nvPr>
        </p:nvSpPr>
        <p:spPr/>
        <p:txBody>
          <a:bodyPr/>
          <a:lstStyle/>
          <a:p>
            <a:r>
              <a:rPr lang="en-MY" b="1" dirty="0"/>
              <a:t>My partnerships across the world</a:t>
            </a:r>
          </a:p>
        </p:txBody>
      </p:sp>
      <p:pic>
        <p:nvPicPr>
          <p:cNvPr id="7" name="Picture 6">
            <a:extLst>
              <a:ext uri="{FF2B5EF4-FFF2-40B4-BE49-F238E27FC236}">
                <a16:creationId xmlns:a16="http://schemas.microsoft.com/office/drawing/2014/main" id="{923AA5EB-552D-1D05-B364-59638F60AB41}"/>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011678" y="1690688"/>
            <a:ext cx="6638754" cy="4038879"/>
          </a:xfrm>
          <a:prstGeom prst="rect">
            <a:avLst/>
          </a:prstGeom>
        </p:spPr>
      </p:pic>
      <p:pic>
        <p:nvPicPr>
          <p:cNvPr id="15" name="Graphic 14">
            <a:extLst>
              <a:ext uri="{FF2B5EF4-FFF2-40B4-BE49-F238E27FC236}">
                <a16:creationId xmlns:a16="http://schemas.microsoft.com/office/drawing/2014/main" id="{50AEE034-37A0-0BFC-169D-4C9214C837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9601" y="1690689"/>
            <a:ext cx="645459" cy="484094"/>
          </a:xfrm>
          <a:prstGeom prst="rect">
            <a:avLst/>
          </a:prstGeom>
        </p:spPr>
      </p:pic>
      <p:pic>
        <p:nvPicPr>
          <p:cNvPr id="17" name="Graphic 16">
            <a:extLst>
              <a:ext uri="{FF2B5EF4-FFF2-40B4-BE49-F238E27FC236}">
                <a16:creationId xmlns:a16="http://schemas.microsoft.com/office/drawing/2014/main" id="{BDE7C0E9-2354-CD35-02EF-6FB0767C98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91356" y="1690689"/>
            <a:ext cx="645459" cy="484094"/>
          </a:xfrm>
          <a:prstGeom prst="rect">
            <a:avLst/>
          </a:prstGeom>
        </p:spPr>
      </p:pic>
      <p:pic>
        <p:nvPicPr>
          <p:cNvPr id="19" name="Graphic 18">
            <a:extLst>
              <a:ext uri="{FF2B5EF4-FFF2-40B4-BE49-F238E27FC236}">
                <a16:creationId xmlns:a16="http://schemas.microsoft.com/office/drawing/2014/main" id="{E5E1BEA2-7935-AFF8-DB1E-AB665B501E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50206" y="1690689"/>
            <a:ext cx="645459" cy="484094"/>
          </a:xfrm>
          <a:prstGeom prst="rect">
            <a:avLst/>
          </a:prstGeom>
        </p:spPr>
      </p:pic>
      <p:pic>
        <p:nvPicPr>
          <p:cNvPr id="21" name="Graphic 20">
            <a:extLst>
              <a:ext uri="{FF2B5EF4-FFF2-40B4-BE49-F238E27FC236}">
                <a16:creationId xmlns:a16="http://schemas.microsoft.com/office/drawing/2014/main" id="{9A2DA9BA-F288-A01A-6376-84288170B4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09056" y="1696641"/>
            <a:ext cx="639301" cy="479476"/>
          </a:xfrm>
          <a:prstGeom prst="rect">
            <a:avLst/>
          </a:prstGeom>
        </p:spPr>
      </p:pic>
      <p:pic>
        <p:nvPicPr>
          <p:cNvPr id="23" name="Graphic 22">
            <a:extLst>
              <a:ext uri="{FF2B5EF4-FFF2-40B4-BE49-F238E27FC236}">
                <a16:creationId xmlns:a16="http://schemas.microsoft.com/office/drawing/2014/main" id="{AC627DEB-67EF-7193-5D68-A81416FC708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29602" y="2609850"/>
            <a:ext cx="645460" cy="484095"/>
          </a:xfrm>
          <a:prstGeom prst="rect">
            <a:avLst/>
          </a:prstGeom>
        </p:spPr>
      </p:pic>
      <p:pic>
        <p:nvPicPr>
          <p:cNvPr id="25" name="Graphic 24">
            <a:extLst>
              <a:ext uri="{FF2B5EF4-FFF2-40B4-BE49-F238E27FC236}">
                <a16:creationId xmlns:a16="http://schemas.microsoft.com/office/drawing/2014/main" id="{21E17881-7AD4-F04F-6912-E34F08A5A22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91356" y="2609850"/>
            <a:ext cx="645461" cy="484096"/>
          </a:xfrm>
          <a:prstGeom prst="rect">
            <a:avLst/>
          </a:prstGeom>
        </p:spPr>
      </p:pic>
      <p:pic>
        <p:nvPicPr>
          <p:cNvPr id="27" name="Graphic 26">
            <a:extLst>
              <a:ext uri="{FF2B5EF4-FFF2-40B4-BE49-F238E27FC236}">
                <a16:creationId xmlns:a16="http://schemas.microsoft.com/office/drawing/2014/main" id="{1E258EC5-13B3-FEFD-7136-8A3901DB735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170673" y="2609851"/>
            <a:ext cx="645459" cy="484094"/>
          </a:xfrm>
          <a:prstGeom prst="rect">
            <a:avLst/>
          </a:prstGeom>
        </p:spPr>
      </p:pic>
      <p:pic>
        <p:nvPicPr>
          <p:cNvPr id="29" name="Graphic 28">
            <a:extLst>
              <a:ext uri="{FF2B5EF4-FFF2-40B4-BE49-F238E27FC236}">
                <a16:creationId xmlns:a16="http://schemas.microsoft.com/office/drawing/2014/main" id="{B9E22543-3534-1711-4E21-8BBF587C46D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149988" y="2609851"/>
            <a:ext cx="639301" cy="479476"/>
          </a:xfrm>
          <a:prstGeom prst="rect">
            <a:avLst/>
          </a:prstGeom>
        </p:spPr>
      </p:pic>
      <p:pic>
        <p:nvPicPr>
          <p:cNvPr id="31" name="Graphic 30">
            <a:extLst>
              <a:ext uri="{FF2B5EF4-FFF2-40B4-BE49-F238E27FC236}">
                <a16:creationId xmlns:a16="http://schemas.microsoft.com/office/drawing/2014/main" id="{B0E6258F-641D-C6D8-80BD-6A03DC9DB9E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229600" y="3485590"/>
            <a:ext cx="645459" cy="484094"/>
          </a:xfrm>
          <a:prstGeom prst="rect">
            <a:avLst/>
          </a:prstGeom>
        </p:spPr>
      </p:pic>
      <p:pic>
        <p:nvPicPr>
          <p:cNvPr id="33" name="Graphic 32">
            <a:extLst>
              <a:ext uri="{FF2B5EF4-FFF2-40B4-BE49-F238E27FC236}">
                <a16:creationId xmlns:a16="http://schemas.microsoft.com/office/drawing/2014/main" id="{E0032974-77EB-8459-539C-0354C41892F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191356" y="3485590"/>
            <a:ext cx="645459" cy="484094"/>
          </a:xfrm>
          <a:prstGeom prst="rect">
            <a:avLst/>
          </a:prstGeom>
        </p:spPr>
      </p:pic>
      <p:pic>
        <p:nvPicPr>
          <p:cNvPr id="35" name="Graphic 34">
            <a:extLst>
              <a:ext uri="{FF2B5EF4-FFF2-40B4-BE49-F238E27FC236}">
                <a16:creationId xmlns:a16="http://schemas.microsoft.com/office/drawing/2014/main" id="{AFDDC3B9-7A29-28B4-CA11-8E05C34C370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170673" y="3485590"/>
            <a:ext cx="645459" cy="484094"/>
          </a:xfrm>
          <a:prstGeom prst="rect">
            <a:avLst/>
          </a:prstGeom>
        </p:spPr>
      </p:pic>
      <p:pic>
        <p:nvPicPr>
          <p:cNvPr id="37" name="Graphic 36">
            <a:extLst>
              <a:ext uri="{FF2B5EF4-FFF2-40B4-BE49-F238E27FC236}">
                <a16:creationId xmlns:a16="http://schemas.microsoft.com/office/drawing/2014/main" id="{0C6748DB-3168-B3A3-5137-A054CFA1B084}"/>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1149988" y="3485588"/>
            <a:ext cx="645460" cy="484095"/>
          </a:xfrm>
          <a:prstGeom prst="rect">
            <a:avLst/>
          </a:prstGeom>
        </p:spPr>
      </p:pic>
      <p:pic>
        <p:nvPicPr>
          <p:cNvPr id="39" name="Graphic 38">
            <a:extLst>
              <a:ext uri="{FF2B5EF4-FFF2-40B4-BE49-F238E27FC236}">
                <a16:creationId xmlns:a16="http://schemas.microsoft.com/office/drawing/2014/main" id="{F56F0933-6103-E2C3-55C7-FEC6A567533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229600" y="4404752"/>
            <a:ext cx="645459" cy="484094"/>
          </a:xfrm>
          <a:prstGeom prst="rect">
            <a:avLst/>
          </a:prstGeom>
        </p:spPr>
      </p:pic>
      <p:pic>
        <p:nvPicPr>
          <p:cNvPr id="41" name="Graphic 40">
            <a:extLst>
              <a:ext uri="{FF2B5EF4-FFF2-40B4-BE49-F238E27FC236}">
                <a16:creationId xmlns:a16="http://schemas.microsoft.com/office/drawing/2014/main" id="{C86360AA-E9E0-7C68-766D-2ABAD59177C3}"/>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191356" y="4404752"/>
            <a:ext cx="645459" cy="484094"/>
          </a:xfrm>
          <a:prstGeom prst="rect">
            <a:avLst/>
          </a:prstGeom>
        </p:spPr>
      </p:pic>
      <p:pic>
        <p:nvPicPr>
          <p:cNvPr id="43" name="Graphic 42">
            <a:extLst>
              <a:ext uri="{FF2B5EF4-FFF2-40B4-BE49-F238E27FC236}">
                <a16:creationId xmlns:a16="http://schemas.microsoft.com/office/drawing/2014/main" id="{8E093E3D-DB47-67F3-7888-4862F14A3954}"/>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170673" y="4404752"/>
            <a:ext cx="645459" cy="484094"/>
          </a:xfrm>
          <a:prstGeom prst="rect">
            <a:avLst/>
          </a:prstGeom>
        </p:spPr>
      </p:pic>
      <p:pic>
        <p:nvPicPr>
          <p:cNvPr id="45" name="Graphic 44">
            <a:extLst>
              <a:ext uri="{FF2B5EF4-FFF2-40B4-BE49-F238E27FC236}">
                <a16:creationId xmlns:a16="http://schemas.microsoft.com/office/drawing/2014/main" id="{607611E6-B616-A824-2DC1-A2CA0F276D64}"/>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1180323" y="4404752"/>
            <a:ext cx="645459" cy="484094"/>
          </a:xfrm>
          <a:prstGeom prst="rect">
            <a:avLst/>
          </a:prstGeom>
        </p:spPr>
      </p:pic>
      <p:pic>
        <p:nvPicPr>
          <p:cNvPr id="47" name="Graphic 46">
            <a:extLst>
              <a:ext uri="{FF2B5EF4-FFF2-40B4-BE49-F238E27FC236}">
                <a16:creationId xmlns:a16="http://schemas.microsoft.com/office/drawing/2014/main" id="{47AD6A0C-9A41-F3AB-9CCD-65DEA77382B7}"/>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8229600" y="5280491"/>
            <a:ext cx="645459" cy="484094"/>
          </a:xfrm>
          <a:prstGeom prst="rect">
            <a:avLst/>
          </a:prstGeom>
        </p:spPr>
      </p:pic>
    </p:spTree>
    <p:extLst>
      <p:ext uri="{BB962C8B-B14F-4D97-AF65-F5344CB8AC3E}">
        <p14:creationId xmlns:p14="http://schemas.microsoft.com/office/powerpoint/2010/main" val="2041642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B4B617EE-4B89-AEC3-777B-F9383B9A1B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8" name="Picture 7">
            <a:extLst>
              <a:ext uri="{FF2B5EF4-FFF2-40B4-BE49-F238E27FC236}">
                <a16:creationId xmlns:a16="http://schemas.microsoft.com/office/drawing/2014/main" id="{E6C64384-53C6-2D47-BC89-451CF528889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50205" y="628248"/>
            <a:ext cx="1826956" cy="2435942"/>
          </a:xfrm>
          <a:prstGeom prst="rect">
            <a:avLst/>
          </a:prstGeom>
        </p:spPr>
      </p:pic>
      <p:pic>
        <p:nvPicPr>
          <p:cNvPr id="10" name="Picture 9">
            <a:extLst>
              <a:ext uri="{FF2B5EF4-FFF2-40B4-BE49-F238E27FC236}">
                <a16:creationId xmlns:a16="http://schemas.microsoft.com/office/drawing/2014/main" id="{083D9848-3B4F-63B0-F8CD-1136C8457DF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93695" y="792938"/>
            <a:ext cx="1705835" cy="2271252"/>
          </a:xfrm>
          <a:prstGeom prst="rect">
            <a:avLst/>
          </a:prstGeom>
        </p:spPr>
      </p:pic>
      <p:pic>
        <p:nvPicPr>
          <p:cNvPr id="12" name="Picture 11">
            <a:extLst>
              <a:ext uri="{FF2B5EF4-FFF2-40B4-BE49-F238E27FC236}">
                <a16:creationId xmlns:a16="http://schemas.microsoft.com/office/drawing/2014/main" id="{F9BE623B-ADC8-1D65-0031-E9B9F2FFF25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16065" y="737058"/>
            <a:ext cx="1703439" cy="2271252"/>
          </a:xfrm>
          <a:prstGeom prst="rect">
            <a:avLst/>
          </a:prstGeom>
        </p:spPr>
      </p:pic>
      <p:pic>
        <p:nvPicPr>
          <p:cNvPr id="14" name="Picture 13">
            <a:extLst>
              <a:ext uri="{FF2B5EF4-FFF2-40B4-BE49-F238E27FC236}">
                <a16:creationId xmlns:a16="http://schemas.microsoft.com/office/drawing/2014/main" id="{55AFB63D-B2B6-546B-07AB-59CAD6E5C61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61031" y="3087513"/>
            <a:ext cx="1703439" cy="2271252"/>
          </a:xfrm>
          <a:prstGeom prst="rect">
            <a:avLst/>
          </a:prstGeom>
        </p:spPr>
      </p:pic>
      <p:pic>
        <p:nvPicPr>
          <p:cNvPr id="16" name="Picture 15">
            <a:extLst>
              <a:ext uri="{FF2B5EF4-FFF2-40B4-BE49-F238E27FC236}">
                <a16:creationId xmlns:a16="http://schemas.microsoft.com/office/drawing/2014/main" id="{58009D53-500E-DFE8-F152-20DD94D2118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977452" y="3087513"/>
            <a:ext cx="1826957" cy="2435942"/>
          </a:xfrm>
          <a:prstGeom prst="rect">
            <a:avLst/>
          </a:prstGeom>
        </p:spPr>
      </p:pic>
      <p:pic>
        <p:nvPicPr>
          <p:cNvPr id="18" name="Picture 17">
            <a:extLst>
              <a:ext uri="{FF2B5EF4-FFF2-40B4-BE49-F238E27FC236}">
                <a16:creationId xmlns:a16="http://schemas.microsoft.com/office/drawing/2014/main" id="{956B074E-DE74-123C-3288-BA233DBA43F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830372" y="3008310"/>
            <a:ext cx="2861861" cy="2146396"/>
          </a:xfrm>
          <a:prstGeom prst="rect">
            <a:avLst/>
          </a:prstGeom>
        </p:spPr>
      </p:pic>
      <p:pic>
        <p:nvPicPr>
          <p:cNvPr id="20" name="Picture 19">
            <a:extLst>
              <a:ext uri="{FF2B5EF4-FFF2-40B4-BE49-F238E27FC236}">
                <a16:creationId xmlns:a16="http://schemas.microsoft.com/office/drawing/2014/main" id="{5D08DD99-FD3B-8079-EC4A-8B6D9363414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464962" y="3009291"/>
            <a:ext cx="2143378" cy="1607534"/>
          </a:xfrm>
          <a:prstGeom prst="rect">
            <a:avLst/>
          </a:prstGeom>
        </p:spPr>
      </p:pic>
      <p:pic>
        <p:nvPicPr>
          <p:cNvPr id="22" name="Picture 21">
            <a:extLst>
              <a:ext uri="{FF2B5EF4-FFF2-40B4-BE49-F238E27FC236}">
                <a16:creationId xmlns:a16="http://schemas.microsoft.com/office/drawing/2014/main" id="{FA02A051-58DB-2254-1947-EF1D69E463C0}"/>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7650015" y="1139313"/>
            <a:ext cx="2886636" cy="1815077"/>
          </a:xfrm>
          <a:prstGeom prst="rect">
            <a:avLst/>
          </a:prstGeom>
        </p:spPr>
      </p:pic>
      <p:pic>
        <p:nvPicPr>
          <p:cNvPr id="24" name="Picture 23">
            <a:extLst>
              <a:ext uri="{FF2B5EF4-FFF2-40B4-BE49-F238E27FC236}">
                <a16:creationId xmlns:a16="http://schemas.microsoft.com/office/drawing/2014/main" id="{424D0319-A280-F6DC-5D02-9977CF11FF4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733732" y="2954390"/>
            <a:ext cx="1864881" cy="2486508"/>
          </a:xfrm>
          <a:prstGeom prst="rect">
            <a:avLst/>
          </a:prstGeom>
        </p:spPr>
      </p:pic>
      <p:pic>
        <p:nvPicPr>
          <p:cNvPr id="26" name="Picture 25">
            <a:extLst>
              <a:ext uri="{FF2B5EF4-FFF2-40B4-BE49-F238E27FC236}">
                <a16:creationId xmlns:a16="http://schemas.microsoft.com/office/drawing/2014/main" id="{C7D68A65-F9F0-44C2-3AFB-3FFC9A62BD5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887158" y="657855"/>
            <a:ext cx="1763576" cy="2351435"/>
          </a:xfrm>
          <a:prstGeom prst="rect">
            <a:avLst/>
          </a:prstGeom>
        </p:spPr>
      </p:pic>
    </p:spTree>
    <p:extLst>
      <p:ext uri="{BB962C8B-B14F-4D97-AF65-F5344CB8AC3E}">
        <p14:creationId xmlns:p14="http://schemas.microsoft.com/office/powerpoint/2010/main" val="356825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46FA-AA29-3ECF-1765-7DA3C87922A6}"/>
              </a:ext>
            </a:extLst>
          </p:cNvPr>
          <p:cNvSpPr>
            <a:spLocks noGrp="1"/>
          </p:cNvSpPr>
          <p:nvPr>
            <p:ph type="title"/>
          </p:nvPr>
        </p:nvSpPr>
        <p:spPr>
          <a:xfrm>
            <a:off x="838200" y="607172"/>
            <a:ext cx="10515600" cy="1325563"/>
          </a:xfrm>
        </p:spPr>
        <p:txBody>
          <a:bodyPr>
            <a:normAutofit fontScale="90000"/>
          </a:bodyPr>
          <a:lstStyle/>
          <a:p>
            <a:r>
              <a:rPr lang="en-MY" b="1" dirty="0"/>
              <a:t>Proposed Cross-Domain Equity </a:t>
            </a:r>
            <a:br>
              <a:rPr lang="en-MY" b="1" dirty="0"/>
            </a:br>
            <a:r>
              <a:rPr lang="en-MY" b="1" dirty="0"/>
              <a:t>Partnership (CDEP) Framework </a:t>
            </a:r>
            <a:br>
              <a:rPr lang="en-MY" b="1" dirty="0"/>
            </a:br>
            <a:r>
              <a:rPr lang="en-MY" sz="3100" b="1" dirty="0">
                <a:solidFill>
                  <a:srgbClr val="0070C0"/>
                </a:solidFill>
              </a:rPr>
              <a:t>with 5 key pillars</a:t>
            </a:r>
            <a:endParaRPr lang="en-MY" b="1" dirty="0">
              <a:solidFill>
                <a:srgbClr val="0070C0"/>
              </a:solidFill>
            </a:endParaRPr>
          </a:p>
        </p:txBody>
      </p:sp>
      <p:pic>
        <p:nvPicPr>
          <p:cNvPr id="8" name="Picture 7">
            <a:extLst>
              <a:ext uri="{FF2B5EF4-FFF2-40B4-BE49-F238E27FC236}">
                <a16:creationId xmlns:a16="http://schemas.microsoft.com/office/drawing/2014/main" id="{C93A1371-E475-628C-A66E-67EE680FF858}"/>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147864" y="2577830"/>
            <a:ext cx="9659566" cy="2013626"/>
          </a:xfrm>
          <a:prstGeom prst="rect">
            <a:avLst/>
          </a:prstGeom>
        </p:spPr>
      </p:pic>
      <p:sp>
        <p:nvSpPr>
          <p:cNvPr id="3" name="Rectangle: Rounded Corners 2">
            <a:extLst>
              <a:ext uri="{FF2B5EF4-FFF2-40B4-BE49-F238E27FC236}">
                <a16:creationId xmlns:a16="http://schemas.microsoft.com/office/drawing/2014/main" id="{1E5B7545-5399-39CF-4092-3021F9A4C77F}"/>
              </a:ext>
            </a:extLst>
          </p:cNvPr>
          <p:cNvSpPr/>
          <p:nvPr/>
        </p:nvSpPr>
        <p:spPr>
          <a:xfrm>
            <a:off x="1271016" y="2577830"/>
            <a:ext cx="1901952" cy="53113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MY" sz="1100" b="1" dirty="0"/>
              <a:t>TRANSDICIPLINARY CONVERGENCE CONSORTIA</a:t>
            </a:r>
          </a:p>
        </p:txBody>
      </p:sp>
      <p:pic>
        <p:nvPicPr>
          <p:cNvPr id="5" name="Picture 4">
            <a:extLst>
              <a:ext uri="{FF2B5EF4-FFF2-40B4-BE49-F238E27FC236}">
                <a16:creationId xmlns:a16="http://schemas.microsoft.com/office/drawing/2014/main" id="{762BC465-87E9-E4A7-22C2-BCC801504571}"/>
              </a:ext>
            </a:extLst>
          </p:cNvPr>
          <p:cNvPicPr>
            <a:picLocks noChangeAspect="1"/>
          </p:cNvPicPr>
          <p:nvPr/>
        </p:nvPicPr>
        <p:blipFill>
          <a:blip r:embed="rId3"/>
          <a:stretch>
            <a:fillRect/>
          </a:stretch>
        </p:blipFill>
        <p:spPr>
          <a:xfrm>
            <a:off x="1271016" y="3108960"/>
            <a:ext cx="1901952" cy="1487560"/>
          </a:xfrm>
          <a:prstGeom prst="rect">
            <a:avLst/>
          </a:prstGeom>
        </p:spPr>
      </p:pic>
      <p:sp>
        <p:nvSpPr>
          <p:cNvPr id="6" name="Rectangle: Rounded Corners 5">
            <a:extLst>
              <a:ext uri="{FF2B5EF4-FFF2-40B4-BE49-F238E27FC236}">
                <a16:creationId xmlns:a16="http://schemas.microsoft.com/office/drawing/2014/main" id="{422D88DF-B643-C19C-1E28-E48CE457A60C}"/>
              </a:ext>
            </a:extLst>
          </p:cNvPr>
          <p:cNvSpPr/>
          <p:nvPr/>
        </p:nvSpPr>
        <p:spPr>
          <a:xfrm>
            <a:off x="8777527" y="2577830"/>
            <a:ext cx="1901952" cy="531130"/>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MY" sz="1100" b="1" dirty="0"/>
              <a:t>HYBRID IMPACT:  SCHOLARLY AND PRACTICAL PATHWAY</a:t>
            </a:r>
          </a:p>
        </p:txBody>
      </p:sp>
    </p:spTree>
    <p:extLst>
      <p:ext uri="{BB962C8B-B14F-4D97-AF65-F5344CB8AC3E}">
        <p14:creationId xmlns:p14="http://schemas.microsoft.com/office/powerpoint/2010/main" val="130602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FDD80-7479-D5D5-AE06-724CEFD3A980}"/>
              </a:ext>
            </a:extLst>
          </p:cNvPr>
          <p:cNvSpPr>
            <a:spLocks noGrp="1"/>
          </p:cNvSpPr>
          <p:nvPr>
            <p:ph type="title"/>
          </p:nvPr>
        </p:nvSpPr>
        <p:spPr>
          <a:xfrm>
            <a:off x="838200" y="365125"/>
            <a:ext cx="8232648" cy="1325563"/>
          </a:xfrm>
        </p:spPr>
        <p:txBody>
          <a:bodyPr>
            <a:normAutofit/>
          </a:bodyPr>
          <a:lstStyle/>
          <a:p>
            <a:r>
              <a:rPr lang="en-MY" sz="4000" b="1" dirty="0"/>
              <a:t>Transdisciplinary Convergence Consortia (TCC)</a:t>
            </a:r>
          </a:p>
        </p:txBody>
      </p:sp>
      <p:sp>
        <p:nvSpPr>
          <p:cNvPr id="3" name="Content Placeholder 2">
            <a:extLst>
              <a:ext uri="{FF2B5EF4-FFF2-40B4-BE49-F238E27FC236}">
                <a16:creationId xmlns:a16="http://schemas.microsoft.com/office/drawing/2014/main" id="{81E95E0A-CE27-A6C6-AC0D-C592B0EDA7F1}"/>
              </a:ext>
            </a:extLst>
          </p:cNvPr>
          <p:cNvSpPr>
            <a:spLocks noGrp="1"/>
          </p:cNvSpPr>
          <p:nvPr>
            <p:ph idx="1"/>
          </p:nvPr>
        </p:nvSpPr>
        <p:spPr/>
        <p:txBody>
          <a:bodyPr/>
          <a:lstStyle/>
          <a:p>
            <a:r>
              <a:rPr lang="en-US" dirty="0"/>
              <a:t>Establish structured “Convergence Consortia” where researchers from different disciplines co-design projects aligned with societal challenges (e.g. climate resilience, equitable healthcare, AI in rural education).</a:t>
            </a:r>
          </a:p>
          <a:p>
            <a:r>
              <a:rPr lang="en-US" dirty="0"/>
              <a:t>Consortia include non-academic actors (industry, civil society, community leaders) to broaden perspectives and shape research objectives towards impact.</a:t>
            </a:r>
          </a:p>
          <a:p>
            <a:r>
              <a:rPr lang="en-US" dirty="0"/>
              <a:t>Outputs include not just publications but cross-sectoral solutions, prototypes, and policy white papers.</a:t>
            </a:r>
            <a:endParaRPr lang="en-MY" dirty="0"/>
          </a:p>
        </p:txBody>
      </p:sp>
      <p:sp>
        <p:nvSpPr>
          <p:cNvPr id="4" name="Rectangle: Rounded Corners 3">
            <a:extLst>
              <a:ext uri="{FF2B5EF4-FFF2-40B4-BE49-F238E27FC236}">
                <a16:creationId xmlns:a16="http://schemas.microsoft.com/office/drawing/2014/main" id="{36C6E92F-241D-DAA2-1227-9652CEFECA54}"/>
              </a:ext>
            </a:extLst>
          </p:cNvPr>
          <p:cNvSpPr/>
          <p:nvPr/>
        </p:nvSpPr>
        <p:spPr>
          <a:xfrm>
            <a:off x="9873488" y="5605463"/>
            <a:ext cx="2019300" cy="571500"/>
          </a:xfrm>
          <a:prstGeom prst="roundRec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dirty="0"/>
              <a:t>Pillar 1</a:t>
            </a:r>
          </a:p>
        </p:txBody>
      </p:sp>
    </p:spTree>
    <p:extLst>
      <p:ext uri="{BB962C8B-B14F-4D97-AF65-F5344CB8AC3E}">
        <p14:creationId xmlns:p14="http://schemas.microsoft.com/office/powerpoint/2010/main" val="5240420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D1133FAA646447B1F506C0CC1AD96D" ma:contentTypeVersion="20" ma:contentTypeDescription="Create a new document." ma:contentTypeScope="" ma:versionID="f81d3a7a7ecc1b311bdea8db72cd5713">
  <xsd:schema xmlns:xsd="http://www.w3.org/2001/XMLSchema" xmlns:xs="http://www.w3.org/2001/XMLSchema" xmlns:p="http://schemas.microsoft.com/office/2006/metadata/properties" xmlns:ns2="5542781d-72a5-46d9-8093-0fa1f196d6ef" xmlns:ns3="50a1e848-e179-4a22-99c5-517bb1bb7459" targetNamespace="http://schemas.microsoft.com/office/2006/metadata/properties" ma:root="true" ma:fieldsID="6b87ab62bd66e07ec5ecdee244af8e4c" ns2:_="" ns3:_="">
    <xsd:import namespace="5542781d-72a5-46d9-8093-0fa1f196d6ef"/>
    <xsd:import namespace="50a1e848-e179-4a22-99c5-517bb1bb745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42781d-72a5-46d9-8093-0fa1f196d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5b5b39e-099d-40c3-b251-37436ed69ed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a1e848-e179-4a22-99c5-517bb1bb745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87f5f95-d141-4bc4-a91a-84dc09fea444}" ma:internalName="TaxCatchAll" ma:showField="CatchAllData" ma:web="50a1e848-e179-4a22-99c5-517bb1bb74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0a1e848-e179-4a22-99c5-517bb1bb7459" xsi:nil="true"/>
    <lcf76f155ced4ddcb4097134ff3c332f xmlns="5542781d-72a5-46d9-8093-0fa1f196d6ef">
      <Terms xmlns="http://schemas.microsoft.com/office/infopath/2007/PartnerControls"/>
    </lcf76f155ced4ddcb4097134ff3c332f>
    <_Flow_SignoffStatus xmlns="5542781d-72a5-46d9-8093-0fa1f196d6e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47F460-B2A9-4A2B-921B-D94268602B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42781d-72a5-46d9-8093-0fa1f196d6ef"/>
    <ds:schemaRef ds:uri="50a1e848-e179-4a22-99c5-517bb1bb74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3232B9-3C22-478B-BDF5-296CA32AA707}">
  <ds:schemaRefs>
    <ds:schemaRef ds:uri="http://schemas.microsoft.com/office/2006/metadata/properties"/>
    <ds:schemaRef ds:uri="http://schemas.microsoft.com/office/infopath/2007/PartnerControls"/>
    <ds:schemaRef ds:uri="50a1e848-e179-4a22-99c5-517bb1bb7459"/>
    <ds:schemaRef ds:uri="5542781d-72a5-46d9-8093-0fa1f196d6ef"/>
  </ds:schemaRefs>
</ds:datastoreItem>
</file>

<file path=customXml/itemProps3.xml><?xml version="1.0" encoding="utf-8"?>
<ds:datastoreItem xmlns:ds="http://schemas.openxmlformats.org/officeDocument/2006/customXml" ds:itemID="{FDE077B2-C1DA-4CB7-8BE3-EB625AB7B2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19488</TotalTime>
  <Words>2461</Words>
  <Application>Microsoft Office PowerPoint</Application>
  <PresentationFormat>Widescreen</PresentationFormat>
  <Paragraphs>356</Paragraphs>
  <Slides>31</Slides>
  <Notes>2</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Equitable Research Impact:  Mapping Fair Assessment Within Equitable Research Partnerships</vt:lpstr>
      <vt:lpstr>Research Impact Assessment Framework Around the World</vt:lpstr>
      <vt:lpstr>Similarities among those assessment</vt:lpstr>
      <vt:lpstr>PowerPoint Presentation</vt:lpstr>
      <vt:lpstr>Challenges on establishing impact</vt:lpstr>
      <vt:lpstr>My partnerships across the world</vt:lpstr>
      <vt:lpstr>PowerPoint Presentation</vt:lpstr>
      <vt:lpstr>Proposed Cross-Domain Equity  Partnership (CDEP) Framework  with 5 key pillars</vt:lpstr>
      <vt:lpstr>Transdisciplinary Convergence Consortia (TCC)</vt:lpstr>
      <vt:lpstr>Consortia Structure</vt:lpstr>
      <vt:lpstr>Contribution Equity Matrix (CEM)</vt:lpstr>
      <vt:lpstr>CEM Template</vt:lpstr>
      <vt:lpstr>CEM Distribution Dashboard</vt:lpstr>
      <vt:lpstr>Multilateral Compact Framework (MCF)</vt:lpstr>
      <vt:lpstr>Co-Developed Multi-Country Codes of Practice (Step-by-Step)</vt:lpstr>
      <vt:lpstr>MCF Co-Developed Multi-Country Codes of Practice (Step-by-Step)</vt:lpstr>
      <vt:lpstr>Co-Developed Multi-Country Codes of Practice (Step-by-Step)</vt:lpstr>
      <vt:lpstr>MCF Consultation Feedback Tracker Template</vt:lpstr>
      <vt:lpstr>MCF Consultation Feedback Trends Dashboard </vt:lpstr>
      <vt:lpstr>Impact Alignment Charter (IAC) Definition</vt:lpstr>
      <vt:lpstr>IAC Concept</vt:lpstr>
      <vt:lpstr>Hybrid Impact Pathways</vt:lpstr>
      <vt:lpstr>Scholarly/Academic Impact</vt:lpstr>
      <vt:lpstr>Practical Impact</vt:lpstr>
      <vt:lpstr>ECONOMIC IMPACT TEMPLATE </vt:lpstr>
      <vt:lpstr>ENVIRONMENT IMPACT TEMPLATE </vt:lpstr>
      <vt:lpstr>ENVIRONMENT IMPACT TEMPLATE </vt:lpstr>
      <vt:lpstr>SOCIETAL IMPACT TEMPLATE </vt:lpstr>
      <vt:lpstr>SOCIETAL IMPACT TEMPLATE </vt:lpstr>
      <vt:lpstr>Way Forward</vt:lpstr>
      <vt:lpstr>Thank you  Terima kasih         Ngiyabonga kakhulu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Tajuk:</dc:title>
  <dc:creator>Coscomm UPM</dc:creator>
  <cp:lastModifiedBy>MOHD AMIRUDDIN BIN ABD RAHMAN</cp:lastModifiedBy>
  <cp:revision>34</cp:revision>
  <cp:lastPrinted>2025-04-15T05:51:35Z</cp:lastPrinted>
  <dcterms:created xsi:type="dcterms:W3CDTF">2024-04-26T03:03:38Z</dcterms:created>
  <dcterms:modified xsi:type="dcterms:W3CDTF">2026-02-25T08:02:23Z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0x0101009FD1133FAA646447B1F506C0CC1AD96D</vt:lpwstr>
  </property>
</Properties>
</file>