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004000" cy="51206400"/>
  <p:notesSz cx="6858000" cy="9144000"/>
  <p:defaultTextStyle>
    <a:defPPr>
      <a:defRPr lang="en-US"/>
    </a:defPPr>
    <a:lvl1pPr marL="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7744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5488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3232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0976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88720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26464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4208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19520" algn="l" defTabSz="23774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2556F8-0503-FCFA-651C-A692B63E65FD}" name="Odile Masia" initials="OM" userId="S::odile.masia@manchester.ac.uk::4ffcdd2e-b52c-4028-9566-fb3c2ae4e8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hegofatso Seabi" initials="TS" lastIdx="6" clrIdx="0">
    <p:extLst>
      <p:ext uri="{19B8F6BF-5375-455C-9EA6-DF929625EA0E}">
        <p15:presenceInfo xmlns:p15="http://schemas.microsoft.com/office/powerpoint/2012/main" userId="S::a0043510@wits.ac.za::4bae5236-1ab5-4640-819c-77886e244a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BADBB"/>
    <a:srgbClr val="4A7EBB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7C924-0437-435F-A994-339D77F3D5A2}" v="150" dt="2026-01-12T17:07:40.858"/>
    <p1510:client id="{6C17BA42-AC55-AB87-39D8-08436C7EF123}" v="4" dt="2026-01-12T09:26:41.374"/>
    <p1510:client id="{7D4D8731-5A79-F206-1C04-B8BEE4534DE8}" v="453" dt="2026-01-12T14:18:52.505"/>
    <p1510:client id="{85FDE930-0B22-0ABC-4B88-9CAF10A3757F}" v="6" dt="2026-01-12T16:53:17.523"/>
    <p1510:client id="{8F70E598-3C32-7FB8-024D-73FB0648BB8C}" v="33" dt="2026-01-12T09:49:00.097"/>
    <p1510:client id="{9D90534B-9438-B177-ABB7-791C412D753B}" v="1161" dt="2026-01-12T09:26:00.853"/>
    <p1510:client id="{E3DD1173-B002-C131-45D7-A3230192F6B9}" v="26" dt="2026-01-12T16:49:44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24" y="24"/>
      </p:cViewPr>
      <p:guideLst>
        <p:guide orient="horz" pos="16128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4C0FE-9D5B-5149-ABCF-560D9D8ED6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D031-6FC1-5E42-8E3A-D5C3B230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6EC2F-DCAF-334D-A65F-AB7222CDE0C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AAE9-593C-2640-B182-364D2D26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7744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5488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13232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50976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88720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26464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64208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9019520" algn="l" defTabSz="237744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CAAE9-593C-2640-B182-364D2D262D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10150" y="15314510"/>
            <a:ext cx="25203150" cy="326227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0700" y="15314510"/>
            <a:ext cx="75076050" cy="326227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6" y="32904857"/>
            <a:ext cx="27203400" cy="10170160"/>
          </a:xfrm>
        </p:spPr>
        <p:txBody>
          <a:bodyPr anchor="t"/>
          <a:lstStyle>
            <a:lvl1pPr algn="l">
              <a:defRPr sz="20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6" y="21703461"/>
            <a:ext cx="27203400" cy="11201396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7744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5488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1323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097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0700" y="89208187"/>
            <a:ext cx="50139600" cy="252333760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3700" y="89208187"/>
            <a:ext cx="50139600" cy="252333760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50630"/>
            <a:ext cx="2880360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1462177"/>
            <a:ext cx="14140658" cy="4776890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400" b="1"/>
            </a:lvl3pPr>
            <a:lvl4pPr marL="7132320" indent="0">
              <a:buNone/>
              <a:defRPr sz="8300" b="1"/>
            </a:lvl4pPr>
            <a:lvl5pPr marL="9509760" indent="0">
              <a:buNone/>
              <a:defRPr sz="8300" b="1"/>
            </a:lvl5pPr>
            <a:lvl6pPr marL="11887200" indent="0">
              <a:buNone/>
              <a:defRPr sz="8300" b="1"/>
            </a:lvl6pPr>
            <a:lvl7pPr marL="14264640" indent="0">
              <a:buNone/>
              <a:defRPr sz="8300" b="1"/>
            </a:lvl7pPr>
            <a:lvl8pPr marL="16642080" indent="0">
              <a:buNone/>
              <a:defRPr sz="8300" b="1"/>
            </a:lvl8pPr>
            <a:lvl9pPr marL="19019520" indent="0">
              <a:buNone/>
              <a:defRPr sz="8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6239067"/>
            <a:ext cx="14140658" cy="29502950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1462177"/>
            <a:ext cx="14146213" cy="4776890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400" b="1"/>
            </a:lvl3pPr>
            <a:lvl4pPr marL="7132320" indent="0">
              <a:buNone/>
              <a:defRPr sz="8300" b="1"/>
            </a:lvl4pPr>
            <a:lvl5pPr marL="9509760" indent="0">
              <a:buNone/>
              <a:defRPr sz="8300" b="1"/>
            </a:lvl5pPr>
            <a:lvl6pPr marL="11887200" indent="0">
              <a:buNone/>
              <a:defRPr sz="8300" b="1"/>
            </a:lvl6pPr>
            <a:lvl7pPr marL="14264640" indent="0">
              <a:buNone/>
              <a:defRPr sz="8300" b="1"/>
            </a:lvl7pPr>
            <a:lvl8pPr marL="16642080" indent="0">
              <a:buNone/>
              <a:defRPr sz="8300" b="1"/>
            </a:lvl8pPr>
            <a:lvl9pPr marL="19019520" indent="0">
              <a:buNone/>
              <a:defRPr sz="8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89" y="16239067"/>
            <a:ext cx="14146213" cy="29502950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2038773"/>
            <a:ext cx="10529096" cy="8676640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5" y="2038777"/>
            <a:ext cx="17891125" cy="43703244"/>
          </a:xfrm>
        </p:spPr>
        <p:txBody>
          <a:bodyPr/>
          <a:lstStyle>
            <a:lvl1pPr>
              <a:defRPr sz="166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2" y="10715417"/>
            <a:ext cx="10529096" cy="35026604"/>
          </a:xfrm>
        </p:spPr>
        <p:txBody>
          <a:bodyPr/>
          <a:lstStyle>
            <a:lvl1pPr marL="0" indent="0">
              <a:buNone/>
              <a:defRPr sz="7300"/>
            </a:lvl1pPr>
            <a:lvl2pPr marL="2377440" indent="0">
              <a:buNone/>
              <a:defRPr sz="6200"/>
            </a:lvl2pPr>
            <a:lvl3pPr marL="4754880" indent="0">
              <a:buNone/>
              <a:defRPr sz="5200"/>
            </a:lvl3pPr>
            <a:lvl4pPr marL="7132320" indent="0">
              <a:buNone/>
              <a:defRPr sz="4700"/>
            </a:lvl4pPr>
            <a:lvl5pPr marL="9509760" indent="0">
              <a:buNone/>
              <a:defRPr sz="4700"/>
            </a:lvl5pPr>
            <a:lvl6pPr marL="11887200" indent="0">
              <a:buNone/>
              <a:defRPr sz="4700"/>
            </a:lvl6pPr>
            <a:lvl7pPr marL="14264640" indent="0">
              <a:buNone/>
              <a:defRPr sz="4700"/>
            </a:lvl7pPr>
            <a:lvl8pPr marL="16642080" indent="0">
              <a:buNone/>
              <a:defRPr sz="4700"/>
            </a:lvl8pPr>
            <a:lvl9pPr marL="190195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5844480"/>
            <a:ext cx="19202400" cy="4231644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4575387"/>
            <a:ext cx="19202400" cy="30723840"/>
          </a:xfrm>
        </p:spPr>
        <p:txBody>
          <a:bodyPr/>
          <a:lstStyle>
            <a:lvl1pPr marL="0" indent="0">
              <a:buNone/>
              <a:defRPr sz="16600"/>
            </a:lvl1pPr>
            <a:lvl2pPr marL="2377440" indent="0">
              <a:buNone/>
              <a:defRPr sz="14600"/>
            </a:lvl2pPr>
            <a:lvl3pPr marL="4754880" indent="0">
              <a:buNone/>
              <a:defRPr sz="12500"/>
            </a:lvl3pPr>
            <a:lvl4pPr marL="7132320" indent="0">
              <a:buNone/>
              <a:defRPr sz="10400"/>
            </a:lvl4pPr>
            <a:lvl5pPr marL="9509760" indent="0">
              <a:buNone/>
              <a:defRPr sz="10400"/>
            </a:lvl5pPr>
            <a:lvl6pPr marL="11887200" indent="0">
              <a:buNone/>
              <a:defRPr sz="10400"/>
            </a:lvl6pPr>
            <a:lvl7pPr marL="14264640" indent="0">
              <a:buNone/>
              <a:defRPr sz="10400"/>
            </a:lvl7pPr>
            <a:lvl8pPr marL="16642080" indent="0">
              <a:buNone/>
              <a:defRPr sz="10400"/>
            </a:lvl8pPr>
            <a:lvl9pPr marL="19019520" indent="0">
              <a:buNone/>
              <a:defRPr sz="10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40076124"/>
            <a:ext cx="19202400" cy="6009636"/>
          </a:xfrm>
        </p:spPr>
        <p:txBody>
          <a:bodyPr/>
          <a:lstStyle>
            <a:lvl1pPr marL="0" indent="0">
              <a:buNone/>
              <a:defRPr sz="7300"/>
            </a:lvl1pPr>
            <a:lvl2pPr marL="2377440" indent="0">
              <a:buNone/>
              <a:defRPr sz="6200"/>
            </a:lvl2pPr>
            <a:lvl3pPr marL="4754880" indent="0">
              <a:buNone/>
              <a:defRPr sz="5200"/>
            </a:lvl3pPr>
            <a:lvl4pPr marL="7132320" indent="0">
              <a:buNone/>
              <a:defRPr sz="4700"/>
            </a:lvl4pPr>
            <a:lvl5pPr marL="9509760" indent="0">
              <a:buNone/>
              <a:defRPr sz="4700"/>
            </a:lvl5pPr>
            <a:lvl6pPr marL="11887200" indent="0">
              <a:buNone/>
              <a:defRPr sz="4700"/>
            </a:lvl6pPr>
            <a:lvl7pPr marL="14264640" indent="0">
              <a:buNone/>
              <a:defRPr sz="4700"/>
            </a:lvl7pPr>
            <a:lvl8pPr marL="16642080" indent="0">
              <a:buNone/>
              <a:defRPr sz="4700"/>
            </a:lvl8pPr>
            <a:lvl9pPr marL="190195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050630"/>
            <a:ext cx="28803600" cy="8534400"/>
          </a:xfrm>
          <a:prstGeom prst="rect">
            <a:avLst/>
          </a:prstGeom>
        </p:spPr>
        <p:txBody>
          <a:bodyPr vert="horz" lIns="475488" tIns="237744" rIns="475488" bIns="2377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1948164"/>
            <a:ext cx="28803600" cy="33793857"/>
          </a:xfrm>
          <a:prstGeom prst="rect">
            <a:avLst/>
          </a:prstGeom>
        </p:spPr>
        <p:txBody>
          <a:bodyPr vert="horz" lIns="475488" tIns="237744" rIns="475488" bIns="2377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BF1A-128F-AB42-B2E7-11BEAB6E61B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47460750"/>
            <a:ext cx="10134600" cy="272626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47460750"/>
            <a:ext cx="7467600" cy="272626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3A6A-E875-2D49-B07B-01DCCF3C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77440" rtl="0" eaLnBrk="1" latinLnBrk="0" hangingPunct="1">
        <a:spcBef>
          <a:spcPct val="0"/>
        </a:spcBef>
        <a:buNone/>
        <a:defRPr sz="2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0" indent="-1783080" algn="l" defTabSz="2377440" rtl="0" eaLnBrk="1" latinLnBrk="0" hangingPunct="1">
        <a:spcBef>
          <a:spcPct val="20000"/>
        </a:spcBef>
        <a:buFont typeface="Arial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3340" indent="-1485900" algn="l" defTabSz="2377440" rtl="0" eaLnBrk="1" latinLnBrk="0" hangingPunct="1">
        <a:spcBef>
          <a:spcPct val="20000"/>
        </a:spcBef>
        <a:buFont typeface="Arial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0" indent="-1188720" algn="l" defTabSz="2377440" rtl="0" eaLnBrk="1" latinLnBrk="0" hangingPunct="1">
        <a:spcBef>
          <a:spcPct val="20000"/>
        </a:spcBef>
        <a:buFont typeface="Arial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0" indent="-1188720" algn="l" defTabSz="2377440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0" indent="-1188720" algn="l" defTabSz="2377440" rtl="0" eaLnBrk="1" latinLnBrk="0" hangingPunct="1">
        <a:spcBef>
          <a:spcPct val="20000"/>
        </a:spcBef>
        <a:buFont typeface="Arial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075920" indent="-1188720" algn="l" defTabSz="2377440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360" indent="-1188720" algn="l" defTabSz="2377440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0" indent="-1188720" algn="l" defTabSz="2377440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208240" indent="-1188720" algn="l" defTabSz="2377440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5488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0976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64208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019520" algn="l" defTabSz="237744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hyperlink" Target="mailto:Tshegofatso.Seabi@manchester.ac.uk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www.thebritishacademy.ac.uk/funding/schemes/oda-research-management-capacity-strengthening/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EPforAfrica@manchester.ac.uk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064"/>
            </a:gs>
            <a:gs pos="50000">
              <a:srgbClr val="EAEAEA"/>
            </a:gs>
            <a:gs pos="100000">
              <a:srgbClr val="0030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882" y="396577"/>
            <a:ext cx="30639804" cy="558614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500" b="1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Equitable Partnerships for African Research Infrastructure and Capacity(EP for </a:t>
            </a:r>
            <a:r>
              <a:rPr lang="en-GB" sz="6000" b="1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n-GB" sz="60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60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 International collaborations explored through the lens of research management</a:t>
            </a:r>
          </a:p>
          <a:p>
            <a:pPr algn="ctr"/>
            <a:r>
              <a:rPr lang="en-GB" sz="3200" i="1" dirty="0">
                <a:latin typeface="Arial"/>
                <a:cs typeface="Arial"/>
              </a:rPr>
              <a:t>Project team: Seabi T</a:t>
            </a:r>
            <a:r>
              <a:rPr lang="en-GB" sz="3200" i="1" noProof="0" dirty="0">
                <a:latin typeface="Arial"/>
                <a:cs typeface="Arial"/>
              </a:rPr>
              <a:t>, </a:t>
            </a:r>
            <a:r>
              <a:rPr lang="en-GB" sz="3200" i="1" dirty="0" err="1">
                <a:latin typeface="Arial"/>
                <a:cs typeface="Arial"/>
              </a:rPr>
              <a:t>Masiá</a:t>
            </a:r>
            <a:r>
              <a:rPr lang="en-GB" sz="3200" i="1" noProof="0" dirty="0">
                <a:latin typeface="Arial"/>
                <a:cs typeface="Arial"/>
              </a:rPr>
              <a:t> O</a:t>
            </a:r>
            <a:r>
              <a:rPr lang="en-GB" sz="3200" i="1" baseline="30000" noProof="0" dirty="0">
                <a:latin typeface="Arial"/>
                <a:cs typeface="Arial"/>
              </a:rPr>
              <a:t>1</a:t>
            </a:r>
            <a:r>
              <a:rPr lang="en-GB" sz="3200" i="1" noProof="0" dirty="0">
                <a:latin typeface="Arial"/>
                <a:cs typeface="Arial"/>
              </a:rPr>
              <a:t>, </a:t>
            </a:r>
            <a:r>
              <a:rPr lang="en-GB" sz="3200" i="1" noProof="0" dirty="0" err="1">
                <a:latin typeface="Arial"/>
                <a:cs typeface="Arial"/>
              </a:rPr>
              <a:t>Rwehumbiza</a:t>
            </a:r>
            <a:r>
              <a:rPr lang="en-GB" sz="3200" i="1" noProof="0" dirty="0">
                <a:latin typeface="Arial"/>
                <a:cs typeface="Arial"/>
              </a:rPr>
              <a:t> D</a:t>
            </a:r>
            <a:r>
              <a:rPr lang="en-GB" sz="3200" i="1" baseline="30000" noProof="0" dirty="0">
                <a:latin typeface="Arial"/>
                <a:cs typeface="Arial"/>
              </a:rPr>
              <a:t>2</a:t>
            </a:r>
            <a:r>
              <a:rPr lang="en-GB" sz="3200" i="1" noProof="0" dirty="0">
                <a:latin typeface="Arial"/>
                <a:cs typeface="Arial"/>
              </a:rPr>
              <a:t>, Mukwaya P</a:t>
            </a:r>
            <a:r>
              <a:rPr lang="en-GB" sz="3200" i="1" baseline="30000" noProof="0" dirty="0">
                <a:latin typeface="Arial"/>
                <a:cs typeface="Arial"/>
              </a:rPr>
              <a:t>3</a:t>
            </a:r>
            <a:r>
              <a:rPr lang="en-GB" sz="3200" i="1" noProof="0" dirty="0">
                <a:latin typeface="Arial"/>
                <a:cs typeface="Arial"/>
              </a:rPr>
              <a:t>, Amdework</a:t>
            </a:r>
            <a:r>
              <a:rPr lang="en-GB" sz="3200" i="1" baseline="30000" noProof="0" dirty="0">
                <a:latin typeface="Arial"/>
                <a:cs typeface="Arial"/>
              </a:rPr>
              <a:t>4</a:t>
            </a:r>
            <a:r>
              <a:rPr lang="en-GB" sz="3200" i="1" noProof="0" dirty="0">
                <a:latin typeface="Arial"/>
                <a:cs typeface="Arial"/>
              </a:rPr>
              <a:t>, Walker P</a:t>
            </a:r>
            <a:r>
              <a:rPr lang="en-GB" sz="3200" i="1" baseline="30000" noProof="0" dirty="0">
                <a:latin typeface="Arial"/>
                <a:cs typeface="Arial"/>
              </a:rPr>
              <a:t>1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,Zevnik A</a:t>
            </a:r>
            <a:r>
              <a:rPr kumimoji="0" lang="en-GB" sz="3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,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Mkimbili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S</a:t>
            </a:r>
            <a:r>
              <a:rPr lang="en-GB" sz="3200" i="1" baseline="30000" noProof="0" dirty="0">
                <a:latin typeface="Arial"/>
                <a:cs typeface="Arial"/>
              </a:rPr>
              <a:t>2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Ishengoma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E</a:t>
            </a:r>
            <a:r>
              <a:rPr kumimoji="0" lang="en-GB" sz="3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lang="en-GB" sz="3200" i="1" noProof="0" dirty="0">
                <a:latin typeface="Arial"/>
                <a:cs typeface="Arial"/>
              </a:rPr>
              <a:t> and special </a:t>
            </a:r>
            <a:r>
              <a:rPr lang="en-GB" sz="3200" i="1" dirty="0">
                <a:latin typeface="Arial"/>
                <a:cs typeface="Arial"/>
              </a:rPr>
              <a:t>acknowledgement</a:t>
            </a:r>
            <a:r>
              <a:rPr lang="en-GB" sz="3200" i="1" noProof="0" dirty="0">
                <a:latin typeface="Arial"/>
                <a:cs typeface="Arial"/>
              </a:rPr>
              <a:t> to </a:t>
            </a:r>
            <a:r>
              <a:rPr lang="en-GB" sz="3200" i="1" dirty="0">
                <a:latin typeface="Arial"/>
                <a:cs typeface="Arial"/>
              </a:rPr>
              <a:t>research</a:t>
            </a:r>
            <a:r>
              <a:rPr lang="en-GB" sz="3200" i="1" noProof="0" dirty="0">
                <a:latin typeface="Arial"/>
                <a:cs typeface="Arial"/>
              </a:rPr>
              <a:t> </a:t>
            </a:r>
            <a:r>
              <a:rPr lang="en-GB" sz="3200" i="1" dirty="0">
                <a:latin typeface="Arial"/>
                <a:cs typeface="Arial"/>
              </a:rPr>
              <a:t>function</a:t>
            </a:r>
            <a:r>
              <a:rPr lang="en-GB" sz="3200" i="1" noProof="0" dirty="0">
                <a:latin typeface="Arial"/>
                <a:cs typeface="Arial"/>
              </a:rPr>
              <a:t> professionals across all institutions</a:t>
            </a:r>
            <a:r>
              <a:rPr lang="en-GB" sz="3200" i="1" dirty="0">
                <a:latin typeface="Arial"/>
                <a:cs typeface="Arial"/>
              </a:rPr>
              <a:t> for supporting this British Academy funded project. </a:t>
            </a:r>
            <a:endParaRPr lang="en-GB" sz="3200" i="1" noProof="0" dirty="0">
              <a:latin typeface="Arial"/>
              <a:cs typeface="Arial"/>
            </a:endParaRPr>
          </a:p>
          <a:p>
            <a:pPr algn="ctr"/>
            <a:endParaRPr lang="en-GB" sz="5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i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77826" y="9432760"/>
            <a:ext cx="15368356" cy="32632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4500" b="1" u="sng" noProof="0" dirty="0">
                <a:latin typeface="Arial"/>
                <a:cs typeface="Arial"/>
              </a:rPr>
              <a:t>Key Insights</a:t>
            </a:r>
            <a:r>
              <a:rPr lang="en-GB" sz="4500" b="1" u="sng" dirty="0">
                <a:latin typeface="Arial"/>
                <a:cs typeface="Arial"/>
              </a:rPr>
              <a:t> from first workshop: </a:t>
            </a: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5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en-GB" sz="4400" noProof="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400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400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r>
              <a:rPr lang="en-GB" sz="4400" noProof="0" dirty="0">
                <a:latin typeface="Arial"/>
                <a:cs typeface="Arial"/>
              </a:rPr>
              <a:t>All institutions </a:t>
            </a:r>
            <a:r>
              <a:rPr lang="en-GB" sz="4400" dirty="0">
                <a:latin typeface="Arial"/>
                <a:cs typeface="Arial"/>
              </a:rPr>
              <a:t>have identified</a:t>
            </a:r>
            <a:r>
              <a:rPr lang="en-GB" sz="4400" noProof="0" dirty="0">
                <a:latin typeface="Arial"/>
                <a:cs typeface="Arial"/>
              </a:rPr>
              <a:t> similar challenges: grant writing, finances, budgeting, contracts, ethics, </a:t>
            </a:r>
            <a:r>
              <a:rPr lang="en-GB" sz="4400" dirty="0">
                <a:latin typeface="Arial"/>
                <a:cs typeface="Arial"/>
              </a:rPr>
              <a:t>procurement and</a:t>
            </a:r>
            <a:r>
              <a:rPr lang="en-GB" sz="4400" noProof="0" dirty="0">
                <a:latin typeface="Arial"/>
                <a:cs typeface="Arial"/>
              </a:rPr>
              <a:t> degree of administrative support</a:t>
            </a:r>
            <a:r>
              <a:rPr lang="en-GB" sz="4400" dirty="0">
                <a:latin typeface="Arial"/>
                <a:cs typeface="Arial"/>
              </a:rPr>
              <a:t>.</a:t>
            </a:r>
          </a:p>
          <a:p>
            <a:pPr>
              <a:spcAft>
                <a:spcPts val="500"/>
              </a:spcAft>
            </a:pPr>
            <a:endParaRPr lang="en-GB" sz="440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r>
              <a:rPr lang="en-GB" sz="4400" dirty="0">
                <a:latin typeface="Arial"/>
                <a:cs typeface="Arial"/>
              </a:rPr>
              <a:t>One of the most significant differences between UoM and the three African partner institutions (AAU, MU and MUCE) is the limited support for researchers at pre-award stage. </a:t>
            </a:r>
            <a:endParaRPr lang="en-GB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noProof="0" dirty="0">
                <a:latin typeface="Courier New"/>
                <a:cs typeface="Courier New"/>
              </a:rPr>
              <a:t>“…</a:t>
            </a:r>
            <a:r>
              <a:rPr lang="en-GB" sz="4400" i="1" noProof="0" dirty="0">
                <a:latin typeface="Courier New"/>
                <a:cs typeface="Courier New"/>
              </a:rPr>
              <a:t>lack of centralized research related data management,</a:t>
            </a:r>
            <a:r>
              <a:rPr lang="en-GB" sz="4400" i="1" dirty="0">
                <a:latin typeface="Courier New"/>
                <a:cs typeface="Courier New"/>
              </a:rPr>
              <a:t> </a:t>
            </a:r>
            <a:r>
              <a:rPr lang="en-GB" sz="4400" i="1" noProof="0" dirty="0">
                <a:latin typeface="Courier New"/>
                <a:cs typeface="Courier New"/>
              </a:rPr>
              <a:t>need for structured peer review, and more formalized funding criteria support</a:t>
            </a:r>
            <a:r>
              <a:rPr lang="en-GB" sz="4400" noProof="0" dirty="0">
                <a:latin typeface="Courier New"/>
                <a:cs typeface="Courier New"/>
              </a:rPr>
              <a:t>…” (MUCE)</a:t>
            </a:r>
          </a:p>
          <a:p>
            <a:pPr algn="ctr"/>
            <a:endParaRPr lang="en-GB" sz="4400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spcAft>
                <a:spcPts val="500"/>
              </a:spcAft>
            </a:pPr>
            <a:r>
              <a:rPr lang="en-GB" sz="4400" i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“… Principal Investigators (PIs) play dominant role in grant sourcing…” (MU)</a:t>
            </a:r>
          </a:p>
          <a:p>
            <a:pPr algn="ctr">
              <a:spcAft>
                <a:spcPts val="500"/>
              </a:spcAft>
            </a:pPr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en-GB" sz="3600" b="1" u="sng" noProof="0" dirty="0">
              <a:latin typeface="Arial"/>
              <a:cs typeface="Arial"/>
            </a:endParaRPr>
          </a:p>
          <a:p>
            <a:pPr algn="ctr">
              <a:spcAft>
                <a:spcPts val="500"/>
              </a:spcAft>
            </a:pPr>
            <a:r>
              <a:rPr lang="en-GB" sz="4000" i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“…No systematic grant search system or access to grant databases</a:t>
            </a:r>
          </a:p>
          <a:p>
            <a:pPr algn="ctr">
              <a:spcAft>
                <a:spcPts val="500"/>
              </a:spcAft>
            </a:pPr>
            <a:r>
              <a:rPr lang="en-GB" sz="4000" i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PI writes grants with no formal help; support limited to providing letters and due diligence forms…” (AAU)</a:t>
            </a:r>
          </a:p>
          <a:p>
            <a:pPr algn="ctr">
              <a:spcAft>
                <a:spcPts val="500"/>
              </a:spcAft>
            </a:pPr>
            <a:endParaRPr lang="en-GB" sz="4000" i="1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500"/>
              </a:spcAft>
            </a:pPr>
            <a:r>
              <a:rPr lang="en-GB" sz="4400" dirty="0">
                <a:latin typeface="Arial"/>
                <a:cs typeface="Arial"/>
              </a:rPr>
              <a:t>As a collective</a:t>
            </a:r>
            <a:r>
              <a:rPr lang="en-GB" sz="4400" noProof="0" dirty="0">
                <a:latin typeface="Arial"/>
                <a:cs typeface="Arial"/>
              </a:rPr>
              <a:t> </a:t>
            </a:r>
            <a:r>
              <a:rPr lang="en-GB" sz="4400" dirty="0">
                <a:latin typeface="Arial"/>
                <a:cs typeface="Arial"/>
              </a:rPr>
              <a:t>collaborative group, we have discussed</a:t>
            </a:r>
            <a:r>
              <a:rPr lang="en-GB" sz="4400" noProof="0" dirty="0">
                <a:latin typeface="Arial"/>
                <a:cs typeface="Arial"/>
              </a:rPr>
              <a:t> the </a:t>
            </a:r>
            <a:r>
              <a:rPr lang="en-GB" sz="4400" b="1" dirty="0">
                <a:latin typeface="Arial"/>
                <a:cs typeface="Arial"/>
              </a:rPr>
              <a:t>importance of</a:t>
            </a:r>
            <a:r>
              <a:rPr lang="en-GB" sz="4400" b="1" noProof="0" dirty="0">
                <a:latin typeface="Arial"/>
                <a:cs typeface="Arial"/>
              </a:rPr>
              <a:t> equitable partnerships and agreed on a definition </a:t>
            </a:r>
            <a:r>
              <a:rPr lang="en-GB" sz="4400" noProof="0" dirty="0">
                <a:latin typeface="Arial"/>
                <a:cs typeface="Arial"/>
              </a:rPr>
              <a:t>that forms the ethos of the project</a:t>
            </a:r>
            <a:r>
              <a:rPr lang="en-GB" sz="4400" dirty="0">
                <a:latin typeface="Arial"/>
                <a:cs typeface="Arial"/>
              </a:rPr>
              <a:t>: </a:t>
            </a:r>
            <a:endParaRPr lang="en-GB" sz="3600" b="1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lang="en-GB" sz="4400" dirty="0">
              <a:latin typeface="Arial"/>
              <a:cs typeface="Arial"/>
            </a:endParaRPr>
          </a:p>
          <a:p>
            <a:pPr algn="ctr">
              <a:spcAft>
                <a:spcPts val="500"/>
              </a:spcAft>
            </a:pPr>
            <a:r>
              <a:rPr lang="en-GB" sz="4000" b="1" noProof="0" dirty="0">
                <a:latin typeface="Courier New"/>
                <a:cs typeface="Courier New"/>
              </a:rPr>
              <a:t> </a:t>
            </a:r>
            <a:r>
              <a:rPr lang="en-GB" sz="4400" b="1" noProof="0" dirty="0">
                <a:latin typeface="Courier New"/>
                <a:cs typeface="Courier New"/>
              </a:rPr>
              <a:t>“…</a:t>
            </a:r>
            <a:r>
              <a:rPr lang="en-GB" sz="4400" b="1" i="1" noProof="0" dirty="0">
                <a:latin typeface="Courier New"/>
                <a:cs typeface="Courier New"/>
              </a:rPr>
              <a:t>Equitable partnership is a relationship where all parties are valued, respected and have fair access to resources, opportunities and decision-making power</a:t>
            </a:r>
            <a:r>
              <a:rPr lang="en-GB" sz="4400" b="1" noProof="0" dirty="0">
                <a:latin typeface="Courier New"/>
                <a:cs typeface="Courier New"/>
              </a:rPr>
              <a:t>…” (</a:t>
            </a:r>
            <a:r>
              <a:rPr lang="en-GB" sz="4400" b="1" dirty="0" err="1">
                <a:latin typeface="Courier New"/>
                <a:cs typeface="Courier New"/>
              </a:rPr>
              <a:t>Iddy</a:t>
            </a:r>
            <a:r>
              <a:rPr lang="en-GB" sz="4400" b="1" noProof="0">
                <a:latin typeface="Courier New"/>
                <a:cs typeface="Courier New"/>
              </a:rPr>
              <a:t>,MUCE</a:t>
            </a:r>
            <a:r>
              <a:rPr lang="en-GB" sz="4400" b="1" dirty="0">
                <a:latin typeface="Courier New"/>
                <a:cs typeface="Courier New"/>
              </a:rPr>
              <a:t>)</a:t>
            </a:r>
          </a:p>
          <a:p>
            <a:pPr algn="ctr">
              <a:spcAft>
                <a:spcPts val="500"/>
              </a:spcAft>
            </a:pPr>
            <a:endParaRPr lang="en-GB" sz="4400" b="1" noProof="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79117" y="5659656"/>
            <a:ext cx="15423600" cy="35086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4000" b="1" u="sng" noProof="0" dirty="0">
                <a:latin typeface="Arial"/>
                <a:cs typeface="Arial"/>
              </a:rPr>
              <a:t>Activities 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 panose="020B0604020202020204" pitchFamily="34" charset="0"/>
                <a:cs typeface="Arial" panose="020B0604020202020204" pitchFamily="34" charset="0"/>
              </a:rPr>
              <a:t>Two In person workshop (April 2025 and July 2026)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/>
                <a:cs typeface="Arial"/>
              </a:rPr>
              <a:t>Monthly best practice virtual sessions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/>
                <a:cs typeface="Arial"/>
              </a:rPr>
              <a:t>Production of a toolkit to embed within </a:t>
            </a:r>
            <a:r>
              <a:rPr lang="en-GB" sz="4400" dirty="0">
                <a:latin typeface="Arial"/>
                <a:cs typeface="Arial"/>
              </a:rPr>
              <a:t>each institution</a:t>
            </a:r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82" y="5624899"/>
            <a:ext cx="14979955" cy="460638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4500" b="1" u="sng" noProof="0" dirty="0">
                <a:latin typeface="Arial"/>
                <a:cs typeface="Arial"/>
              </a:rPr>
              <a:t>Aim of the project</a:t>
            </a:r>
          </a:p>
          <a:p>
            <a:pPr>
              <a:spcAft>
                <a:spcPts val="1000"/>
              </a:spcAft>
            </a:pPr>
            <a:r>
              <a:rPr lang="en-GB" sz="4800" noProof="0" dirty="0">
                <a:latin typeface="Arial"/>
                <a:cs typeface="Arial"/>
              </a:rPr>
              <a:t>The </a:t>
            </a:r>
            <a:r>
              <a:rPr lang="en-GB" sz="4800" dirty="0">
                <a:latin typeface="Arial"/>
                <a:cs typeface="Arial"/>
              </a:rPr>
              <a:t>programme</a:t>
            </a:r>
            <a:r>
              <a:rPr lang="en-GB" sz="4800" noProof="0" dirty="0">
                <a:latin typeface="Arial"/>
                <a:cs typeface="Arial"/>
              </a:rPr>
              <a:t> aims to establish a more productive and equitable research </a:t>
            </a:r>
            <a:r>
              <a:rPr lang="en-GB" sz="4800" dirty="0">
                <a:latin typeface="Arial"/>
                <a:cs typeface="Arial"/>
              </a:rPr>
              <a:t>management environment</a:t>
            </a:r>
            <a:r>
              <a:rPr lang="en-GB" sz="4800" noProof="0" dirty="0">
                <a:latin typeface="Arial"/>
                <a:cs typeface="Arial"/>
              </a:rPr>
              <a:t>, addressing challenges such as inefficient administrative processes, limited funding management, and inadequate data systems. </a:t>
            </a:r>
            <a:endParaRPr lang="en-GB" sz="4800" u="sng" noProof="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709" y="10492530"/>
            <a:ext cx="14979956" cy="130061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4500" b="1" u="sng" noProof="0" dirty="0">
                <a:solidFill>
                  <a:srgbClr val="000000"/>
                </a:solidFill>
                <a:latin typeface="Arial"/>
                <a:cs typeface="Arial"/>
              </a:rPr>
              <a:t>Background</a:t>
            </a:r>
            <a:endParaRPr lang="en-GB" sz="4500" u="sng" noProof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 panose="020B0604020202020204" pitchFamily="34" charset="0"/>
                <a:cs typeface="Arial" panose="020B0604020202020204" pitchFamily="34" charset="0"/>
              </a:rPr>
              <a:t>In recent years, strengthening research management systems has been recognised as a critical pillar of equitable international research collaboration. </a:t>
            </a:r>
          </a:p>
          <a:p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/>
                <a:cs typeface="Arial"/>
              </a:rPr>
              <a:t>Despite growing research ambition and funding, </a:t>
            </a:r>
            <a:r>
              <a:rPr lang="en-GB" sz="4400" dirty="0">
                <a:latin typeface="Arial"/>
                <a:cs typeface="Arial"/>
              </a:rPr>
              <a:t>many</a:t>
            </a:r>
            <a:r>
              <a:rPr lang="en-GB" sz="4400" noProof="0" dirty="0">
                <a:latin typeface="Arial"/>
                <a:cs typeface="Arial"/>
              </a:rPr>
              <a:t> institutions face gaps in managing the full research lifecycle. Particularly for some African institutions </a:t>
            </a:r>
            <a:r>
              <a:rPr lang="en-GB" sz="4400" dirty="0">
                <a:latin typeface="Arial"/>
                <a:cs typeface="Arial"/>
              </a:rPr>
              <a:t>as they have</a:t>
            </a:r>
            <a:r>
              <a:rPr lang="en-GB" sz="4400" noProof="0" dirty="0">
                <a:latin typeface="Arial"/>
                <a:cs typeface="Arial"/>
              </a:rPr>
              <a:t> limited resources for research management. </a:t>
            </a:r>
          </a:p>
          <a:p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 panose="020B0604020202020204" pitchFamily="34" charset="0"/>
                <a:cs typeface="Arial" panose="020B0604020202020204" pitchFamily="34" charset="0"/>
              </a:rPr>
              <a:t>Where systems exist, misalignment between policies and processes often creates inefficiencies and barriers, undermining collaboration and research impact.</a:t>
            </a:r>
          </a:p>
          <a:p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noProof="0" dirty="0">
                <a:latin typeface="Arial"/>
                <a:cs typeface="Arial"/>
              </a:rPr>
              <a:t>Key challenges span the entire research lifecycle, including grant management, financial oversight, ethics, data governance, contracts, and human resources amongst others</a:t>
            </a:r>
            <a:r>
              <a:rPr lang="en-GB" sz="4400" dirty="0">
                <a:latin typeface="Arial"/>
                <a:cs typeface="Arial"/>
              </a:rPr>
              <a:t>.</a:t>
            </a:r>
            <a:endParaRPr lang="en-GB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883" y="23933981"/>
            <a:ext cx="14979954" cy="179254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4500" b="1" u="sng" noProof="0" dirty="0">
                <a:latin typeface="Arial"/>
                <a:cs typeface="Arial"/>
              </a:rPr>
              <a:t>Setting</a:t>
            </a:r>
            <a:endParaRPr lang="en-GB" sz="3500" b="1" noProof="0" dirty="0">
              <a:latin typeface="Arial"/>
              <a:cs typeface="Arial"/>
            </a:endParaRPr>
          </a:p>
          <a:p>
            <a:r>
              <a:rPr lang="en-GB" sz="4400" noProof="0" dirty="0">
                <a:latin typeface="Arial"/>
                <a:cs typeface="Arial"/>
              </a:rPr>
              <a:t>This work is in collaboration with four institutions -  the University of Manchester (UoM), Addis Ababa University (AAU), Makerere University (MU), and </a:t>
            </a:r>
            <a:r>
              <a:rPr lang="en-GB" sz="4400" noProof="0" dirty="0" err="1">
                <a:latin typeface="Arial"/>
                <a:cs typeface="Arial"/>
              </a:rPr>
              <a:t>Mkwawa</a:t>
            </a:r>
            <a:r>
              <a:rPr lang="en-GB" sz="4400" noProof="0" dirty="0">
                <a:latin typeface="Arial"/>
                <a:cs typeface="Arial"/>
              </a:rPr>
              <a:t> University College of Education (MUCE</a:t>
            </a:r>
            <a:r>
              <a:rPr lang="en-GB" sz="4400" dirty="0">
                <a:latin typeface="Arial"/>
                <a:cs typeface="Arial"/>
              </a:rPr>
              <a:t>) affiliated to the University of Dar es Salaam.</a:t>
            </a:r>
            <a:r>
              <a:rPr lang="en-GB" sz="4400" noProof="0" dirty="0">
                <a:latin typeface="Arial"/>
                <a:cs typeface="Arial"/>
              </a:rPr>
              <a:t> </a:t>
            </a:r>
          </a:p>
          <a:p>
            <a:endParaRPr lang="en-GB" sz="3600" u="sng" noProof="0" dirty="0">
              <a:latin typeface="Arial"/>
              <a:cs typeface="Arial"/>
            </a:endParaRPr>
          </a:p>
          <a:p>
            <a:endParaRPr lang="en-GB" sz="3600" u="sng" noProof="0" dirty="0">
              <a:latin typeface="Arial"/>
              <a:cs typeface="Arial"/>
            </a:endParaRPr>
          </a:p>
          <a:p>
            <a:endParaRPr lang="en-GB" sz="4500" u="sng" noProof="0" dirty="0">
              <a:latin typeface="Arial"/>
              <a:cs typeface="Arial"/>
            </a:endParaRPr>
          </a:p>
          <a:p>
            <a:endParaRPr lang="en-GB" sz="4500" u="sng" noProof="0" dirty="0">
              <a:latin typeface="Arial"/>
              <a:cs typeface="Arial"/>
            </a:endParaRPr>
          </a:p>
          <a:p>
            <a:endParaRPr lang="en-GB" sz="4500" u="sng" noProof="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r>
              <a:rPr lang="en-GB" sz="4500" b="1" u="sng" noProof="0" dirty="0">
                <a:latin typeface="Arial"/>
                <a:cs typeface="Arial"/>
              </a:rPr>
              <a:t>Approach</a:t>
            </a:r>
            <a:endParaRPr lang="en-GB" sz="4500" u="sng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4200" dirty="0">
                <a:latin typeface="Arial"/>
                <a:cs typeface="Arial"/>
              </a:rPr>
              <a:t>Collaborative</a:t>
            </a:r>
            <a:r>
              <a:rPr lang="en-GB" sz="4200" noProof="0" dirty="0">
                <a:latin typeface="Arial"/>
                <a:cs typeface="Arial"/>
              </a:rPr>
              <a:t> programme designed to strengthen research management </a:t>
            </a:r>
            <a:r>
              <a:rPr lang="en-GB" sz="4200" dirty="0">
                <a:latin typeface="Arial"/>
                <a:cs typeface="Arial"/>
              </a:rPr>
              <a:t>capacity, approaching</a:t>
            </a:r>
            <a:r>
              <a:rPr lang="en-GB" sz="4200" noProof="0" dirty="0">
                <a:latin typeface="Arial"/>
                <a:cs typeface="Arial"/>
              </a:rPr>
              <a:t> it from a full research lifecycle </a:t>
            </a:r>
            <a:r>
              <a:rPr lang="en-GB" sz="4200" noProof="0" dirty="0" err="1">
                <a:latin typeface="Arial"/>
                <a:cs typeface="Arial"/>
              </a:rPr>
              <a:t>lense</a:t>
            </a:r>
            <a:r>
              <a:rPr lang="en-GB" sz="4200" dirty="0">
                <a:latin typeface="Arial"/>
                <a:cs typeface="Arial"/>
              </a:rPr>
              <a:t>.</a:t>
            </a: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/>
              <a:cs typeface="Arial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2709" y="42334370"/>
            <a:ext cx="14930128" cy="4811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5400" noProof="0" dirty="0">
              <a:solidFill>
                <a:schemeClr val="tx1"/>
              </a:solidFill>
            </a:endParaRPr>
          </a:p>
          <a:p>
            <a:r>
              <a:rPr lang="en-GB" sz="4400" b="1" noProof="0" dirty="0">
                <a:solidFill>
                  <a:schemeClr val="tx1"/>
                </a:solidFill>
                <a:latin typeface="Arial"/>
                <a:cs typeface="Arial"/>
              </a:rPr>
              <a:t>Dr Tshegofatso Seabi</a:t>
            </a:r>
          </a:p>
          <a:p>
            <a:r>
              <a:rPr lang="en-GB" sz="4400" noProof="0" dirty="0">
                <a:solidFill>
                  <a:schemeClr val="tx1"/>
                </a:solidFill>
                <a:latin typeface="Arial"/>
                <a:cs typeface="Arial"/>
              </a:rPr>
              <a:t>University of Manchester </a:t>
            </a:r>
          </a:p>
          <a:p>
            <a:r>
              <a:rPr lang="en-GB" sz="4400" b="1" noProof="0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Tshegofatso.Seabi@manchester.ac.uk</a:t>
            </a:r>
            <a:endParaRPr lang="en-GB" sz="4400" b="1" noProof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4400" b="1" noProof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4400" noProof="0" dirty="0">
                <a:solidFill>
                  <a:schemeClr val="tx1"/>
                </a:solidFill>
                <a:latin typeface="Arial"/>
                <a:cs typeface="Arial"/>
              </a:rPr>
              <a:t>Get in touch with us: </a:t>
            </a:r>
            <a:r>
              <a:rPr lang="en-GB" sz="4400" b="1" noProof="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EPforAfrica@manchester.ac.uk</a:t>
            </a:r>
            <a:endParaRPr lang="en-GB" sz="4400" b="1" noProof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4400" noProof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709" y="42458175"/>
            <a:ext cx="59397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u="sng" noProof="0">
                <a:latin typeface="Arial"/>
                <a:cs typeface="Arial"/>
              </a:rPr>
              <a:t>*Project Lead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56330" y="47393503"/>
            <a:ext cx="15368356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u="sng" noProof="0" dirty="0"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noProof="0" dirty="0">
                <a:latin typeface="Arial"/>
                <a:cs typeface="Arial"/>
              </a:rPr>
              <a:t>Research management professionals across all institutions. The contributions from all researchers involved.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noProof="0" dirty="0">
                <a:latin typeface="Arial"/>
                <a:cs typeface="Arial"/>
              </a:rPr>
              <a:t>Institutional leadership support to embed toolkit and best practice</a:t>
            </a:r>
            <a:r>
              <a:rPr lang="en-GB" sz="3600" dirty="0">
                <a:latin typeface="Arial"/>
                <a:cs typeface="Arial"/>
              </a:rPr>
              <a:t>.</a:t>
            </a:r>
            <a:endParaRPr lang="en-GB" sz="3600" noProof="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noProof="0" dirty="0">
                <a:latin typeface="Arial"/>
                <a:cs typeface="Arial"/>
              </a:rPr>
              <a:t>This work forms part of a </a:t>
            </a:r>
            <a:r>
              <a:rPr lang="en-GB" sz="3600" noProof="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Academy ODA Capacity strengthening for research management grant.</a:t>
            </a:r>
            <a:endParaRPr lang="en-GB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2EEB573-6C21-1A49-85B0-5075ED4CB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2875" y="42812118"/>
            <a:ext cx="3276000" cy="2733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932948-7423-5F4B-9EDA-03FFB0F4943D}"/>
              </a:ext>
            </a:extLst>
          </p:cNvPr>
          <p:cNvSpPr txBox="1"/>
          <p:nvPr/>
        </p:nvSpPr>
        <p:spPr>
          <a:xfrm>
            <a:off x="3424961" y="4604834"/>
            <a:ext cx="2534527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i="1" baseline="30000" noProof="0" dirty="0"/>
              <a:t>1</a:t>
            </a:r>
            <a:r>
              <a:rPr lang="en-GB" sz="3000" i="1" noProof="0" dirty="0">
                <a:latin typeface="Arial"/>
                <a:cs typeface="Arial"/>
              </a:rPr>
              <a:t>University of Manchester (UoM); </a:t>
            </a:r>
            <a:r>
              <a:rPr lang="en-GB" sz="3000" i="1" baseline="30000" noProof="0" dirty="0">
                <a:latin typeface="Arial"/>
                <a:cs typeface="Arial"/>
              </a:rPr>
              <a:t>2</a:t>
            </a:r>
            <a:r>
              <a:rPr lang="en-GB" sz="3000" i="1" noProof="0" dirty="0"/>
              <a:t>Mkwawa University College of Education (MUCE</a:t>
            </a:r>
            <a:r>
              <a:rPr lang="en-GB" sz="3000" i="1" dirty="0"/>
              <a:t>) affiliated to the University of Dar Es Salaam);</a:t>
            </a:r>
            <a:r>
              <a:rPr lang="en-GB" sz="3000" i="1" noProof="0" dirty="0"/>
              <a:t>  </a:t>
            </a:r>
            <a:r>
              <a:rPr lang="en-GB" sz="3000" i="1" baseline="30000" noProof="0" dirty="0"/>
              <a:t>3</a:t>
            </a:r>
            <a:r>
              <a:rPr lang="en-GB" sz="3000" i="1" noProof="0" dirty="0"/>
              <a:t> Makerere University (MU); </a:t>
            </a:r>
            <a:r>
              <a:rPr lang="en-GB" sz="3000" i="1" baseline="30000" noProof="0" dirty="0"/>
              <a:t>4</a:t>
            </a:r>
            <a:r>
              <a:rPr lang="en-GB" sz="3000" i="1" noProof="0" dirty="0"/>
              <a:t>Addis Ababa University (AAU)</a:t>
            </a:r>
            <a:endParaRPr lang="en-GB" sz="3000" i="1" noProof="0" dirty="0"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792E0A-84AA-EAFD-28C3-274442A07FDC}"/>
              </a:ext>
            </a:extLst>
          </p:cNvPr>
          <p:cNvSpPr/>
          <p:nvPr/>
        </p:nvSpPr>
        <p:spPr>
          <a:xfrm>
            <a:off x="582709" y="47619012"/>
            <a:ext cx="14930128" cy="31944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5400" noProof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4400" b="1" noProof="0">
                <a:solidFill>
                  <a:schemeClr val="tx1"/>
                </a:solidFill>
                <a:latin typeface="Arial"/>
                <a:cs typeface="Arial"/>
              </a:rPr>
              <a:t>Ms Odile </a:t>
            </a:r>
            <a:r>
              <a:rPr lang="en-GB" sz="4400" b="1" err="1">
                <a:solidFill>
                  <a:schemeClr val="tx1"/>
                </a:solidFill>
                <a:latin typeface="Arial"/>
                <a:cs typeface="Arial"/>
              </a:rPr>
              <a:t>Masiá</a:t>
            </a:r>
            <a:endParaRPr lang="en-GB" sz="4400" b="1" noProof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r>
              <a:rPr lang="en-GB" sz="4400" noProof="0">
                <a:solidFill>
                  <a:schemeClr val="tx1"/>
                </a:solidFill>
                <a:latin typeface="Arial"/>
                <a:cs typeface="Arial"/>
              </a:rPr>
              <a:t>University of Manchester </a:t>
            </a:r>
          </a:p>
          <a:p>
            <a:r>
              <a:rPr lang="en-GB" sz="4400" err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odile</a:t>
            </a:r>
            <a:r>
              <a:rPr lang="en-GB" sz="4400" noProof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.masia@manchester.ac.uk</a:t>
            </a:r>
            <a:endParaRPr lang="en-GB" sz="4400" noProof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4400" noProof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91995-5BF2-ABEF-D91E-EF1DB5E114FD}"/>
              </a:ext>
            </a:extLst>
          </p:cNvPr>
          <p:cNvSpPr txBox="1"/>
          <p:nvPr/>
        </p:nvSpPr>
        <p:spPr>
          <a:xfrm>
            <a:off x="582709" y="47664206"/>
            <a:ext cx="593978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u="sng" noProof="0">
                <a:latin typeface="Arial"/>
                <a:cs typeface="Arial"/>
              </a:rPr>
              <a:t>*</a:t>
            </a:r>
            <a:r>
              <a:rPr lang="en-GB" sz="4000" u="sng">
                <a:latin typeface="Arial"/>
                <a:cs typeface="Arial"/>
              </a:rPr>
              <a:t>Co-Investigator</a:t>
            </a:r>
            <a:r>
              <a:rPr lang="en-GB" sz="4000" u="sng" noProof="0">
                <a:latin typeface="Arial"/>
                <a:cs typeface="Arial"/>
              </a:rPr>
              <a:t>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EFE443-329D-DA8C-7BBE-C76193F71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685" y="28543535"/>
            <a:ext cx="3286125" cy="13906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61B62-52C4-2A5E-CC76-FCB98C73F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97" y="28033080"/>
            <a:ext cx="2232000" cy="25440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70623C-B993-6EEB-9FDA-87FF3F0C2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867" y="28272073"/>
            <a:ext cx="2362200" cy="19335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FEC22F-BD6E-0FEC-FC10-055554968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0801" y="27777557"/>
            <a:ext cx="2498095" cy="3055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C09D3A-DA20-A0E5-0387-9BB930DD76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74" y="33643298"/>
            <a:ext cx="14472000" cy="7893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2E08C5-4A55-C6B3-FEF3-E7D07798E0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01044" y="10853720"/>
            <a:ext cx="14005841" cy="8244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70732B2-F3FF-24FD-A3CD-76A476B3EF6C}"/>
              </a:ext>
            </a:extLst>
          </p:cNvPr>
          <p:cNvSpPr txBox="1"/>
          <p:nvPr/>
        </p:nvSpPr>
        <p:spPr>
          <a:xfrm>
            <a:off x="15834361" y="42221643"/>
            <a:ext cx="15368356" cy="48115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4000" b="1" u="sng" noProof="0" dirty="0">
                <a:latin typeface="Arial"/>
                <a:cs typeface="Arial"/>
              </a:rPr>
              <a:t>Ongoing </a:t>
            </a:r>
            <a:endParaRPr lang="en-GB" sz="4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000" noProof="0" dirty="0">
                <a:latin typeface="Arial"/>
                <a:cs typeface="Arial"/>
              </a:rPr>
              <a:t>Monthly best </a:t>
            </a:r>
            <a:r>
              <a:rPr lang="en-GB" sz="4000" dirty="0">
                <a:latin typeface="Arial"/>
                <a:cs typeface="Arial"/>
              </a:rPr>
              <a:t>practice</a:t>
            </a:r>
            <a:r>
              <a:rPr lang="en-GB" sz="4000" noProof="0" dirty="0">
                <a:latin typeface="Arial"/>
                <a:cs typeface="Arial"/>
              </a:rPr>
              <a:t> virtual sessions</a:t>
            </a:r>
            <a:r>
              <a:rPr lang="en-GB" sz="4000" dirty="0">
                <a:latin typeface="Arial"/>
                <a:cs typeface="Arial"/>
              </a:rPr>
              <a:t>.</a:t>
            </a:r>
            <a:endParaRPr lang="en-GB" sz="4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000" noProof="0" dirty="0">
                <a:latin typeface="Arial"/>
                <a:cs typeface="Arial"/>
              </a:rPr>
              <a:t>Production of specific </a:t>
            </a:r>
            <a:r>
              <a:rPr lang="en-GB" sz="4000" dirty="0">
                <a:latin typeface="Arial"/>
                <a:cs typeface="Arial"/>
              </a:rPr>
              <a:t>f</a:t>
            </a:r>
            <a:r>
              <a:rPr lang="en-GB" sz="4000" noProof="0" dirty="0" err="1">
                <a:latin typeface="Arial"/>
                <a:cs typeface="Arial"/>
              </a:rPr>
              <a:t>rameworks</a:t>
            </a:r>
            <a:r>
              <a:rPr lang="en-GB" sz="4000" noProof="0" dirty="0">
                <a:latin typeface="Arial"/>
                <a:cs typeface="Arial"/>
              </a:rPr>
              <a:t> on international partnerships and guidance to embed within </a:t>
            </a:r>
            <a:r>
              <a:rPr lang="en-GB" sz="4000" dirty="0">
                <a:latin typeface="Arial"/>
                <a:cs typeface="Arial"/>
              </a:rPr>
              <a:t>each institution</a:t>
            </a:r>
            <a:endParaRPr lang="en-GB" sz="4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000" noProof="0" dirty="0">
                <a:latin typeface="Arial"/>
                <a:cs typeface="Arial"/>
              </a:rPr>
              <a:t>Launch </a:t>
            </a:r>
            <a:r>
              <a:rPr lang="en-GB" sz="4000" dirty="0">
                <a:latin typeface="Arial"/>
                <a:cs typeface="Arial"/>
              </a:rPr>
              <a:t>finalised</a:t>
            </a:r>
            <a:r>
              <a:rPr lang="en-GB" sz="4000" noProof="0" dirty="0">
                <a:latin typeface="Arial"/>
                <a:cs typeface="Arial"/>
              </a:rPr>
              <a:t> </a:t>
            </a:r>
            <a:r>
              <a:rPr lang="en-GB" sz="4000" dirty="0">
                <a:latin typeface="Arial"/>
                <a:cs typeface="Arial"/>
              </a:rPr>
              <a:t>toolkit.</a:t>
            </a:r>
            <a:endParaRPr lang="en-GB" sz="4000" noProof="0" dirty="0">
              <a:latin typeface="Arial"/>
              <a:cs typeface="Arial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000" noProof="0" dirty="0">
                <a:latin typeface="Arial"/>
                <a:cs typeface="Arial"/>
              </a:rPr>
              <a:t> Expand to other collaborators/partners</a:t>
            </a:r>
            <a:r>
              <a:rPr lang="en-GB" sz="4000" dirty="0">
                <a:latin typeface="Arial"/>
                <a:cs typeface="Arial"/>
              </a:rPr>
              <a:t>.</a:t>
            </a:r>
            <a:r>
              <a:rPr lang="en-GB" sz="4000" noProof="0" dirty="0"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A person with long black hair and a yellow sweater&#10;&#10;AI-generated content may be incorrect.">
            <a:extLst>
              <a:ext uri="{FF2B5EF4-FFF2-40B4-BE49-F238E27FC236}">
                <a16:creationId xmlns:a16="http://schemas.microsoft.com/office/drawing/2014/main" id="{F897A1FB-B4CA-E07C-C0BB-1CE3C2D7B3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54980" y="47979557"/>
            <a:ext cx="2314410" cy="25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D7F21DA5-B0C6-40E9-B2DA-16719451B25D}"/>
</file>

<file path=customXml/itemProps2.xml><?xml version="1.0" encoding="utf-8"?>
<ds:datastoreItem xmlns:ds="http://schemas.openxmlformats.org/officeDocument/2006/customXml" ds:itemID="{8F398342-8980-4069-B01A-18DC6DF9AFEE}"/>
</file>

<file path=customXml/itemProps3.xml><?xml version="1.0" encoding="utf-8"?>
<ds:datastoreItem xmlns:ds="http://schemas.openxmlformats.org/officeDocument/2006/customXml" ds:itemID="{4B79841D-313A-48A4-B9A8-48C72DF254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Incidence, remission and mortality of convsulsive epilepsy in rural South Africa Ryan G Wagner,  Christian Bottomley, Anthony Ngugi, Fredrick Ibinda, F. Xavier</dc:title>
  <dc:creator>tshegofatso seabi</dc:creator>
  <cp:lastModifiedBy>Tshegofatso Seabi</cp:lastModifiedBy>
  <cp:revision>2</cp:revision>
  <cp:lastPrinted>2019-08-20T08:51:39Z</cp:lastPrinted>
  <dcterms:created xsi:type="dcterms:W3CDTF">2014-05-03T13:53:19Z</dcterms:created>
  <dcterms:modified xsi:type="dcterms:W3CDTF">2026-01-12T17:07:40Z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