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30240288" cy="424799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F3E1"/>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15" autoAdjust="0"/>
    <p:restoredTop sz="94660"/>
  </p:normalViewPr>
  <p:slideViewPr>
    <p:cSldViewPr snapToGrid="0">
      <p:cViewPr>
        <p:scale>
          <a:sx n="17" d="100"/>
          <a:sy n="17" d="100"/>
        </p:scale>
        <p:origin x="235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customXml" Target="../customXml/item2.xml"/><Relationship Id="rId3" Type="http://schemas.openxmlformats.org/officeDocument/2006/relationships/presProps" Target="presProps.xml"/><Relationship Id="rId7" Type="http://schemas.openxmlformats.org/officeDocument/2006/relationships/customXml" Target="../customXml/item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 Id="rId9"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68022" y="6952156"/>
            <a:ext cx="25704245" cy="14789303"/>
          </a:xfrm>
        </p:spPr>
        <p:txBody>
          <a:bodyPr anchor="b"/>
          <a:lstStyle>
            <a:lvl1pPr algn="ctr">
              <a:defRPr sz="19843"/>
            </a:lvl1pPr>
          </a:lstStyle>
          <a:p>
            <a:r>
              <a:rPr lang="en-US"/>
              <a:t>Click to edit Master title style</a:t>
            </a:r>
            <a:endParaRPr lang="en-US" dirty="0"/>
          </a:p>
        </p:txBody>
      </p:sp>
      <p:sp>
        <p:nvSpPr>
          <p:cNvPr id="3" name="Subtitle 2"/>
          <p:cNvSpPr>
            <a:spLocks noGrp="1"/>
          </p:cNvSpPr>
          <p:nvPr>
            <p:ph type="subTitle" idx="1"/>
          </p:nvPr>
        </p:nvSpPr>
        <p:spPr>
          <a:xfrm>
            <a:off x="3780036" y="22311791"/>
            <a:ext cx="22680216" cy="10256143"/>
          </a:xfrm>
        </p:spPr>
        <p:txBody>
          <a:bodyPr/>
          <a:lstStyle>
            <a:lvl1pPr marL="0" indent="0" algn="ctr">
              <a:buNone/>
              <a:defRPr sz="7937"/>
            </a:lvl1pPr>
            <a:lvl2pPr marL="1512006" indent="0" algn="ctr">
              <a:buNone/>
              <a:defRPr sz="6614"/>
            </a:lvl2pPr>
            <a:lvl3pPr marL="3024012" indent="0" algn="ctr">
              <a:buNone/>
              <a:defRPr sz="5953"/>
            </a:lvl3pPr>
            <a:lvl4pPr marL="4536018" indent="0" algn="ctr">
              <a:buNone/>
              <a:defRPr sz="5291"/>
            </a:lvl4pPr>
            <a:lvl5pPr marL="6048024" indent="0" algn="ctr">
              <a:buNone/>
              <a:defRPr sz="5291"/>
            </a:lvl5pPr>
            <a:lvl6pPr marL="7560031" indent="0" algn="ctr">
              <a:buNone/>
              <a:defRPr sz="5291"/>
            </a:lvl6pPr>
            <a:lvl7pPr marL="9072037" indent="0" algn="ctr">
              <a:buNone/>
              <a:defRPr sz="5291"/>
            </a:lvl7pPr>
            <a:lvl8pPr marL="10584043" indent="0" algn="ctr">
              <a:buNone/>
              <a:defRPr sz="5291"/>
            </a:lvl8pPr>
            <a:lvl9pPr marL="12096049" indent="0" algn="ctr">
              <a:buNone/>
              <a:defRPr sz="5291"/>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E4DBB15-EC48-4268-9E52-EDC4185118B2}" type="datetimeFigureOut">
              <a:rPr lang="en-GB" smtClean="0"/>
              <a:t>09/01/2026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5892305-65FD-479D-A611-D1D0D12E533A}" type="slidenum">
              <a:rPr lang="en-GB" smtClean="0"/>
              <a:t>‹#›</a:t>
            </a:fld>
            <a:endParaRPr lang="en-GB"/>
          </a:p>
        </p:txBody>
      </p:sp>
    </p:spTree>
    <p:extLst>
      <p:ext uri="{BB962C8B-B14F-4D97-AF65-F5344CB8AC3E}">
        <p14:creationId xmlns:p14="http://schemas.microsoft.com/office/powerpoint/2010/main" val="2183868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4DBB15-EC48-4268-9E52-EDC4185118B2}" type="datetimeFigureOut">
              <a:rPr lang="en-GB" smtClean="0"/>
              <a:t>09/01/2026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5892305-65FD-479D-A611-D1D0D12E533A}" type="slidenum">
              <a:rPr lang="en-GB" smtClean="0"/>
              <a:t>‹#›</a:t>
            </a:fld>
            <a:endParaRPr lang="en-GB"/>
          </a:p>
        </p:txBody>
      </p:sp>
    </p:spTree>
    <p:extLst>
      <p:ext uri="{BB962C8B-B14F-4D97-AF65-F5344CB8AC3E}">
        <p14:creationId xmlns:p14="http://schemas.microsoft.com/office/powerpoint/2010/main" val="3495994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640708" y="2261662"/>
            <a:ext cx="6520562" cy="3599976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079021" y="2261662"/>
            <a:ext cx="19183683" cy="35999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4DBB15-EC48-4268-9E52-EDC4185118B2}" type="datetimeFigureOut">
              <a:rPr lang="en-GB" smtClean="0"/>
              <a:t>09/01/2026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5892305-65FD-479D-A611-D1D0D12E533A}" type="slidenum">
              <a:rPr lang="en-GB" smtClean="0"/>
              <a:t>‹#›</a:t>
            </a:fld>
            <a:endParaRPr lang="en-GB"/>
          </a:p>
        </p:txBody>
      </p:sp>
    </p:spTree>
    <p:extLst>
      <p:ext uri="{BB962C8B-B14F-4D97-AF65-F5344CB8AC3E}">
        <p14:creationId xmlns:p14="http://schemas.microsoft.com/office/powerpoint/2010/main" val="2511773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4DBB15-EC48-4268-9E52-EDC4185118B2}" type="datetimeFigureOut">
              <a:rPr lang="en-GB" smtClean="0"/>
              <a:t>09/01/2026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5892305-65FD-479D-A611-D1D0D12E533A}" type="slidenum">
              <a:rPr lang="en-GB" smtClean="0"/>
              <a:t>‹#›</a:t>
            </a:fld>
            <a:endParaRPr lang="en-GB"/>
          </a:p>
        </p:txBody>
      </p:sp>
    </p:spTree>
    <p:extLst>
      <p:ext uri="{BB962C8B-B14F-4D97-AF65-F5344CB8AC3E}">
        <p14:creationId xmlns:p14="http://schemas.microsoft.com/office/powerpoint/2010/main" val="1697363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63272" y="10590491"/>
            <a:ext cx="26082248" cy="17670461"/>
          </a:xfrm>
        </p:spPr>
        <p:txBody>
          <a:bodyPr anchor="b"/>
          <a:lstStyle>
            <a:lvl1pPr>
              <a:defRPr sz="19843"/>
            </a:lvl1pPr>
          </a:lstStyle>
          <a:p>
            <a:r>
              <a:rPr lang="en-US"/>
              <a:t>Click to edit Master title style</a:t>
            </a:r>
            <a:endParaRPr lang="en-US" dirty="0"/>
          </a:p>
        </p:txBody>
      </p:sp>
      <p:sp>
        <p:nvSpPr>
          <p:cNvPr id="3" name="Text Placeholder 2"/>
          <p:cNvSpPr>
            <a:spLocks noGrp="1"/>
          </p:cNvSpPr>
          <p:nvPr>
            <p:ph type="body" idx="1"/>
          </p:nvPr>
        </p:nvSpPr>
        <p:spPr>
          <a:xfrm>
            <a:off x="2063272" y="28428121"/>
            <a:ext cx="26082248" cy="9292478"/>
          </a:xfrm>
        </p:spPr>
        <p:txBody>
          <a:bodyPr/>
          <a:lstStyle>
            <a:lvl1pPr marL="0" indent="0">
              <a:buNone/>
              <a:defRPr sz="7937">
                <a:solidFill>
                  <a:schemeClr val="tx1">
                    <a:tint val="82000"/>
                  </a:schemeClr>
                </a:solidFill>
              </a:defRPr>
            </a:lvl1pPr>
            <a:lvl2pPr marL="1512006" indent="0">
              <a:buNone/>
              <a:defRPr sz="6614">
                <a:solidFill>
                  <a:schemeClr val="tx1">
                    <a:tint val="82000"/>
                  </a:schemeClr>
                </a:solidFill>
              </a:defRPr>
            </a:lvl2pPr>
            <a:lvl3pPr marL="3024012" indent="0">
              <a:buNone/>
              <a:defRPr sz="5953">
                <a:solidFill>
                  <a:schemeClr val="tx1">
                    <a:tint val="82000"/>
                  </a:schemeClr>
                </a:solidFill>
              </a:defRPr>
            </a:lvl3pPr>
            <a:lvl4pPr marL="4536018" indent="0">
              <a:buNone/>
              <a:defRPr sz="5291">
                <a:solidFill>
                  <a:schemeClr val="tx1">
                    <a:tint val="82000"/>
                  </a:schemeClr>
                </a:solidFill>
              </a:defRPr>
            </a:lvl4pPr>
            <a:lvl5pPr marL="6048024" indent="0">
              <a:buNone/>
              <a:defRPr sz="5291">
                <a:solidFill>
                  <a:schemeClr val="tx1">
                    <a:tint val="82000"/>
                  </a:schemeClr>
                </a:solidFill>
              </a:defRPr>
            </a:lvl5pPr>
            <a:lvl6pPr marL="7560031" indent="0">
              <a:buNone/>
              <a:defRPr sz="5291">
                <a:solidFill>
                  <a:schemeClr val="tx1">
                    <a:tint val="82000"/>
                  </a:schemeClr>
                </a:solidFill>
              </a:defRPr>
            </a:lvl6pPr>
            <a:lvl7pPr marL="9072037" indent="0">
              <a:buNone/>
              <a:defRPr sz="5291">
                <a:solidFill>
                  <a:schemeClr val="tx1">
                    <a:tint val="82000"/>
                  </a:schemeClr>
                </a:solidFill>
              </a:defRPr>
            </a:lvl7pPr>
            <a:lvl8pPr marL="10584043" indent="0">
              <a:buNone/>
              <a:defRPr sz="5291">
                <a:solidFill>
                  <a:schemeClr val="tx1">
                    <a:tint val="82000"/>
                  </a:schemeClr>
                </a:solidFill>
              </a:defRPr>
            </a:lvl8pPr>
            <a:lvl9pPr marL="12096049" indent="0">
              <a:buNone/>
              <a:defRPr sz="5291">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4DBB15-EC48-4268-9E52-EDC4185118B2}" type="datetimeFigureOut">
              <a:rPr lang="en-GB" smtClean="0"/>
              <a:t>09/01/2026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5892305-65FD-479D-A611-D1D0D12E533A}" type="slidenum">
              <a:rPr lang="en-GB" smtClean="0"/>
              <a:t>‹#›</a:t>
            </a:fld>
            <a:endParaRPr lang="en-GB"/>
          </a:p>
        </p:txBody>
      </p:sp>
    </p:spTree>
    <p:extLst>
      <p:ext uri="{BB962C8B-B14F-4D97-AF65-F5344CB8AC3E}">
        <p14:creationId xmlns:p14="http://schemas.microsoft.com/office/powerpoint/2010/main" val="533253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079020" y="11308310"/>
            <a:ext cx="12852122" cy="26953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5309146" y="11308310"/>
            <a:ext cx="12852122" cy="26953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E4DBB15-EC48-4268-9E52-EDC4185118B2}" type="datetimeFigureOut">
              <a:rPr lang="en-GB" smtClean="0"/>
              <a:t>09/01/2026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5892305-65FD-479D-A611-D1D0D12E533A}" type="slidenum">
              <a:rPr lang="en-GB" smtClean="0"/>
              <a:t>‹#›</a:t>
            </a:fld>
            <a:endParaRPr lang="en-GB"/>
          </a:p>
        </p:txBody>
      </p:sp>
    </p:spTree>
    <p:extLst>
      <p:ext uri="{BB962C8B-B14F-4D97-AF65-F5344CB8AC3E}">
        <p14:creationId xmlns:p14="http://schemas.microsoft.com/office/powerpoint/2010/main" val="288036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82959" y="2261671"/>
            <a:ext cx="26082248" cy="8210820"/>
          </a:xfrm>
        </p:spPr>
        <p:txBody>
          <a:bodyPr/>
          <a:lstStyle/>
          <a:p>
            <a:r>
              <a:rPr lang="en-US"/>
              <a:t>Click to edit Master title style</a:t>
            </a:r>
            <a:endParaRPr lang="en-US" dirty="0"/>
          </a:p>
        </p:txBody>
      </p:sp>
      <p:sp>
        <p:nvSpPr>
          <p:cNvPr id="3" name="Text Placeholder 2"/>
          <p:cNvSpPr>
            <a:spLocks noGrp="1"/>
          </p:cNvSpPr>
          <p:nvPr>
            <p:ph type="body" idx="1"/>
          </p:nvPr>
        </p:nvSpPr>
        <p:spPr>
          <a:xfrm>
            <a:off x="2082962" y="10413482"/>
            <a:ext cx="12793057" cy="5103486"/>
          </a:xfrm>
        </p:spPr>
        <p:txBody>
          <a:bodyPr anchor="b"/>
          <a:lstStyle>
            <a:lvl1pPr marL="0" indent="0">
              <a:buNone/>
              <a:defRPr sz="7937" b="1"/>
            </a:lvl1pPr>
            <a:lvl2pPr marL="1512006" indent="0">
              <a:buNone/>
              <a:defRPr sz="6614" b="1"/>
            </a:lvl2pPr>
            <a:lvl3pPr marL="3024012" indent="0">
              <a:buNone/>
              <a:defRPr sz="5953" b="1"/>
            </a:lvl3pPr>
            <a:lvl4pPr marL="4536018" indent="0">
              <a:buNone/>
              <a:defRPr sz="5291" b="1"/>
            </a:lvl4pPr>
            <a:lvl5pPr marL="6048024" indent="0">
              <a:buNone/>
              <a:defRPr sz="5291" b="1"/>
            </a:lvl5pPr>
            <a:lvl6pPr marL="7560031" indent="0">
              <a:buNone/>
              <a:defRPr sz="5291" b="1"/>
            </a:lvl6pPr>
            <a:lvl7pPr marL="9072037" indent="0">
              <a:buNone/>
              <a:defRPr sz="5291" b="1"/>
            </a:lvl7pPr>
            <a:lvl8pPr marL="10584043" indent="0">
              <a:buNone/>
              <a:defRPr sz="5291" b="1"/>
            </a:lvl8pPr>
            <a:lvl9pPr marL="12096049" indent="0">
              <a:buNone/>
              <a:defRPr sz="5291" b="1"/>
            </a:lvl9pPr>
          </a:lstStyle>
          <a:p>
            <a:pPr lvl="0"/>
            <a:r>
              <a:rPr lang="en-US"/>
              <a:t>Click to edit Master text styles</a:t>
            </a:r>
          </a:p>
        </p:txBody>
      </p:sp>
      <p:sp>
        <p:nvSpPr>
          <p:cNvPr id="4" name="Content Placeholder 3"/>
          <p:cNvSpPr>
            <a:spLocks noGrp="1"/>
          </p:cNvSpPr>
          <p:nvPr>
            <p:ph sz="half" idx="2"/>
          </p:nvPr>
        </p:nvSpPr>
        <p:spPr>
          <a:xfrm>
            <a:off x="2082962" y="15516968"/>
            <a:ext cx="12793057" cy="22823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5309148" y="10413482"/>
            <a:ext cx="12856061" cy="5103486"/>
          </a:xfrm>
        </p:spPr>
        <p:txBody>
          <a:bodyPr anchor="b"/>
          <a:lstStyle>
            <a:lvl1pPr marL="0" indent="0">
              <a:buNone/>
              <a:defRPr sz="7937" b="1"/>
            </a:lvl1pPr>
            <a:lvl2pPr marL="1512006" indent="0">
              <a:buNone/>
              <a:defRPr sz="6614" b="1"/>
            </a:lvl2pPr>
            <a:lvl3pPr marL="3024012" indent="0">
              <a:buNone/>
              <a:defRPr sz="5953" b="1"/>
            </a:lvl3pPr>
            <a:lvl4pPr marL="4536018" indent="0">
              <a:buNone/>
              <a:defRPr sz="5291" b="1"/>
            </a:lvl4pPr>
            <a:lvl5pPr marL="6048024" indent="0">
              <a:buNone/>
              <a:defRPr sz="5291" b="1"/>
            </a:lvl5pPr>
            <a:lvl6pPr marL="7560031" indent="0">
              <a:buNone/>
              <a:defRPr sz="5291" b="1"/>
            </a:lvl6pPr>
            <a:lvl7pPr marL="9072037" indent="0">
              <a:buNone/>
              <a:defRPr sz="5291" b="1"/>
            </a:lvl7pPr>
            <a:lvl8pPr marL="10584043" indent="0">
              <a:buNone/>
              <a:defRPr sz="5291" b="1"/>
            </a:lvl8pPr>
            <a:lvl9pPr marL="12096049" indent="0">
              <a:buNone/>
              <a:defRPr sz="5291" b="1"/>
            </a:lvl9pPr>
          </a:lstStyle>
          <a:p>
            <a:pPr lvl="0"/>
            <a:r>
              <a:rPr lang="en-US"/>
              <a:t>Click to edit Master text styles</a:t>
            </a:r>
          </a:p>
        </p:txBody>
      </p:sp>
      <p:sp>
        <p:nvSpPr>
          <p:cNvPr id="6" name="Content Placeholder 5"/>
          <p:cNvSpPr>
            <a:spLocks noGrp="1"/>
          </p:cNvSpPr>
          <p:nvPr>
            <p:ph sz="quarter" idx="4"/>
          </p:nvPr>
        </p:nvSpPr>
        <p:spPr>
          <a:xfrm>
            <a:off x="15309148" y="15516968"/>
            <a:ext cx="12856061" cy="22823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E4DBB15-EC48-4268-9E52-EDC4185118B2}" type="datetimeFigureOut">
              <a:rPr lang="en-GB" smtClean="0"/>
              <a:t>09/01/2026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5892305-65FD-479D-A611-D1D0D12E533A}" type="slidenum">
              <a:rPr lang="en-GB" smtClean="0"/>
              <a:t>‹#›</a:t>
            </a:fld>
            <a:endParaRPr lang="en-GB"/>
          </a:p>
        </p:txBody>
      </p:sp>
    </p:spTree>
    <p:extLst>
      <p:ext uri="{BB962C8B-B14F-4D97-AF65-F5344CB8AC3E}">
        <p14:creationId xmlns:p14="http://schemas.microsoft.com/office/powerpoint/2010/main" val="288502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E4DBB15-EC48-4268-9E52-EDC4185118B2}" type="datetimeFigureOut">
              <a:rPr lang="en-GB" smtClean="0"/>
              <a:t>09/01/2026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5892305-65FD-479D-A611-D1D0D12E533A}" type="slidenum">
              <a:rPr lang="en-GB" smtClean="0"/>
              <a:t>‹#›</a:t>
            </a:fld>
            <a:endParaRPr lang="en-GB"/>
          </a:p>
        </p:txBody>
      </p:sp>
    </p:spTree>
    <p:extLst>
      <p:ext uri="{BB962C8B-B14F-4D97-AF65-F5344CB8AC3E}">
        <p14:creationId xmlns:p14="http://schemas.microsoft.com/office/powerpoint/2010/main" val="4125239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4DBB15-EC48-4268-9E52-EDC4185118B2}" type="datetimeFigureOut">
              <a:rPr lang="en-GB" smtClean="0"/>
              <a:t>09/01/2026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5892305-65FD-479D-A611-D1D0D12E533A}" type="slidenum">
              <a:rPr lang="en-GB" smtClean="0"/>
              <a:t>‹#›</a:t>
            </a:fld>
            <a:endParaRPr lang="en-GB"/>
          </a:p>
        </p:txBody>
      </p:sp>
    </p:spTree>
    <p:extLst>
      <p:ext uri="{BB962C8B-B14F-4D97-AF65-F5344CB8AC3E}">
        <p14:creationId xmlns:p14="http://schemas.microsoft.com/office/powerpoint/2010/main" val="643039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2959" y="2831994"/>
            <a:ext cx="9753280" cy="9911980"/>
          </a:xfrm>
        </p:spPr>
        <p:txBody>
          <a:bodyPr anchor="b"/>
          <a:lstStyle>
            <a:lvl1pPr>
              <a:defRPr sz="10583"/>
            </a:lvl1pPr>
          </a:lstStyle>
          <a:p>
            <a:r>
              <a:rPr lang="en-US"/>
              <a:t>Click to edit Master title style</a:t>
            </a:r>
            <a:endParaRPr lang="en-US" dirty="0"/>
          </a:p>
        </p:txBody>
      </p:sp>
      <p:sp>
        <p:nvSpPr>
          <p:cNvPr id="3" name="Content Placeholder 2"/>
          <p:cNvSpPr>
            <a:spLocks noGrp="1"/>
          </p:cNvSpPr>
          <p:nvPr>
            <p:ph idx="1"/>
          </p:nvPr>
        </p:nvSpPr>
        <p:spPr>
          <a:xfrm>
            <a:off x="12856061" y="6116330"/>
            <a:ext cx="15309146" cy="30188272"/>
          </a:xfrm>
        </p:spPr>
        <p:txBody>
          <a:bodyPr/>
          <a:lstStyle>
            <a:lvl1pPr>
              <a:defRPr sz="10583"/>
            </a:lvl1pPr>
            <a:lvl2pPr>
              <a:defRPr sz="9260"/>
            </a:lvl2pPr>
            <a:lvl3pPr>
              <a:defRPr sz="7937"/>
            </a:lvl3pPr>
            <a:lvl4pPr>
              <a:defRPr sz="6614"/>
            </a:lvl4pPr>
            <a:lvl5pPr>
              <a:defRPr sz="6614"/>
            </a:lvl5pPr>
            <a:lvl6pPr>
              <a:defRPr sz="6614"/>
            </a:lvl6pPr>
            <a:lvl7pPr>
              <a:defRPr sz="6614"/>
            </a:lvl7pPr>
            <a:lvl8pPr>
              <a:defRPr sz="6614"/>
            </a:lvl8pPr>
            <a:lvl9pPr>
              <a:defRPr sz="661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082959" y="12743974"/>
            <a:ext cx="9753280" cy="23609788"/>
          </a:xfrm>
        </p:spPr>
        <p:txBody>
          <a:bodyPr/>
          <a:lstStyle>
            <a:lvl1pPr marL="0" indent="0">
              <a:buNone/>
              <a:defRPr sz="5291"/>
            </a:lvl1pPr>
            <a:lvl2pPr marL="1512006" indent="0">
              <a:buNone/>
              <a:defRPr sz="4630"/>
            </a:lvl2pPr>
            <a:lvl3pPr marL="3024012" indent="0">
              <a:buNone/>
              <a:defRPr sz="3969"/>
            </a:lvl3pPr>
            <a:lvl4pPr marL="4536018" indent="0">
              <a:buNone/>
              <a:defRPr sz="3307"/>
            </a:lvl4pPr>
            <a:lvl5pPr marL="6048024" indent="0">
              <a:buNone/>
              <a:defRPr sz="3307"/>
            </a:lvl5pPr>
            <a:lvl6pPr marL="7560031" indent="0">
              <a:buNone/>
              <a:defRPr sz="3307"/>
            </a:lvl6pPr>
            <a:lvl7pPr marL="9072037" indent="0">
              <a:buNone/>
              <a:defRPr sz="3307"/>
            </a:lvl7pPr>
            <a:lvl8pPr marL="10584043" indent="0">
              <a:buNone/>
              <a:defRPr sz="3307"/>
            </a:lvl8pPr>
            <a:lvl9pPr marL="12096049" indent="0">
              <a:buNone/>
              <a:defRPr sz="3307"/>
            </a:lvl9pPr>
          </a:lstStyle>
          <a:p>
            <a:pPr lvl="0"/>
            <a:r>
              <a:rPr lang="en-US"/>
              <a:t>Click to edit Master text styles</a:t>
            </a:r>
          </a:p>
        </p:txBody>
      </p:sp>
      <p:sp>
        <p:nvSpPr>
          <p:cNvPr id="5" name="Date Placeholder 4"/>
          <p:cNvSpPr>
            <a:spLocks noGrp="1"/>
          </p:cNvSpPr>
          <p:nvPr>
            <p:ph type="dt" sz="half" idx="10"/>
          </p:nvPr>
        </p:nvSpPr>
        <p:spPr/>
        <p:txBody>
          <a:bodyPr/>
          <a:lstStyle/>
          <a:p>
            <a:fld id="{1E4DBB15-EC48-4268-9E52-EDC4185118B2}" type="datetimeFigureOut">
              <a:rPr lang="en-GB" smtClean="0"/>
              <a:t>09/01/2026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5892305-65FD-479D-A611-D1D0D12E533A}" type="slidenum">
              <a:rPr lang="en-GB" smtClean="0"/>
              <a:t>‹#›</a:t>
            </a:fld>
            <a:endParaRPr lang="en-GB"/>
          </a:p>
        </p:txBody>
      </p:sp>
    </p:spTree>
    <p:extLst>
      <p:ext uri="{BB962C8B-B14F-4D97-AF65-F5344CB8AC3E}">
        <p14:creationId xmlns:p14="http://schemas.microsoft.com/office/powerpoint/2010/main" val="3777781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2959" y="2831994"/>
            <a:ext cx="9753280" cy="9911980"/>
          </a:xfrm>
        </p:spPr>
        <p:txBody>
          <a:bodyPr anchor="b"/>
          <a:lstStyle>
            <a:lvl1pPr>
              <a:defRPr sz="10583"/>
            </a:lvl1pPr>
          </a:lstStyle>
          <a:p>
            <a:r>
              <a:rPr lang="en-US"/>
              <a:t>Click to edit Master title style</a:t>
            </a:r>
            <a:endParaRPr lang="en-US" dirty="0"/>
          </a:p>
        </p:txBody>
      </p:sp>
      <p:sp>
        <p:nvSpPr>
          <p:cNvPr id="3" name="Picture Placeholder 2"/>
          <p:cNvSpPr>
            <a:spLocks noGrp="1" noChangeAspect="1"/>
          </p:cNvSpPr>
          <p:nvPr>
            <p:ph type="pic" idx="1"/>
          </p:nvPr>
        </p:nvSpPr>
        <p:spPr>
          <a:xfrm>
            <a:off x="12856061" y="6116330"/>
            <a:ext cx="15309146" cy="30188272"/>
          </a:xfrm>
        </p:spPr>
        <p:txBody>
          <a:bodyPr anchor="t"/>
          <a:lstStyle>
            <a:lvl1pPr marL="0" indent="0">
              <a:buNone/>
              <a:defRPr sz="10583"/>
            </a:lvl1pPr>
            <a:lvl2pPr marL="1512006" indent="0">
              <a:buNone/>
              <a:defRPr sz="9260"/>
            </a:lvl2pPr>
            <a:lvl3pPr marL="3024012" indent="0">
              <a:buNone/>
              <a:defRPr sz="7937"/>
            </a:lvl3pPr>
            <a:lvl4pPr marL="4536018" indent="0">
              <a:buNone/>
              <a:defRPr sz="6614"/>
            </a:lvl4pPr>
            <a:lvl5pPr marL="6048024" indent="0">
              <a:buNone/>
              <a:defRPr sz="6614"/>
            </a:lvl5pPr>
            <a:lvl6pPr marL="7560031" indent="0">
              <a:buNone/>
              <a:defRPr sz="6614"/>
            </a:lvl6pPr>
            <a:lvl7pPr marL="9072037" indent="0">
              <a:buNone/>
              <a:defRPr sz="6614"/>
            </a:lvl7pPr>
            <a:lvl8pPr marL="10584043" indent="0">
              <a:buNone/>
              <a:defRPr sz="6614"/>
            </a:lvl8pPr>
            <a:lvl9pPr marL="12096049" indent="0">
              <a:buNone/>
              <a:defRPr sz="6614"/>
            </a:lvl9pPr>
          </a:lstStyle>
          <a:p>
            <a:r>
              <a:rPr lang="en-US"/>
              <a:t>Click icon to add picture</a:t>
            </a:r>
            <a:endParaRPr lang="en-US" dirty="0"/>
          </a:p>
        </p:txBody>
      </p:sp>
      <p:sp>
        <p:nvSpPr>
          <p:cNvPr id="4" name="Text Placeholder 3"/>
          <p:cNvSpPr>
            <a:spLocks noGrp="1"/>
          </p:cNvSpPr>
          <p:nvPr>
            <p:ph type="body" sz="half" idx="2"/>
          </p:nvPr>
        </p:nvSpPr>
        <p:spPr>
          <a:xfrm>
            <a:off x="2082959" y="12743974"/>
            <a:ext cx="9753280" cy="23609788"/>
          </a:xfrm>
        </p:spPr>
        <p:txBody>
          <a:bodyPr/>
          <a:lstStyle>
            <a:lvl1pPr marL="0" indent="0">
              <a:buNone/>
              <a:defRPr sz="5291"/>
            </a:lvl1pPr>
            <a:lvl2pPr marL="1512006" indent="0">
              <a:buNone/>
              <a:defRPr sz="4630"/>
            </a:lvl2pPr>
            <a:lvl3pPr marL="3024012" indent="0">
              <a:buNone/>
              <a:defRPr sz="3969"/>
            </a:lvl3pPr>
            <a:lvl4pPr marL="4536018" indent="0">
              <a:buNone/>
              <a:defRPr sz="3307"/>
            </a:lvl4pPr>
            <a:lvl5pPr marL="6048024" indent="0">
              <a:buNone/>
              <a:defRPr sz="3307"/>
            </a:lvl5pPr>
            <a:lvl6pPr marL="7560031" indent="0">
              <a:buNone/>
              <a:defRPr sz="3307"/>
            </a:lvl6pPr>
            <a:lvl7pPr marL="9072037" indent="0">
              <a:buNone/>
              <a:defRPr sz="3307"/>
            </a:lvl7pPr>
            <a:lvl8pPr marL="10584043" indent="0">
              <a:buNone/>
              <a:defRPr sz="3307"/>
            </a:lvl8pPr>
            <a:lvl9pPr marL="12096049" indent="0">
              <a:buNone/>
              <a:defRPr sz="3307"/>
            </a:lvl9pPr>
          </a:lstStyle>
          <a:p>
            <a:pPr lvl="0"/>
            <a:r>
              <a:rPr lang="en-US"/>
              <a:t>Click to edit Master text styles</a:t>
            </a:r>
          </a:p>
        </p:txBody>
      </p:sp>
      <p:sp>
        <p:nvSpPr>
          <p:cNvPr id="5" name="Date Placeholder 4"/>
          <p:cNvSpPr>
            <a:spLocks noGrp="1"/>
          </p:cNvSpPr>
          <p:nvPr>
            <p:ph type="dt" sz="half" idx="10"/>
          </p:nvPr>
        </p:nvSpPr>
        <p:spPr/>
        <p:txBody>
          <a:bodyPr/>
          <a:lstStyle/>
          <a:p>
            <a:fld id="{1E4DBB15-EC48-4268-9E52-EDC4185118B2}" type="datetimeFigureOut">
              <a:rPr lang="en-GB" smtClean="0"/>
              <a:t>09/01/2026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5892305-65FD-479D-A611-D1D0D12E533A}" type="slidenum">
              <a:rPr lang="en-GB" smtClean="0"/>
              <a:t>‹#›</a:t>
            </a:fld>
            <a:endParaRPr lang="en-GB"/>
          </a:p>
        </p:txBody>
      </p:sp>
    </p:spTree>
    <p:extLst>
      <p:ext uri="{BB962C8B-B14F-4D97-AF65-F5344CB8AC3E}">
        <p14:creationId xmlns:p14="http://schemas.microsoft.com/office/powerpoint/2010/main" val="31213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79020" y="2261671"/>
            <a:ext cx="26082248" cy="821082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079020" y="11308310"/>
            <a:ext cx="26082248" cy="26953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079020" y="39372595"/>
            <a:ext cx="6804065" cy="2261662"/>
          </a:xfrm>
          <a:prstGeom prst="rect">
            <a:avLst/>
          </a:prstGeom>
        </p:spPr>
        <p:txBody>
          <a:bodyPr vert="horz" lIns="91440" tIns="45720" rIns="91440" bIns="45720" rtlCol="0" anchor="ctr"/>
          <a:lstStyle>
            <a:lvl1pPr algn="l">
              <a:defRPr sz="3969">
                <a:solidFill>
                  <a:schemeClr val="tx1">
                    <a:tint val="82000"/>
                  </a:schemeClr>
                </a:solidFill>
              </a:defRPr>
            </a:lvl1pPr>
          </a:lstStyle>
          <a:p>
            <a:fld id="{1E4DBB15-EC48-4268-9E52-EDC4185118B2}" type="datetimeFigureOut">
              <a:rPr lang="en-GB" smtClean="0"/>
              <a:t>09/01/2026</a:t>
            </a:fld>
            <a:endParaRPr lang="en-GB"/>
          </a:p>
        </p:txBody>
      </p:sp>
      <p:sp>
        <p:nvSpPr>
          <p:cNvPr id="5" name="Footer Placeholder 4"/>
          <p:cNvSpPr>
            <a:spLocks noGrp="1"/>
          </p:cNvSpPr>
          <p:nvPr>
            <p:ph type="ftr" sz="quarter" idx="3"/>
          </p:nvPr>
        </p:nvSpPr>
        <p:spPr>
          <a:xfrm>
            <a:off x="10017096" y="39372595"/>
            <a:ext cx="10206097" cy="2261662"/>
          </a:xfrm>
          <a:prstGeom prst="rect">
            <a:avLst/>
          </a:prstGeom>
        </p:spPr>
        <p:txBody>
          <a:bodyPr vert="horz" lIns="91440" tIns="45720" rIns="91440" bIns="45720" rtlCol="0" anchor="ctr"/>
          <a:lstStyle>
            <a:lvl1pPr algn="ctr">
              <a:defRPr sz="3969">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21357203" y="39372595"/>
            <a:ext cx="6804065" cy="2261662"/>
          </a:xfrm>
          <a:prstGeom prst="rect">
            <a:avLst/>
          </a:prstGeom>
        </p:spPr>
        <p:txBody>
          <a:bodyPr vert="horz" lIns="91440" tIns="45720" rIns="91440" bIns="45720" rtlCol="0" anchor="ctr"/>
          <a:lstStyle>
            <a:lvl1pPr algn="r">
              <a:defRPr sz="3969">
                <a:solidFill>
                  <a:schemeClr val="tx1">
                    <a:tint val="82000"/>
                  </a:schemeClr>
                </a:solidFill>
              </a:defRPr>
            </a:lvl1pPr>
          </a:lstStyle>
          <a:p>
            <a:fld id="{A5892305-65FD-479D-A611-D1D0D12E533A}" type="slidenum">
              <a:rPr lang="en-GB" smtClean="0"/>
              <a:t>‹#›</a:t>
            </a:fld>
            <a:endParaRPr lang="en-GB"/>
          </a:p>
        </p:txBody>
      </p:sp>
    </p:spTree>
    <p:extLst>
      <p:ext uri="{BB962C8B-B14F-4D97-AF65-F5344CB8AC3E}">
        <p14:creationId xmlns:p14="http://schemas.microsoft.com/office/powerpoint/2010/main" val="1312777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3024012" rtl="0" eaLnBrk="1" latinLnBrk="0" hangingPunct="1">
        <a:lnSpc>
          <a:spcPct val="90000"/>
        </a:lnSpc>
        <a:spcBef>
          <a:spcPct val="0"/>
        </a:spcBef>
        <a:buNone/>
        <a:defRPr sz="14551" kern="1200">
          <a:solidFill>
            <a:schemeClr val="tx1"/>
          </a:solidFill>
          <a:latin typeface="+mj-lt"/>
          <a:ea typeface="+mj-ea"/>
          <a:cs typeface="+mj-cs"/>
        </a:defRPr>
      </a:lvl1pPr>
    </p:titleStyle>
    <p:bodyStyle>
      <a:lvl1pPr marL="756003" indent="-756003" algn="l" defTabSz="3024012" rtl="0" eaLnBrk="1" latinLnBrk="0" hangingPunct="1">
        <a:lnSpc>
          <a:spcPct val="90000"/>
        </a:lnSpc>
        <a:spcBef>
          <a:spcPts val="3307"/>
        </a:spcBef>
        <a:buFont typeface="Arial" panose="020B0604020202020204" pitchFamily="34" charset="0"/>
        <a:buChar char="•"/>
        <a:defRPr sz="9260" kern="1200">
          <a:solidFill>
            <a:schemeClr val="tx1"/>
          </a:solidFill>
          <a:latin typeface="+mn-lt"/>
          <a:ea typeface="+mn-ea"/>
          <a:cs typeface="+mn-cs"/>
        </a:defRPr>
      </a:lvl1pPr>
      <a:lvl2pPr marL="2268009" indent="-756003" algn="l" defTabSz="3024012" rtl="0" eaLnBrk="1" latinLnBrk="0" hangingPunct="1">
        <a:lnSpc>
          <a:spcPct val="90000"/>
        </a:lnSpc>
        <a:spcBef>
          <a:spcPts val="1654"/>
        </a:spcBef>
        <a:buFont typeface="Arial" panose="020B0604020202020204" pitchFamily="34" charset="0"/>
        <a:buChar char="•"/>
        <a:defRPr sz="7937" kern="1200">
          <a:solidFill>
            <a:schemeClr val="tx1"/>
          </a:solidFill>
          <a:latin typeface="+mn-lt"/>
          <a:ea typeface="+mn-ea"/>
          <a:cs typeface="+mn-cs"/>
        </a:defRPr>
      </a:lvl2pPr>
      <a:lvl3pPr marL="3780015" indent="-756003" algn="l" defTabSz="3024012" rtl="0" eaLnBrk="1" latinLnBrk="0" hangingPunct="1">
        <a:lnSpc>
          <a:spcPct val="90000"/>
        </a:lnSpc>
        <a:spcBef>
          <a:spcPts val="1654"/>
        </a:spcBef>
        <a:buFont typeface="Arial" panose="020B0604020202020204" pitchFamily="34" charset="0"/>
        <a:buChar char="•"/>
        <a:defRPr sz="6614" kern="1200">
          <a:solidFill>
            <a:schemeClr val="tx1"/>
          </a:solidFill>
          <a:latin typeface="+mn-lt"/>
          <a:ea typeface="+mn-ea"/>
          <a:cs typeface="+mn-cs"/>
        </a:defRPr>
      </a:lvl3pPr>
      <a:lvl4pPr marL="5292021"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4pPr>
      <a:lvl5pPr marL="6804028"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5pPr>
      <a:lvl6pPr marL="8316034"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6pPr>
      <a:lvl7pPr marL="9828040"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7pPr>
      <a:lvl8pPr marL="11340046"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8pPr>
      <a:lvl9pPr marL="12852052"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9pPr>
    </p:bodyStyle>
    <p:otherStyle>
      <a:defPPr>
        <a:defRPr lang="en-US"/>
      </a:defPPr>
      <a:lvl1pPr marL="0" algn="l" defTabSz="3024012" rtl="0" eaLnBrk="1" latinLnBrk="0" hangingPunct="1">
        <a:defRPr sz="5953" kern="1200">
          <a:solidFill>
            <a:schemeClr val="tx1"/>
          </a:solidFill>
          <a:latin typeface="+mn-lt"/>
          <a:ea typeface="+mn-ea"/>
          <a:cs typeface="+mn-cs"/>
        </a:defRPr>
      </a:lvl1pPr>
      <a:lvl2pPr marL="1512006" algn="l" defTabSz="3024012" rtl="0" eaLnBrk="1" latinLnBrk="0" hangingPunct="1">
        <a:defRPr sz="5953" kern="1200">
          <a:solidFill>
            <a:schemeClr val="tx1"/>
          </a:solidFill>
          <a:latin typeface="+mn-lt"/>
          <a:ea typeface="+mn-ea"/>
          <a:cs typeface="+mn-cs"/>
        </a:defRPr>
      </a:lvl2pPr>
      <a:lvl3pPr marL="3024012" algn="l" defTabSz="3024012" rtl="0" eaLnBrk="1" latinLnBrk="0" hangingPunct="1">
        <a:defRPr sz="5953" kern="1200">
          <a:solidFill>
            <a:schemeClr val="tx1"/>
          </a:solidFill>
          <a:latin typeface="+mn-lt"/>
          <a:ea typeface="+mn-ea"/>
          <a:cs typeface="+mn-cs"/>
        </a:defRPr>
      </a:lvl3pPr>
      <a:lvl4pPr marL="4536018" algn="l" defTabSz="3024012" rtl="0" eaLnBrk="1" latinLnBrk="0" hangingPunct="1">
        <a:defRPr sz="5953" kern="1200">
          <a:solidFill>
            <a:schemeClr val="tx1"/>
          </a:solidFill>
          <a:latin typeface="+mn-lt"/>
          <a:ea typeface="+mn-ea"/>
          <a:cs typeface="+mn-cs"/>
        </a:defRPr>
      </a:lvl4pPr>
      <a:lvl5pPr marL="6048024" algn="l" defTabSz="3024012" rtl="0" eaLnBrk="1" latinLnBrk="0" hangingPunct="1">
        <a:defRPr sz="5953" kern="1200">
          <a:solidFill>
            <a:schemeClr val="tx1"/>
          </a:solidFill>
          <a:latin typeface="+mn-lt"/>
          <a:ea typeface="+mn-ea"/>
          <a:cs typeface="+mn-cs"/>
        </a:defRPr>
      </a:lvl5pPr>
      <a:lvl6pPr marL="7560031" algn="l" defTabSz="3024012" rtl="0" eaLnBrk="1" latinLnBrk="0" hangingPunct="1">
        <a:defRPr sz="5953" kern="1200">
          <a:solidFill>
            <a:schemeClr val="tx1"/>
          </a:solidFill>
          <a:latin typeface="+mn-lt"/>
          <a:ea typeface="+mn-ea"/>
          <a:cs typeface="+mn-cs"/>
        </a:defRPr>
      </a:lvl6pPr>
      <a:lvl7pPr marL="9072037" algn="l" defTabSz="3024012" rtl="0" eaLnBrk="1" latinLnBrk="0" hangingPunct="1">
        <a:defRPr sz="5953" kern="1200">
          <a:solidFill>
            <a:schemeClr val="tx1"/>
          </a:solidFill>
          <a:latin typeface="+mn-lt"/>
          <a:ea typeface="+mn-ea"/>
          <a:cs typeface="+mn-cs"/>
        </a:defRPr>
      </a:lvl7pPr>
      <a:lvl8pPr marL="10584043" algn="l" defTabSz="3024012" rtl="0" eaLnBrk="1" latinLnBrk="0" hangingPunct="1">
        <a:defRPr sz="5953" kern="1200">
          <a:solidFill>
            <a:schemeClr val="tx1"/>
          </a:solidFill>
          <a:latin typeface="+mn-lt"/>
          <a:ea typeface="+mn-ea"/>
          <a:cs typeface="+mn-cs"/>
        </a:defRPr>
      </a:lvl8pPr>
      <a:lvl9pPr marL="12096049" algn="l" defTabSz="3024012" rtl="0" eaLnBrk="1" latinLnBrk="0" hangingPunct="1">
        <a:defRPr sz="595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hyperlink" Target="mailto:sanaeeljamyly@gmail.com" TargetMode="External"/><Relationship Id="rId3" Type="http://schemas.openxmlformats.org/officeDocument/2006/relationships/hyperlink" Target="https://www.thebritishacademy.ac.uk/international/equitable-partnership-in-international-collaboration/equitable-partnership-in-international-collaboration-eqpic-a-call-to-action/" TargetMode="External"/><Relationship Id="rId7" Type="http://schemas.openxmlformats.org/officeDocument/2006/relationships/image" Target="../media/image5.jpeg"/><Relationship Id="rId12" Type="http://schemas.openxmlformats.org/officeDocument/2006/relationships/image" Target="../media/image10.png"/><Relationship Id="rId17" Type="http://schemas.openxmlformats.org/officeDocument/2006/relationships/hyperlink" Target="mailto:elizabethmdalton@gmail.com" TargetMode="External"/><Relationship Id="rId2" Type="http://schemas.openxmlformats.org/officeDocument/2006/relationships/image" Target="../media/image1.JPG"/><Relationship Id="rId16" Type="http://schemas.openxmlformats.org/officeDocument/2006/relationships/hyperlink" Target="mailto:m.aabi@uiz.ac.ma" TargetMode="External"/><Relationship Id="rId20"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hyperlink" Target="mailto:s.bracken@worc.ac.uk" TargetMode="External"/><Relationship Id="rId10" Type="http://schemas.openxmlformats.org/officeDocument/2006/relationships/image" Target="../media/image8.png"/><Relationship Id="rId19"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F3E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71A13-BD49-1EB9-1722-90AF36121F7E}"/>
              </a:ext>
            </a:extLst>
          </p:cNvPr>
          <p:cNvSpPr>
            <a:spLocks noGrp="1"/>
          </p:cNvSpPr>
          <p:nvPr>
            <p:ph type="ctrTitle"/>
          </p:nvPr>
        </p:nvSpPr>
        <p:spPr>
          <a:xfrm>
            <a:off x="1398576" y="2954338"/>
            <a:ext cx="27200808" cy="1837661"/>
          </a:xfrm>
        </p:spPr>
        <p:txBody>
          <a:bodyPr>
            <a:normAutofit fontScale="90000"/>
          </a:bodyPr>
          <a:lstStyle/>
          <a:p>
            <a:r>
              <a:rPr lang="en-GB" sz="6700" b="1" dirty="0">
                <a:solidFill>
                  <a:schemeClr val="tx2">
                    <a:lumMod val="75000"/>
                    <a:lumOff val="25000"/>
                  </a:schemeClr>
                </a:solidFill>
              </a:rPr>
              <a:t>Promoting Transnational Partnership Equity by Enabling Inclusive Research for All : </a:t>
            </a:r>
            <a:br>
              <a:rPr lang="en-GB" sz="6700" b="1" dirty="0">
                <a:solidFill>
                  <a:schemeClr val="tx2">
                    <a:lumMod val="75000"/>
                    <a:lumOff val="25000"/>
                  </a:schemeClr>
                </a:solidFill>
              </a:rPr>
            </a:br>
            <a:r>
              <a:rPr lang="en-GB" sz="6700" b="1" dirty="0">
                <a:solidFill>
                  <a:schemeClr val="tx2">
                    <a:lumMod val="75000"/>
                    <a:lumOff val="25000"/>
                  </a:schemeClr>
                </a:solidFill>
              </a:rPr>
              <a:t>          The transformative role of the IJUDUDL.</a:t>
            </a:r>
          </a:p>
        </p:txBody>
      </p:sp>
      <p:pic>
        <p:nvPicPr>
          <p:cNvPr id="4" name="Picture 3" descr="A group of women sitting at a table&#10;">
            <a:extLst>
              <a:ext uri="{FF2B5EF4-FFF2-40B4-BE49-F238E27FC236}">
                <a16:creationId xmlns:a16="http://schemas.microsoft.com/office/drawing/2014/main" id="{8CA18E08-787F-66DC-66B0-75952C4FCA82}"/>
              </a:ext>
            </a:extLst>
          </p:cNvPr>
          <p:cNvPicPr>
            <a:picLocks noChangeAspect="1"/>
          </p:cNvPicPr>
          <p:nvPr/>
        </p:nvPicPr>
        <p:blipFill>
          <a:blip r:embed="rId2">
            <a:extLst>
              <a:ext uri="{28A0092B-C50C-407E-A947-70E740481C1C}">
                <a14:useLocalDpi xmlns:a14="http://schemas.microsoft.com/office/drawing/2010/main" val="0"/>
              </a:ext>
            </a:extLst>
          </a:blip>
          <a:srcRect r="11519" b="16801"/>
          <a:stretch>
            <a:fillRect/>
          </a:stretch>
        </p:blipFill>
        <p:spPr>
          <a:xfrm>
            <a:off x="11090463" y="5138226"/>
            <a:ext cx="8908180" cy="6580436"/>
          </a:xfrm>
          <a:prstGeom prst="rect">
            <a:avLst/>
          </a:prstGeom>
        </p:spPr>
      </p:pic>
      <p:sp>
        <p:nvSpPr>
          <p:cNvPr id="6" name="TextBox 5">
            <a:extLst>
              <a:ext uri="{FF2B5EF4-FFF2-40B4-BE49-F238E27FC236}">
                <a16:creationId xmlns:a16="http://schemas.microsoft.com/office/drawing/2014/main" id="{690E8FE1-255E-EF62-B869-18807B936523}"/>
              </a:ext>
            </a:extLst>
          </p:cNvPr>
          <p:cNvSpPr txBox="1"/>
          <p:nvPr/>
        </p:nvSpPr>
        <p:spPr>
          <a:xfrm>
            <a:off x="998231" y="4892770"/>
            <a:ext cx="9260917" cy="12649617"/>
          </a:xfrm>
          <a:prstGeom prst="rect">
            <a:avLst/>
          </a:prstGeom>
          <a:solidFill>
            <a:srgbClr val="FFFF00"/>
          </a:solidFill>
        </p:spPr>
        <p:txBody>
          <a:bodyPr wrap="square" rtlCol="0">
            <a:spAutoFit/>
          </a:bodyPr>
          <a:lstStyle/>
          <a:p>
            <a:pPr algn="ctr" fontAlgn="base"/>
            <a:r>
              <a:rPr lang="en-GB" sz="4400" b="1" dirty="0">
                <a:solidFill>
                  <a:schemeClr val="accent5">
                    <a:lumMod val="75000"/>
                  </a:schemeClr>
                </a:solidFill>
              </a:rPr>
              <a:t>Context and Rationale</a:t>
            </a:r>
          </a:p>
          <a:p>
            <a:pPr fontAlgn="base"/>
            <a:endParaRPr lang="en-GB" b="1" dirty="0">
              <a:solidFill>
                <a:schemeClr val="accent1">
                  <a:lumMod val="60000"/>
                  <a:lumOff val="40000"/>
                </a:schemeClr>
              </a:solidFill>
            </a:endParaRPr>
          </a:p>
          <a:p>
            <a:pPr fontAlgn="base"/>
            <a:r>
              <a:rPr lang="en-GB" sz="3200" dirty="0"/>
              <a:t>A systematic review of </a:t>
            </a:r>
            <a:r>
              <a:rPr lang="en-GB" sz="3200" b="1" dirty="0"/>
              <a:t>40 studies </a:t>
            </a:r>
            <a:r>
              <a:rPr lang="en-GB" sz="3200" dirty="0"/>
              <a:t>using Elicit GenAI highlights that </a:t>
            </a:r>
            <a:r>
              <a:rPr lang="en-GB" sz="3200" b="1" dirty="0"/>
              <a:t>Author Processing Charges (APCs) for Global South researchers is a major barrier to research publication </a:t>
            </a:r>
            <a:r>
              <a:rPr lang="en-GB" sz="3200" dirty="0"/>
              <a:t>(See resources QR Code at the end of the poster).</a:t>
            </a:r>
          </a:p>
          <a:p>
            <a:pPr fontAlgn="base"/>
            <a:endParaRPr lang="en-GB" dirty="0"/>
          </a:p>
          <a:p>
            <a:pPr marL="457200" indent="-457200" fontAlgn="base">
              <a:buFont typeface="Arial" panose="020B0604020202020204" pitchFamily="34" charset="0"/>
              <a:buChar char="•"/>
            </a:pPr>
            <a:r>
              <a:rPr lang="en-GB" sz="3200" b="1" dirty="0"/>
              <a:t>APCs commonly range $1,500–$3,700, often more,</a:t>
            </a:r>
            <a:r>
              <a:rPr lang="en-GB" sz="3200" dirty="0"/>
              <a:t> creating a primary barrier to Open Access (OA) publishing for Lower and Middle Income Country (LMIC) authors (</a:t>
            </a:r>
            <a:r>
              <a:rPr lang="en-GB" sz="3200" dirty="0" err="1"/>
              <a:t>Gallado</a:t>
            </a:r>
            <a:r>
              <a:rPr lang="en-GB" sz="3200" dirty="0"/>
              <a:t> et al, 2024).  </a:t>
            </a:r>
          </a:p>
          <a:p>
            <a:pPr marL="457200" indent="-457200" fontAlgn="base">
              <a:buFont typeface="Arial" panose="020B0604020202020204" pitchFamily="34" charset="0"/>
              <a:buChar char="•"/>
            </a:pPr>
            <a:r>
              <a:rPr lang="en-GB" sz="3200" b="1" dirty="0"/>
              <a:t>Affordability gap:</a:t>
            </a:r>
            <a:r>
              <a:rPr lang="en-GB" sz="3200" dirty="0"/>
              <a:t> When adjusted for purchasing power, publishing costs are </a:t>
            </a:r>
            <a:r>
              <a:rPr lang="en-GB" sz="3200" b="1" dirty="0"/>
              <a:t>2–15× higher</a:t>
            </a:r>
            <a:r>
              <a:rPr lang="en-GB" sz="3200" dirty="0"/>
              <a:t> for LMIC scholars and can equal </a:t>
            </a:r>
            <a:r>
              <a:rPr lang="en-GB" sz="3200" b="1" dirty="0"/>
              <a:t>several months of salary </a:t>
            </a:r>
            <a:r>
              <a:rPr lang="en-GB" sz="3200" dirty="0"/>
              <a:t>(Gupta et al, 2018)  </a:t>
            </a:r>
          </a:p>
          <a:p>
            <a:pPr marL="457200" indent="-457200" fontAlgn="base">
              <a:buFont typeface="Arial" panose="020B0604020202020204" pitchFamily="34" charset="0"/>
              <a:buChar char="•"/>
            </a:pPr>
            <a:r>
              <a:rPr lang="en-GB" sz="3200" b="1" dirty="0"/>
              <a:t>Measurable inequity:</a:t>
            </a:r>
            <a:r>
              <a:rPr lang="en-GB" sz="3200" dirty="0"/>
              <a:t> In health journals, </a:t>
            </a:r>
            <a:r>
              <a:rPr lang="en-GB" sz="3200" b="1" dirty="0"/>
              <a:t>each $500 APC increase links to a 0.7% drop in LMIC first authorship</a:t>
            </a:r>
            <a:r>
              <a:rPr lang="en-GB" sz="3200" dirty="0"/>
              <a:t>; surveys show </a:t>
            </a:r>
            <a:r>
              <a:rPr lang="en-GB" sz="3200" b="1" dirty="0"/>
              <a:t>58–91%</a:t>
            </a:r>
            <a:r>
              <a:rPr lang="en-GB" sz="3200" dirty="0"/>
              <a:t> of LMIC researchers say APCs limit their ability to publish (Hyman et al, 2024)</a:t>
            </a:r>
          </a:p>
          <a:p>
            <a:pPr marL="457200" indent="-457200" fontAlgn="base">
              <a:buFont typeface="Arial" panose="020B0604020202020204" pitchFamily="34" charset="0"/>
              <a:buChar char="•"/>
            </a:pPr>
            <a:r>
              <a:rPr lang="en-GB" sz="3200" b="1" dirty="0"/>
              <a:t>Partial waivers underperform:</a:t>
            </a:r>
            <a:r>
              <a:rPr lang="en-GB" sz="3200" dirty="0"/>
              <a:t> Middle‑income countries remain under‑served; waiver processes can be slow or stigmatising. </a:t>
            </a:r>
          </a:p>
          <a:p>
            <a:pPr marL="457200" indent="-457200" fontAlgn="base">
              <a:buFont typeface="Arial" panose="020B0604020202020204" pitchFamily="34" charset="0"/>
              <a:buChar char="•"/>
            </a:pPr>
            <a:r>
              <a:rPr lang="en-GB" sz="3200" b="1" dirty="0"/>
              <a:t>Diamond OA</a:t>
            </a:r>
            <a:r>
              <a:rPr lang="en-GB" sz="3200" dirty="0"/>
              <a:t> (no fees to read or publish) emerges as a strong corrective.  </a:t>
            </a:r>
          </a:p>
        </p:txBody>
      </p:sp>
      <p:sp>
        <p:nvSpPr>
          <p:cNvPr id="7" name="TextBox 6">
            <a:extLst>
              <a:ext uri="{FF2B5EF4-FFF2-40B4-BE49-F238E27FC236}">
                <a16:creationId xmlns:a16="http://schemas.microsoft.com/office/drawing/2014/main" id="{375755D3-7F7F-512D-71DE-FAD07256871B}"/>
              </a:ext>
            </a:extLst>
          </p:cNvPr>
          <p:cNvSpPr txBox="1"/>
          <p:nvPr/>
        </p:nvSpPr>
        <p:spPr>
          <a:xfrm>
            <a:off x="11090463" y="12273897"/>
            <a:ext cx="8987908" cy="18651260"/>
          </a:xfrm>
          <a:prstGeom prst="rect">
            <a:avLst/>
          </a:prstGeom>
          <a:solidFill>
            <a:srgbClr val="FFFF00"/>
          </a:solidFill>
        </p:spPr>
        <p:txBody>
          <a:bodyPr wrap="square" rtlCol="0">
            <a:spAutoFit/>
          </a:bodyPr>
          <a:lstStyle/>
          <a:p>
            <a:pPr algn="ctr" fontAlgn="base"/>
            <a:r>
              <a:rPr lang="en-GB" sz="4400" b="1" dirty="0">
                <a:solidFill>
                  <a:schemeClr val="accent5">
                    <a:lumMod val="75000"/>
                  </a:schemeClr>
                </a:solidFill>
              </a:rPr>
              <a:t>The International Journal for Universal Design and </a:t>
            </a:r>
          </a:p>
          <a:p>
            <a:pPr algn="ctr" fontAlgn="base"/>
            <a:r>
              <a:rPr lang="en-GB" sz="4400" b="1" dirty="0">
                <a:solidFill>
                  <a:schemeClr val="accent5">
                    <a:lumMod val="75000"/>
                  </a:schemeClr>
                </a:solidFill>
              </a:rPr>
              <a:t>Universal Design for Learning</a:t>
            </a:r>
          </a:p>
          <a:p>
            <a:pPr fontAlgn="base"/>
            <a:endParaRPr lang="en-GB" b="1" dirty="0">
              <a:solidFill>
                <a:schemeClr val="accent1">
                  <a:lumMod val="60000"/>
                  <a:lumOff val="40000"/>
                </a:schemeClr>
              </a:solidFill>
            </a:endParaRPr>
          </a:p>
          <a:p>
            <a:pPr fontAlgn="base"/>
            <a:r>
              <a:rPr lang="en-GB" sz="3200" dirty="0"/>
              <a:t>The journal’s </a:t>
            </a:r>
            <a:r>
              <a:rPr lang="en-GB" sz="3200" b="1" dirty="0"/>
              <a:t>vision is to continuously enhance our shared social, technological, learning and built environments</a:t>
            </a:r>
            <a:r>
              <a:rPr lang="en-GB" sz="3200" dirty="0"/>
              <a:t> so that spaces and resources become increasingly accessible to individuals and communities. In doing so, </a:t>
            </a:r>
            <a:r>
              <a:rPr lang="en-GB" sz="3200" b="1" dirty="0"/>
              <a:t>the aim is to drive the global research agenda on inclusion to promote mutual learning from a diversity of contexts</a:t>
            </a:r>
            <a:r>
              <a:rPr lang="en-GB" sz="3200" dirty="0"/>
              <a:t>. The journal aims to reflect and respect diverse cultural contexts whilst challenging systemic inequities  locally, nationally and internationally. </a:t>
            </a:r>
          </a:p>
          <a:p>
            <a:pPr fontAlgn="base"/>
            <a:endParaRPr lang="en-GB" sz="3200" dirty="0"/>
          </a:p>
          <a:p>
            <a:pPr marL="457200" indent="-457200">
              <a:buFont typeface="Arial" panose="020B0604020202020204" pitchFamily="34" charset="0"/>
              <a:buChar char="•"/>
            </a:pPr>
            <a:r>
              <a:rPr lang="en-GB" sz="3200" b="1" dirty="0"/>
              <a:t>Diamond Open Access model </a:t>
            </a:r>
            <a:r>
              <a:rPr lang="en-GB" sz="3200" dirty="0"/>
              <a:t>— </a:t>
            </a:r>
            <a:r>
              <a:rPr lang="en-GB" sz="3200" b="1" dirty="0"/>
              <a:t>no APCs</a:t>
            </a:r>
            <a:r>
              <a:rPr lang="en-GB" sz="3200" dirty="0"/>
              <a:t>, no submission fees, no paywalls directly removes the most-cited barrier in the systematic review and avoids waiver stigma. </a:t>
            </a:r>
          </a:p>
          <a:p>
            <a:pPr marL="457200" indent="-457200">
              <a:buFont typeface="Arial" panose="020B0604020202020204" pitchFamily="34" charset="0"/>
              <a:buChar char="•"/>
            </a:pPr>
            <a:r>
              <a:rPr lang="en-GB" sz="3200" b="1" dirty="0"/>
              <a:t>Hosted on IMIST PRSM</a:t>
            </a:r>
            <a:r>
              <a:rPr lang="en-GB" sz="3200" dirty="0"/>
              <a:t>, the national portal of </a:t>
            </a:r>
            <a:r>
              <a:rPr lang="en-GB" sz="3200" b="1" dirty="0"/>
              <a:t>Morocco’s Ministry for Higher Education</a:t>
            </a:r>
            <a:r>
              <a:rPr lang="en-GB" sz="3200" dirty="0"/>
              <a:t>, Scientific Research and Innovation, ensuring visibility, DOI management, and indexing pathways within a state-backed infrastructure. </a:t>
            </a:r>
          </a:p>
          <a:p>
            <a:pPr marL="457200" indent="-457200">
              <a:buFont typeface="Arial" panose="020B0604020202020204" pitchFamily="34" charset="0"/>
              <a:buChar char="•"/>
            </a:pPr>
            <a:r>
              <a:rPr lang="en-GB" sz="3200" b="1" dirty="0"/>
              <a:t>Interdisciplinary scope </a:t>
            </a:r>
            <a:r>
              <a:rPr lang="en-GB" sz="3200" dirty="0"/>
              <a:t> strengthens theorising, practice and research across </a:t>
            </a:r>
            <a:r>
              <a:rPr lang="en-GB" sz="3200" b="1" dirty="0"/>
              <a:t>pedagogy, technology, architecture, and social design</a:t>
            </a:r>
            <a:r>
              <a:rPr lang="en-GB" sz="3200" dirty="0"/>
              <a:t>, aligned with UD and UDL. </a:t>
            </a:r>
          </a:p>
          <a:p>
            <a:pPr marL="457200" indent="-457200">
              <a:buFont typeface="Arial" panose="020B0604020202020204" pitchFamily="34" charset="0"/>
              <a:buChar char="•"/>
            </a:pPr>
            <a:r>
              <a:rPr lang="en-GB" sz="3200" b="1" dirty="0"/>
              <a:t>Equity, co‑design and community voice </a:t>
            </a:r>
            <a:r>
              <a:rPr lang="en-GB" sz="3200" dirty="0"/>
              <a:t> editorial vision emphasises marginalised communities’ perspectives, and invites research, practice insights, and think pieces. </a:t>
            </a:r>
          </a:p>
          <a:p>
            <a:pPr marL="457200" indent="-457200">
              <a:buFont typeface="Arial" panose="020B0604020202020204" pitchFamily="34" charset="0"/>
              <a:buChar char="•"/>
            </a:pPr>
            <a:r>
              <a:rPr lang="en-GB" sz="3200" b="1" dirty="0"/>
              <a:t>Early signal of reach: the inaugural issue (Vol. 1, No. 1, 2025) </a:t>
            </a:r>
            <a:r>
              <a:rPr lang="en-GB" sz="3200" dirty="0"/>
              <a:t>features global author contributions and UDL applications; example article entries are being indexed in institutional repositories and portals.</a:t>
            </a:r>
          </a:p>
        </p:txBody>
      </p:sp>
      <p:sp>
        <p:nvSpPr>
          <p:cNvPr id="8" name="TextBox 7">
            <a:extLst>
              <a:ext uri="{FF2B5EF4-FFF2-40B4-BE49-F238E27FC236}">
                <a16:creationId xmlns:a16="http://schemas.microsoft.com/office/drawing/2014/main" id="{68FF9E02-2432-EBC3-FEC8-ED995CA3AA5C}"/>
              </a:ext>
            </a:extLst>
          </p:cNvPr>
          <p:cNvSpPr txBox="1"/>
          <p:nvPr/>
        </p:nvSpPr>
        <p:spPr>
          <a:xfrm>
            <a:off x="20829957" y="35326928"/>
            <a:ext cx="8946374" cy="4462760"/>
          </a:xfrm>
          <a:prstGeom prst="rect">
            <a:avLst/>
          </a:prstGeom>
          <a:solidFill>
            <a:srgbClr val="FFFF00"/>
          </a:solidFill>
        </p:spPr>
        <p:txBody>
          <a:bodyPr wrap="square" rtlCol="0">
            <a:spAutoFit/>
          </a:bodyPr>
          <a:lstStyle/>
          <a:p>
            <a:pPr algn="ctr" fontAlgn="base"/>
            <a:r>
              <a:rPr lang="en-GB" sz="4400" b="1" dirty="0">
                <a:solidFill>
                  <a:schemeClr val="accent5">
                    <a:lumMod val="75000"/>
                  </a:schemeClr>
                </a:solidFill>
              </a:rPr>
              <a:t>References </a:t>
            </a:r>
          </a:p>
          <a:p>
            <a:pPr marL="457200" indent="-457200" fontAlgn="base"/>
            <a:r>
              <a:rPr lang="en-GB" sz="2000" dirty="0"/>
              <a:t>Bracken, S., &amp; Novak, K. (Eds.) (2019). </a:t>
            </a:r>
            <a:r>
              <a:rPr lang="en-GB" sz="2000" b="1" i="1" dirty="0"/>
              <a:t>Transforming Higher Education Through Universal Design for Learning: An International Perspective </a:t>
            </a:r>
            <a:r>
              <a:rPr lang="en-GB" sz="2000" dirty="0"/>
              <a:t>London: Routledge</a:t>
            </a:r>
          </a:p>
          <a:p>
            <a:pPr marL="457200" indent="-457200" fontAlgn="base"/>
            <a:r>
              <a:rPr lang="en-GB" sz="2000" dirty="0"/>
              <a:t>British Academy (2025) Equitable Partnership in International Collaboration (</a:t>
            </a:r>
            <a:r>
              <a:rPr lang="en-GB" sz="2000" dirty="0" err="1"/>
              <a:t>EqPIC</a:t>
            </a:r>
            <a:r>
              <a:rPr lang="en-GB" sz="2000" dirty="0"/>
              <a:t> – A Call to Action. Available from </a:t>
            </a:r>
            <a:r>
              <a:rPr lang="en-GB" sz="2000" b="1" dirty="0">
                <a:hlinkClick r:id="rId3"/>
              </a:rPr>
              <a:t>British Academy Website</a:t>
            </a:r>
            <a:r>
              <a:rPr lang="en-GB" sz="2000" b="1" dirty="0"/>
              <a:t> </a:t>
            </a:r>
            <a:r>
              <a:rPr lang="en-GB" sz="2000" dirty="0"/>
              <a:t>Accessed 09/01/26</a:t>
            </a:r>
          </a:p>
          <a:p>
            <a:pPr marL="457200" indent="-457200" fontAlgn="base"/>
            <a:r>
              <a:rPr lang="en-GB" sz="2000" dirty="0"/>
              <a:t>Gallardo, O., Milia, M., Appel, A. L., Team, G. A., &amp; van Schalkwyk, F. (2024). </a:t>
            </a:r>
            <a:r>
              <a:rPr lang="en-GB" sz="2000" b="1" i="1" dirty="0"/>
              <a:t>When researchers pay to publish: Results from a survey on APCs in four countries</a:t>
            </a:r>
            <a:r>
              <a:rPr lang="en-GB" sz="2000" dirty="0"/>
              <a:t>. </a:t>
            </a:r>
            <a:r>
              <a:rPr lang="en-GB" sz="2000" dirty="0" err="1"/>
              <a:t>arXiv</a:t>
            </a:r>
            <a:r>
              <a:rPr lang="en-GB" sz="2000" dirty="0"/>
              <a:t> preprint arXiv:2410.12144.</a:t>
            </a:r>
          </a:p>
          <a:p>
            <a:pPr marL="457200" indent="-457200" fontAlgn="base"/>
            <a:r>
              <a:rPr lang="en-GB" sz="2000" dirty="0"/>
              <a:t>Hyman, G. Y., Wurdeman, T., Kumar, N., Alty, I. G., Forbes, C., Riviello, R., &amp; </a:t>
            </a:r>
            <a:r>
              <a:rPr lang="en-GB" sz="2000" dirty="0" err="1"/>
              <a:t>Raykar</a:t>
            </a:r>
            <a:r>
              <a:rPr lang="en-GB" sz="2000" dirty="0"/>
              <a:t>, N. P. (2024). </a:t>
            </a:r>
            <a:r>
              <a:rPr lang="en-GB" sz="2000" b="1" i="1" dirty="0"/>
              <a:t>Article Processing Charges Threaten Global Health Equity: Open Access is Closed Science</a:t>
            </a:r>
            <a:r>
              <a:rPr lang="en-GB" sz="2000" dirty="0"/>
              <a:t>. </a:t>
            </a:r>
            <a:r>
              <a:rPr lang="en-GB" sz="2000" i="1" dirty="0" err="1"/>
              <a:t>medRxiv</a:t>
            </a:r>
            <a:r>
              <a:rPr lang="en-GB" sz="2000" dirty="0"/>
              <a:t>, 2024-11.</a:t>
            </a:r>
          </a:p>
        </p:txBody>
      </p:sp>
      <p:pic>
        <p:nvPicPr>
          <p:cNvPr id="1026" name="Picture 2">
            <a:extLst>
              <a:ext uri="{FF2B5EF4-FFF2-40B4-BE49-F238E27FC236}">
                <a16:creationId xmlns:a16="http://schemas.microsoft.com/office/drawing/2014/main" id="{B73519C1-6919-FBCE-0A83-3E3694F410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1982"/>
          <a:stretch>
            <a:fillRect/>
          </a:stretch>
        </p:blipFill>
        <p:spPr bwMode="auto">
          <a:xfrm>
            <a:off x="0" y="39887257"/>
            <a:ext cx="15790009" cy="25926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56A4BF0-3ECA-0870-0FB7-2FF76C68E711}"/>
              </a:ext>
            </a:extLst>
          </p:cNvPr>
          <p:cNvPicPr>
            <a:picLocks noChangeAspect="1"/>
          </p:cNvPicPr>
          <p:nvPr/>
        </p:nvPicPr>
        <p:blipFill>
          <a:blip r:embed="rId5"/>
          <a:srcRect r="8485"/>
          <a:stretch>
            <a:fillRect/>
          </a:stretch>
        </p:blipFill>
        <p:spPr>
          <a:xfrm>
            <a:off x="15790009" y="39887257"/>
            <a:ext cx="14450279" cy="2584928"/>
          </a:xfrm>
          <a:prstGeom prst="rect">
            <a:avLst/>
          </a:prstGeom>
        </p:spPr>
      </p:pic>
      <p:sp>
        <p:nvSpPr>
          <p:cNvPr id="13" name="TextBox 12">
            <a:extLst>
              <a:ext uri="{FF2B5EF4-FFF2-40B4-BE49-F238E27FC236}">
                <a16:creationId xmlns:a16="http://schemas.microsoft.com/office/drawing/2014/main" id="{BEE90371-E6FA-C71D-42D1-AFBF2DBFE2A2}"/>
              </a:ext>
            </a:extLst>
          </p:cNvPr>
          <p:cNvSpPr txBox="1"/>
          <p:nvPr/>
        </p:nvSpPr>
        <p:spPr>
          <a:xfrm>
            <a:off x="20788423" y="29824433"/>
            <a:ext cx="8987908" cy="2400657"/>
          </a:xfrm>
          <a:prstGeom prst="rect">
            <a:avLst/>
          </a:prstGeom>
          <a:solidFill>
            <a:srgbClr val="FFFF00"/>
          </a:solidFill>
        </p:spPr>
        <p:txBody>
          <a:bodyPr wrap="square" rtlCol="0">
            <a:spAutoFit/>
          </a:bodyPr>
          <a:lstStyle/>
          <a:p>
            <a:pPr fontAlgn="base"/>
            <a:r>
              <a:rPr lang="en-GB" sz="4400" b="1" dirty="0">
                <a:solidFill>
                  <a:schemeClr val="accent5">
                    <a:lumMod val="75000"/>
                  </a:schemeClr>
                </a:solidFill>
              </a:rPr>
              <a:t>SHARE ONE ACTION OR INSIGHT</a:t>
            </a:r>
          </a:p>
          <a:p>
            <a:pPr fontAlgn="base"/>
            <a:r>
              <a:rPr lang="en-GB" sz="4400" b="1" dirty="0">
                <a:solidFill>
                  <a:schemeClr val="accent5">
                    <a:lumMod val="75000"/>
                  </a:schemeClr>
                </a:solidFill>
              </a:rPr>
              <a:t>you’ll take away from this poster &amp;</a:t>
            </a:r>
          </a:p>
          <a:p>
            <a:pPr fontAlgn="base"/>
            <a:r>
              <a:rPr lang="en-GB" sz="4400" b="1" dirty="0">
                <a:solidFill>
                  <a:schemeClr val="accent5">
                    <a:lumMod val="75000"/>
                  </a:schemeClr>
                </a:solidFill>
              </a:rPr>
              <a:t>ACCESS ADDITIONAL RESOURCES</a:t>
            </a:r>
          </a:p>
          <a:p>
            <a:pPr fontAlgn="base"/>
            <a:endParaRPr lang="en-GB" b="1" dirty="0">
              <a:solidFill>
                <a:schemeClr val="accent1">
                  <a:lumMod val="60000"/>
                  <a:lumOff val="40000"/>
                </a:schemeClr>
              </a:solidFill>
            </a:endParaRPr>
          </a:p>
        </p:txBody>
      </p:sp>
      <p:pic>
        <p:nvPicPr>
          <p:cNvPr id="19" name="Picture 18" descr="A group of men sitting on a couch&#10;&#10;AI-generated content may be incorrect.">
            <a:extLst>
              <a:ext uri="{FF2B5EF4-FFF2-40B4-BE49-F238E27FC236}">
                <a16:creationId xmlns:a16="http://schemas.microsoft.com/office/drawing/2014/main" id="{E5E1FF11-53D8-3270-75AE-13856492061A}"/>
              </a:ext>
            </a:extLst>
          </p:cNvPr>
          <p:cNvPicPr>
            <a:picLocks noChangeAspect="1"/>
          </p:cNvPicPr>
          <p:nvPr/>
        </p:nvPicPr>
        <p:blipFill>
          <a:blip r:embed="rId6">
            <a:extLst>
              <a:ext uri="{28A0092B-C50C-407E-A947-70E740481C1C}">
                <a14:useLocalDpi xmlns:a14="http://schemas.microsoft.com/office/drawing/2010/main" val="0"/>
              </a:ext>
            </a:extLst>
          </a:blip>
          <a:srcRect l="7764" t="5402" r="-1382" b="18050"/>
          <a:stretch>
            <a:fillRect/>
          </a:stretch>
        </p:blipFill>
        <p:spPr>
          <a:xfrm>
            <a:off x="998231" y="17816229"/>
            <a:ext cx="9382180" cy="5754511"/>
          </a:xfrm>
          <a:prstGeom prst="rect">
            <a:avLst/>
          </a:prstGeom>
        </p:spPr>
      </p:pic>
      <p:sp>
        <p:nvSpPr>
          <p:cNvPr id="21" name="TextBox 20">
            <a:extLst>
              <a:ext uri="{FF2B5EF4-FFF2-40B4-BE49-F238E27FC236}">
                <a16:creationId xmlns:a16="http://schemas.microsoft.com/office/drawing/2014/main" id="{3F006CA6-1D03-2F12-D616-70AB026B4A6D}"/>
              </a:ext>
            </a:extLst>
          </p:cNvPr>
          <p:cNvSpPr txBox="1"/>
          <p:nvPr/>
        </p:nvSpPr>
        <p:spPr>
          <a:xfrm>
            <a:off x="927672" y="23844583"/>
            <a:ext cx="9541253" cy="13511390"/>
          </a:xfrm>
          <a:prstGeom prst="rect">
            <a:avLst/>
          </a:prstGeom>
          <a:solidFill>
            <a:srgbClr val="FFFF00"/>
          </a:solidFill>
        </p:spPr>
        <p:txBody>
          <a:bodyPr wrap="square" rtlCol="0">
            <a:spAutoFit/>
          </a:bodyPr>
          <a:lstStyle/>
          <a:p>
            <a:pPr algn="ctr" fontAlgn="base"/>
            <a:r>
              <a:rPr lang="en-GB" sz="4400" b="1" dirty="0">
                <a:solidFill>
                  <a:schemeClr val="accent5">
                    <a:lumMod val="75000"/>
                  </a:schemeClr>
                </a:solidFill>
              </a:rPr>
              <a:t>Overcoming the APC barrier:                 A Collaborative Journey</a:t>
            </a:r>
          </a:p>
          <a:p>
            <a:pPr fontAlgn="base"/>
            <a:endParaRPr lang="en-GB" b="1" dirty="0">
              <a:solidFill>
                <a:schemeClr val="accent1">
                  <a:lumMod val="60000"/>
                  <a:lumOff val="40000"/>
                </a:schemeClr>
              </a:solidFill>
            </a:endParaRPr>
          </a:p>
          <a:p>
            <a:pPr marL="457200" indent="-457200">
              <a:buFont typeface="Arial" panose="020B0604020202020204" pitchFamily="34" charset="0"/>
              <a:buChar char="•"/>
            </a:pPr>
            <a:r>
              <a:rPr lang="en-GB" sz="3200" b="1" dirty="0"/>
              <a:t>2019 — British Academy Writing Workshop, Agadir, Morocco</a:t>
            </a:r>
            <a:r>
              <a:rPr lang="en-GB" sz="3200" dirty="0"/>
              <a:t>, a collaboration between </a:t>
            </a:r>
            <a:r>
              <a:rPr lang="en-GB" sz="3200" b="1" dirty="0"/>
              <a:t>UIZ </a:t>
            </a:r>
            <a:r>
              <a:rPr lang="en-GB" sz="3200" dirty="0"/>
              <a:t>and the </a:t>
            </a:r>
            <a:r>
              <a:rPr lang="en-GB" sz="3200" b="1" dirty="0"/>
              <a:t>University of Worcester</a:t>
            </a:r>
            <a:r>
              <a:rPr lang="en-GB" sz="3200" dirty="0"/>
              <a:t>, set the determination to establish a peer‑reviewed, free‑to‑publish, free‑to‑access interdisciplinary journal to counter APC barriers and provide a welcoming host space especially for </a:t>
            </a:r>
            <a:r>
              <a:rPr lang="en-GB" sz="3200" b="1" dirty="0"/>
              <a:t>emerging researchers</a:t>
            </a:r>
          </a:p>
          <a:p>
            <a:pPr marL="457200" indent="-457200">
              <a:buFont typeface="Arial" panose="020B0604020202020204" pitchFamily="34" charset="0"/>
              <a:buChar char="•"/>
            </a:pPr>
            <a:r>
              <a:rPr lang="en-GB" sz="3200" b="1" dirty="0"/>
              <a:t>June 26–28, 2024 — Launch at the joint INCLUDE &amp; 7th ICEQ Conference (University of Worcester). </a:t>
            </a:r>
            <a:r>
              <a:rPr lang="en-GB" sz="3200" dirty="0"/>
              <a:t>The conference explicitly linked accepted submissions to the inaugural issue and hosted the public launch of the journal. </a:t>
            </a:r>
          </a:p>
          <a:p>
            <a:pPr marL="457200" indent="-457200">
              <a:buFont typeface="Arial" panose="020B0604020202020204" pitchFamily="34" charset="0"/>
              <a:buChar char="•"/>
            </a:pPr>
            <a:r>
              <a:rPr lang="en-GB" sz="3200" b="1" dirty="0"/>
              <a:t>October 2025 — Website and Issue 1 published on Morocco’s national open‑access journals’ portal, </a:t>
            </a:r>
            <a:r>
              <a:rPr lang="en-GB" sz="3200" dirty="0"/>
              <a:t> editorial governance spanning Morocco, the UK, and international partners. </a:t>
            </a:r>
          </a:p>
          <a:p>
            <a:pPr marL="457200" indent="-457200">
              <a:buFont typeface="Arial" panose="020B0604020202020204" pitchFamily="34" charset="0"/>
              <a:buChar char="•"/>
            </a:pPr>
            <a:endParaRPr lang="en-GB" sz="3200" dirty="0"/>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endParaRPr lang="en-GB" dirty="0"/>
          </a:p>
          <a:p>
            <a:pPr fontAlgn="base"/>
            <a:r>
              <a:rPr lang="en-GB" sz="2800" dirty="0"/>
              <a:t>  </a:t>
            </a:r>
          </a:p>
        </p:txBody>
      </p:sp>
      <p:pic>
        <p:nvPicPr>
          <p:cNvPr id="1028" name="Picture 4" descr="Logo | The British Academy">
            <a:extLst>
              <a:ext uri="{FF2B5EF4-FFF2-40B4-BE49-F238E27FC236}">
                <a16:creationId xmlns:a16="http://schemas.microsoft.com/office/drawing/2014/main" id="{AD477F9E-F42F-8B99-21B8-2B24F6C4DF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6523" y="34247660"/>
            <a:ext cx="2639973" cy="24639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bn Zohr Logo PNG Vectors Free Download">
            <a:extLst>
              <a:ext uri="{FF2B5EF4-FFF2-40B4-BE49-F238E27FC236}">
                <a16:creationId xmlns:a16="http://schemas.microsoft.com/office/drawing/2014/main" id="{01C51809-2AD4-D70D-C13E-FF0F252664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57814" y="34268746"/>
            <a:ext cx="2463974" cy="246397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iversity of Worcester | Worcester">
            <a:extLst>
              <a:ext uri="{FF2B5EF4-FFF2-40B4-BE49-F238E27FC236}">
                <a16:creationId xmlns:a16="http://schemas.microsoft.com/office/drawing/2014/main" id="{3757E74A-2B78-D05D-0059-52AE86B33A6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79483" y="34310006"/>
            <a:ext cx="2468409" cy="246840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D2EC29A6-BAB2-E335-E7FE-594CF206E4C5}"/>
              </a:ext>
            </a:extLst>
          </p:cNvPr>
          <p:cNvPicPr>
            <a:picLocks noChangeAspect="1"/>
          </p:cNvPicPr>
          <p:nvPr/>
        </p:nvPicPr>
        <p:blipFill>
          <a:blip r:embed="rId10"/>
          <a:stretch>
            <a:fillRect/>
          </a:stretch>
        </p:blipFill>
        <p:spPr>
          <a:xfrm>
            <a:off x="15780826" y="0"/>
            <a:ext cx="14454869" cy="2584927"/>
          </a:xfrm>
          <a:prstGeom prst="rect">
            <a:avLst/>
          </a:prstGeom>
        </p:spPr>
      </p:pic>
      <p:pic>
        <p:nvPicPr>
          <p:cNvPr id="24" name="Picture 23">
            <a:extLst>
              <a:ext uri="{FF2B5EF4-FFF2-40B4-BE49-F238E27FC236}">
                <a16:creationId xmlns:a16="http://schemas.microsoft.com/office/drawing/2014/main" id="{616F832E-4DA8-2F6E-E503-C7E07A58CFCC}"/>
              </a:ext>
            </a:extLst>
          </p:cNvPr>
          <p:cNvPicPr>
            <a:picLocks noChangeAspect="1"/>
          </p:cNvPicPr>
          <p:nvPr/>
        </p:nvPicPr>
        <p:blipFill>
          <a:blip r:embed="rId11"/>
          <a:stretch>
            <a:fillRect/>
          </a:stretch>
        </p:blipFill>
        <p:spPr>
          <a:xfrm>
            <a:off x="-4590" y="1631"/>
            <a:ext cx="15790009" cy="2591025"/>
          </a:xfrm>
          <a:prstGeom prst="rect">
            <a:avLst/>
          </a:prstGeom>
        </p:spPr>
      </p:pic>
      <p:pic>
        <p:nvPicPr>
          <p:cNvPr id="1034" name="Picture 10">
            <a:extLst>
              <a:ext uri="{FF2B5EF4-FFF2-40B4-BE49-F238E27FC236}">
                <a16:creationId xmlns:a16="http://schemas.microsoft.com/office/drawing/2014/main" id="{1438623C-22B9-0709-4A25-43CC2B13DA5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582719" y="36732720"/>
            <a:ext cx="8625701" cy="22467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E6EE3F1-1D4A-4DEE-21BB-79735E9A5866}"/>
              </a:ext>
            </a:extLst>
          </p:cNvPr>
          <p:cNvPicPr>
            <a:picLocks noChangeAspect="1"/>
          </p:cNvPicPr>
          <p:nvPr/>
        </p:nvPicPr>
        <p:blipFill>
          <a:blip r:embed="rId13"/>
          <a:stretch>
            <a:fillRect/>
          </a:stretch>
        </p:blipFill>
        <p:spPr>
          <a:xfrm>
            <a:off x="13487892" y="31713560"/>
            <a:ext cx="4113322" cy="4113322"/>
          </a:xfrm>
          <a:prstGeom prst="rect">
            <a:avLst/>
          </a:prstGeom>
        </p:spPr>
      </p:pic>
      <p:pic>
        <p:nvPicPr>
          <p:cNvPr id="12" name="Picture 11" descr="A screenshot of a computer&#10;&#10;AI-generated content may be incorrect.">
            <a:extLst>
              <a:ext uri="{FF2B5EF4-FFF2-40B4-BE49-F238E27FC236}">
                <a16:creationId xmlns:a16="http://schemas.microsoft.com/office/drawing/2014/main" id="{4EEF6EF8-ED5A-DF1E-EC5D-F870CE95674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607376" y="22998572"/>
            <a:ext cx="9207620" cy="6586418"/>
          </a:xfrm>
          <a:prstGeom prst="rect">
            <a:avLst/>
          </a:prstGeom>
        </p:spPr>
      </p:pic>
      <p:sp>
        <p:nvSpPr>
          <p:cNvPr id="16" name="TextBox 15">
            <a:extLst>
              <a:ext uri="{FF2B5EF4-FFF2-40B4-BE49-F238E27FC236}">
                <a16:creationId xmlns:a16="http://schemas.microsoft.com/office/drawing/2014/main" id="{A6492B26-635D-CAF3-BE52-F4DE13B87E0A}"/>
              </a:ext>
            </a:extLst>
          </p:cNvPr>
          <p:cNvSpPr txBox="1"/>
          <p:nvPr/>
        </p:nvSpPr>
        <p:spPr>
          <a:xfrm>
            <a:off x="20607376" y="5167883"/>
            <a:ext cx="8987908" cy="17758708"/>
          </a:xfrm>
          <a:prstGeom prst="rect">
            <a:avLst/>
          </a:prstGeom>
          <a:solidFill>
            <a:srgbClr val="FFFF00"/>
          </a:solidFill>
        </p:spPr>
        <p:txBody>
          <a:bodyPr wrap="square" rtlCol="0">
            <a:spAutoFit/>
          </a:bodyPr>
          <a:lstStyle/>
          <a:p>
            <a:pPr algn="ctr" fontAlgn="base"/>
            <a:r>
              <a:rPr lang="en-GB" sz="4400" b="1" dirty="0">
                <a:solidFill>
                  <a:schemeClr val="accent5">
                    <a:lumMod val="75000"/>
                  </a:schemeClr>
                </a:solidFill>
              </a:rPr>
              <a:t>Why does this matter for equitable partnerships? </a:t>
            </a:r>
          </a:p>
          <a:p>
            <a:pPr fontAlgn="base"/>
            <a:endParaRPr lang="en-GB" b="1" dirty="0">
              <a:solidFill>
                <a:schemeClr val="accent5">
                  <a:lumMod val="75000"/>
                </a:schemeClr>
              </a:solidFill>
            </a:endParaRPr>
          </a:p>
          <a:p>
            <a:pPr fontAlgn="base"/>
            <a:r>
              <a:rPr lang="en-GB" sz="3200" dirty="0"/>
              <a:t>The realisation and continued sustainability of IJUDUDL is premised on the core</a:t>
            </a:r>
            <a:r>
              <a:rPr lang="en-GB" sz="3200" b="1" dirty="0"/>
              <a:t> Shared Principles for Equitability in Partnership </a:t>
            </a:r>
            <a:r>
              <a:rPr lang="en-GB" sz="3200" dirty="0"/>
              <a:t>(British Academy, 2025). For instance, Principles 6 and 7. These principles are advanced practically and theoretically because IJUDUDL: </a:t>
            </a:r>
          </a:p>
          <a:p>
            <a:pPr marL="457200" indent="-457200" fontAlgn="base">
              <a:buFont typeface="Arial" panose="020B0604020202020204" pitchFamily="34" charset="0"/>
              <a:buChar char="•"/>
            </a:pPr>
            <a:r>
              <a:rPr lang="en-GB" sz="3200" b="1" dirty="0"/>
              <a:t>Removes financial gatekeeping  </a:t>
            </a:r>
            <a:r>
              <a:rPr lang="en-GB" sz="3200" dirty="0"/>
              <a:t>by eliminating APCs and submission fees, particularly benefiting </a:t>
            </a:r>
            <a:r>
              <a:rPr lang="en-GB" sz="3200" b="1" dirty="0"/>
              <a:t>unfunded</a:t>
            </a:r>
            <a:r>
              <a:rPr lang="en-GB" sz="3200" dirty="0"/>
              <a:t> and </a:t>
            </a:r>
            <a:r>
              <a:rPr lang="en-GB" sz="3200" b="1" dirty="0"/>
              <a:t>middle‑income</a:t>
            </a:r>
            <a:r>
              <a:rPr lang="en-GB" sz="3200" dirty="0"/>
              <a:t> scholars who are often excluded from waiver lists.</a:t>
            </a:r>
          </a:p>
          <a:p>
            <a:pPr marL="457200" indent="-457200" fontAlgn="base">
              <a:buFont typeface="Arial" panose="020B0604020202020204" pitchFamily="34" charset="0"/>
              <a:buChar char="•"/>
            </a:pPr>
            <a:r>
              <a:rPr lang="en-GB" sz="3200" b="1" dirty="0"/>
              <a:t>Builds South‑anchored infrastructure</a:t>
            </a:r>
            <a:r>
              <a:rPr lang="en-GB" sz="3200" dirty="0"/>
              <a:t> and governance (Moroccan national portal and Ibn Zohr leadership) while sustaining </a:t>
            </a:r>
            <a:r>
              <a:rPr lang="en-GB" sz="3200" b="1" dirty="0"/>
              <a:t>North–South</a:t>
            </a:r>
            <a:r>
              <a:rPr lang="en-GB" sz="3200" dirty="0"/>
              <a:t> collaboration, a partnership model that </a:t>
            </a:r>
            <a:r>
              <a:rPr lang="en-GB" sz="3200" b="1" dirty="0"/>
              <a:t>does not outsource control</a:t>
            </a:r>
            <a:r>
              <a:rPr lang="en-GB" sz="3200" dirty="0"/>
              <a:t> from the Global South. </a:t>
            </a:r>
          </a:p>
          <a:p>
            <a:pPr marL="457200" indent="-457200" fontAlgn="base">
              <a:buFont typeface="Arial" panose="020B0604020202020204" pitchFamily="34" charset="0"/>
              <a:buChar char="•"/>
            </a:pPr>
            <a:r>
              <a:rPr lang="en-GB" sz="3200" b="1" dirty="0"/>
              <a:t>Strengthens research capacity building within stakeholder institutions </a:t>
            </a:r>
            <a:r>
              <a:rPr lang="en-GB" sz="3200" dirty="0"/>
              <a:t>for instance by purposefully prompting scope for mentoring and coaching of PGR students who are pivotal to continued Journal sustainability. Students adopt roles providing technical and supportive responsibilities and are thereby inducted into a wider transnational collaborative research culture.</a:t>
            </a:r>
          </a:p>
          <a:p>
            <a:pPr marL="457200" indent="-457200" fontAlgn="base">
              <a:buFont typeface="Arial" panose="020B0604020202020204" pitchFamily="34" charset="0"/>
              <a:buChar char="•"/>
            </a:pPr>
            <a:r>
              <a:rPr lang="en-GB" sz="3200" b="1" dirty="0"/>
              <a:t>Amplifies Global South knowledge</a:t>
            </a:r>
            <a:r>
              <a:rPr lang="en-GB" sz="3200" dirty="0"/>
              <a:t> in UD/UDL, enabling </a:t>
            </a:r>
            <a:r>
              <a:rPr lang="en-GB" sz="3200" b="1" dirty="0"/>
              <a:t>policy‑relevant dissemination</a:t>
            </a:r>
            <a:r>
              <a:rPr lang="en-GB" sz="3200" dirty="0"/>
              <a:t> without the APC-induced deflection seen in many LMIC publication patterns (Bracken &amp; Novak, 2019)  See the chart below for emerging engagement. </a:t>
            </a:r>
          </a:p>
        </p:txBody>
      </p:sp>
      <p:sp>
        <p:nvSpPr>
          <p:cNvPr id="18" name="TextBox 17">
            <a:extLst>
              <a:ext uri="{FF2B5EF4-FFF2-40B4-BE49-F238E27FC236}">
                <a16:creationId xmlns:a16="http://schemas.microsoft.com/office/drawing/2014/main" id="{3A67EEF8-4F90-C3B2-8E37-B67A03A50D5D}"/>
              </a:ext>
            </a:extLst>
          </p:cNvPr>
          <p:cNvSpPr txBox="1"/>
          <p:nvPr/>
        </p:nvSpPr>
        <p:spPr>
          <a:xfrm>
            <a:off x="927673" y="37498230"/>
            <a:ext cx="9541756" cy="2246769"/>
          </a:xfrm>
          <a:prstGeom prst="rect">
            <a:avLst/>
          </a:prstGeom>
          <a:solidFill>
            <a:srgbClr val="FFFF00"/>
          </a:solidFill>
        </p:spPr>
        <p:txBody>
          <a:bodyPr wrap="square" rtlCol="0">
            <a:spAutoFit/>
          </a:bodyPr>
          <a:lstStyle/>
          <a:p>
            <a:pPr algn="ctr"/>
            <a:r>
              <a:rPr lang="en-GB" sz="4400" b="1" dirty="0">
                <a:solidFill>
                  <a:schemeClr val="accent5">
                    <a:lumMod val="75000"/>
                  </a:schemeClr>
                </a:solidFill>
              </a:rPr>
              <a:t>Poster authors and contact details</a:t>
            </a:r>
            <a:r>
              <a:rPr lang="en-GB" sz="2400" dirty="0"/>
              <a:t>:</a:t>
            </a:r>
          </a:p>
          <a:p>
            <a:pPr marL="342900" indent="-342900">
              <a:buFont typeface="Arial" panose="020B0604020202020204" pitchFamily="34" charset="0"/>
              <a:buChar char="•"/>
            </a:pPr>
            <a:r>
              <a:rPr lang="en-GB" sz="2400" b="1" dirty="0"/>
              <a:t>Dr Seán Bracken</a:t>
            </a:r>
            <a:r>
              <a:rPr lang="en-GB" sz="2400" dirty="0"/>
              <a:t>, University of Worcester, </a:t>
            </a:r>
            <a:r>
              <a:rPr lang="en-GB" sz="2400" b="1" dirty="0">
                <a:hlinkClick r:id="rId15"/>
              </a:rPr>
              <a:t>s.bracken@worc.ac.uk</a:t>
            </a:r>
            <a:endParaRPr lang="en-GB" sz="2400" b="1" dirty="0"/>
          </a:p>
          <a:p>
            <a:pPr marL="342900" indent="-342900">
              <a:buFont typeface="Arial" panose="020B0604020202020204" pitchFamily="34" charset="0"/>
              <a:buChar char="•"/>
            </a:pPr>
            <a:r>
              <a:rPr lang="en-GB" sz="2400" b="1" dirty="0"/>
              <a:t>Professor Mustapha </a:t>
            </a:r>
            <a:r>
              <a:rPr lang="en-GB" sz="2400" b="1" dirty="0" err="1"/>
              <a:t>Aabi</a:t>
            </a:r>
            <a:r>
              <a:rPr lang="en-GB" sz="2400" dirty="0"/>
              <a:t>, Ibn Zohr University, </a:t>
            </a:r>
            <a:r>
              <a:rPr lang="en-GB" sz="2400" b="1" dirty="0">
                <a:hlinkClick r:id="rId16"/>
              </a:rPr>
              <a:t>m.aabi@uiz.ac.ma</a:t>
            </a:r>
            <a:endParaRPr lang="en-GB" sz="2400" b="1" dirty="0"/>
          </a:p>
          <a:p>
            <a:pPr marL="342900" indent="-342900">
              <a:buFont typeface="Arial" panose="020B0604020202020204" pitchFamily="34" charset="0"/>
              <a:buChar char="•"/>
            </a:pPr>
            <a:r>
              <a:rPr lang="en-GB" sz="2400" b="1" dirty="0"/>
              <a:t>Dr Elizabeth Dalton</a:t>
            </a:r>
            <a:r>
              <a:rPr lang="en-GB" sz="2400" dirty="0"/>
              <a:t>, DESI </a:t>
            </a:r>
            <a:r>
              <a:rPr lang="en-GB" sz="2400" b="1" dirty="0">
                <a:hlinkClick r:id="rId17"/>
              </a:rPr>
              <a:t>elizabethmdalton@gmail.com</a:t>
            </a:r>
            <a:endParaRPr lang="en-GB" sz="2400" b="1" dirty="0"/>
          </a:p>
          <a:p>
            <a:pPr marL="342900" indent="-342900">
              <a:buFont typeface="Arial" panose="020B0604020202020204" pitchFamily="34" charset="0"/>
              <a:buChar char="•"/>
            </a:pPr>
            <a:r>
              <a:rPr lang="en-GB" sz="2400" b="1" dirty="0"/>
              <a:t>Sanae El Jamyly, </a:t>
            </a:r>
            <a:r>
              <a:rPr lang="en-GB" sz="2400" dirty="0"/>
              <a:t>Ibn Zohr University, </a:t>
            </a:r>
            <a:r>
              <a:rPr lang="en-GB" sz="2400" b="1" dirty="0">
                <a:hlinkClick r:id="rId18"/>
              </a:rPr>
              <a:t>sanaeeljamyly@gmail.com</a:t>
            </a:r>
            <a:endParaRPr lang="en-GB" sz="2400" b="1" dirty="0"/>
          </a:p>
        </p:txBody>
      </p:sp>
      <p:pic>
        <p:nvPicPr>
          <p:cNvPr id="25" name="Picture 24" descr="A qr code with a dinosaur&#10;&#10;AI-generated content may be incorrect.">
            <a:extLst>
              <a:ext uri="{FF2B5EF4-FFF2-40B4-BE49-F238E27FC236}">
                <a16:creationId xmlns:a16="http://schemas.microsoft.com/office/drawing/2014/main" id="{C9619189-443B-7294-B075-B5F0DA6C096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0848432" y="32319508"/>
            <a:ext cx="2811108" cy="2811108"/>
          </a:xfrm>
          <a:prstGeom prst="rect">
            <a:avLst/>
          </a:prstGeom>
        </p:spPr>
      </p:pic>
      <p:sp>
        <p:nvSpPr>
          <p:cNvPr id="26" name="Arrow: Left 25">
            <a:extLst>
              <a:ext uri="{FF2B5EF4-FFF2-40B4-BE49-F238E27FC236}">
                <a16:creationId xmlns:a16="http://schemas.microsoft.com/office/drawing/2014/main" id="{7BD4DA30-517B-7BDB-3BD1-D4E482701A93}"/>
              </a:ext>
            </a:extLst>
          </p:cNvPr>
          <p:cNvSpPr/>
          <p:nvPr/>
        </p:nvSpPr>
        <p:spPr>
          <a:xfrm>
            <a:off x="23823294" y="33087418"/>
            <a:ext cx="1059873" cy="45593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40AB723B-A5E0-395D-ECC0-BA0997DAE840}"/>
              </a:ext>
            </a:extLst>
          </p:cNvPr>
          <p:cNvSpPr txBox="1"/>
          <p:nvPr/>
        </p:nvSpPr>
        <p:spPr>
          <a:xfrm>
            <a:off x="25129538" y="32569892"/>
            <a:ext cx="1581103" cy="1200329"/>
          </a:xfrm>
          <a:prstGeom prst="rect">
            <a:avLst/>
          </a:prstGeom>
          <a:noFill/>
        </p:spPr>
        <p:txBody>
          <a:bodyPr wrap="square" rtlCol="0">
            <a:spAutoFit/>
          </a:bodyPr>
          <a:lstStyle/>
          <a:p>
            <a:r>
              <a:rPr lang="en-GB" b="1" dirty="0"/>
              <a:t>NOTE YOUR ACTION OR INSIGHT HERE</a:t>
            </a:r>
          </a:p>
        </p:txBody>
      </p:sp>
      <p:sp>
        <p:nvSpPr>
          <p:cNvPr id="28" name="TextBox 27">
            <a:extLst>
              <a:ext uri="{FF2B5EF4-FFF2-40B4-BE49-F238E27FC236}">
                <a16:creationId xmlns:a16="http://schemas.microsoft.com/office/drawing/2014/main" id="{F1611DEC-3241-787A-E7C6-AE76D6319082}"/>
              </a:ext>
            </a:extLst>
          </p:cNvPr>
          <p:cNvSpPr txBox="1"/>
          <p:nvPr/>
        </p:nvSpPr>
        <p:spPr>
          <a:xfrm>
            <a:off x="23819334" y="33997233"/>
            <a:ext cx="1581103" cy="1200329"/>
          </a:xfrm>
          <a:prstGeom prst="rect">
            <a:avLst/>
          </a:prstGeom>
          <a:noFill/>
        </p:spPr>
        <p:txBody>
          <a:bodyPr wrap="square" rtlCol="0">
            <a:spAutoFit/>
          </a:bodyPr>
          <a:lstStyle/>
          <a:p>
            <a:r>
              <a:rPr lang="en-GB" b="1" dirty="0"/>
              <a:t>GET YOUR ADDITIONAL RESOURCESHERE</a:t>
            </a:r>
          </a:p>
        </p:txBody>
      </p:sp>
      <p:sp>
        <p:nvSpPr>
          <p:cNvPr id="29" name="Arrow: Left 28">
            <a:extLst>
              <a:ext uri="{FF2B5EF4-FFF2-40B4-BE49-F238E27FC236}">
                <a16:creationId xmlns:a16="http://schemas.microsoft.com/office/drawing/2014/main" id="{3643613A-C503-8E86-831A-4F3EDDD2B839}"/>
              </a:ext>
            </a:extLst>
          </p:cNvPr>
          <p:cNvSpPr/>
          <p:nvPr/>
        </p:nvSpPr>
        <p:spPr>
          <a:xfrm rot="10800000">
            <a:off x="25589691" y="34222058"/>
            <a:ext cx="1059873" cy="45593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descr="A qr code with a dinosaur&#10;&#10;AI-generated content may be incorrect.">
            <a:extLst>
              <a:ext uri="{FF2B5EF4-FFF2-40B4-BE49-F238E27FC236}">
                <a16:creationId xmlns:a16="http://schemas.microsoft.com/office/drawing/2014/main" id="{3D06AB39-3C23-5E1F-FFD9-251CA7C6AE8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7028070" y="32382355"/>
            <a:ext cx="2748261" cy="2748261"/>
          </a:xfrm>
          <a:prstGeom prst="rect">
            <a:avLst/>
          </a:prstGeom>
        </p:spPr>
      </p:pic>
    </p:spTree>
    <p:extLst>
      <p:ext uri="{BB962C8B-B14F-4D97-AF65-F5344CB8AC3E}">
        <p14:creationId xmlns:p14="http://schemas.microsoft.com/office/powerpoint/2010/main" val="72365342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FD1133FAA646447B1F506C0CC1AD96D" ma:contentTypeVersion="20" ma:contentTypeDescription="Create a new document." ma:contentTypeScope="" ma:versionID="f81d3a7a7ecc1b311bdea8db72cd5713">
  <xsd:schema xmlns:xsd="http://www.w3.org/2001/XMLSchema" xmlns:xs="http://www.w3.org/2001/XMLSchema" xmlns:p="http://schemas.microsoft.com/office/2006/metadata/properties" xmlns:ns2="5542781d-72a5-46d9-8093-0fa1f196d6ef" xmlns:ns3="50a1e848-e179-4a22-99c5-517bb1bb7459" targetNamespace="http://schemas.microsoft.com/office/2006/metadata/properties" ma:root="true" ma:fieldsID="6b87ab62bd66e07ec5ecdee244af8e4c" ns2:_="" ns3:_="">
    <xsd:import namespace="5542781d-72a5-46d9-8093-0fa1f196d6ef"/>
    <xsd:import namespace="50a1e848-e179-4a22-99c5-517bb1bb745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_Flow_SignoffStatus"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42781d-72a5-46d9-8093-0fa1f196d6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5b5b39e-099d-40c3-b251-37436ed69ede" ma:termSetId="09814cd3-568e-fe90-9814-8d621ff8fb84" ma:anchorId="fba54fb3-c3e1-fe81-a776-ca4b69148c4d" ma:open="true" ma:isKeyword="false">
      <xsd:complexType>
        <xsd:sequence>
          <xsd:element ref="pc:Terms" minOccurs="0" maxOccurs="1"/>
        </xsd:sequence>
      </xsd:complexType>
    </xsd:element>
    <xsd:element name="MediaLengthInSeconds" ma:index="24" nillable="true" ma:displayName="MediaLengthInSeconds" ma:hidden="true" ma:internalName="MediaLengthInSeconds" ma:readOnly="true">
      <xsd:simpleType>
        <xsd:restriction base="dms:Unknown"/>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a1e848-e179-4a22-99c5-517bb1bb745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87f5f95-d141-4bc4-a91a-84dc09fea444}" ma:internalName="TaxCatchAll" ma:showField="CatchAllData" ma:web="50a1e848-e179-4a22-99c5-517bb1bb745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0a1e848-e179-4a22-99c5-517bb1bb7459" xsi:nil="true"/>
    <lcf76f155ced4ddcb4097134ff3c332f xmlns="5542781d-72a5-46d9-8093-0fa1f196d6ef">
      <Terms xmlns="http://schemas.microsoft.com/office/infopath/2007/PartnerControls"/>
    </lcf76f155ced4ddcb4097134ff3c332f>
    <_Flow_SignoffStatus xmlns="5542781d-72a5-46d9-8093-0fa1f196d6ef" xsi:nil="true"/>
  </documentManagement>
</p:properties>
</file>

<file path=customXml/itemProps1.xml><?xml version="1.0" encoding="utf-8"?>
<ds:datastoreItem xmlns:ds="http://schemas.openxmlformats.org/officeDocument/2006/customXml" ds:itemID="{C0A7884B-A789-4A8B-91D0-3736B350A925}"/>
</file>

<file path=customXml/itemProps2.xml><?xml version="1.0" encoding="utf-8"?>
<ds:datastoreItem xmlns:ds="http://schemas.openxmlformats.org/officeDocument/2006/customXml" ds:itemID="{A394D85F-2746-4406-A15E-D5E4E02FDD55}"/>
</file>

<file path=customXml/itemProps3.xml><?xml version="1.0" encoding="utf-8"?>
<ds:datastoreItem xmlns:ds="http://schemas.openxmlformats.org/officeDocument/2006/customXml" ds:itemID="{B9F568D1-93B3-4080-811A-04FCFF511203}"/>
</file>

<file path=docMetadata/LabelInfo.xml><?xml version="1.0" encoding="utf-8"?>
<clbl:labelList xmlns:clbl="http://schemas.microsoft.com/office/2020/mipLabelMetadata">
  <clbl:label id="{63388041-0329-433c-a4b1-19a28fce31c6}" enabled="0" method="" siteId="{63388041-0329-433c-a4b1-19a28fce31c6}" removed="1"/>
</clbl:labelList>
</file>

<file path=docProps/app.xml><?xml version="1.0" encoding="utf-8"?>
<Properties xmlns="http://schemas.openxmlformats.org/officeDocument/2006/extended-properties" xmlns:vt="http://schemas.openxmlformats.org/officeDocument/2006/docPropsVTypes">
  <Template>Office Theme</Template>
  <TotalTime>970</TotalTime>
  <Words>1039</Words>
  <Application>Microsoft Office PowerPoint</Application>
  <PresentationFormat>Custom</PresentationFormat>
  <Paragraphs>58</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Aptos</vt:lpstr>
      <vt:lpstr>Aptos Display</vt:lpstr>
      <vt:lpstr>Arial</vt:lpstr>
      <vt:lpstr>Office Theme</vt:lpstr>
      <vt:lpstr>Promoting Transnational Partnership Equity by Enabling Inclusive Research for All :            The transformative role of the IJUDUDL.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Sean Bracken</dc:creator>
  <cp:lastModifiedBy>Sean Bracken</cp:lastModifiedBy>
  <cp:revision>3</cp:revision>
  <dcterms:created xsi:type="dcterms:W3CDTF">2026-01-08T18:13:28Z</dcterms:created>
  <dcterms:modified xsi:type="dcterms:W3CDTF">2026-01-09T15:24:58Z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0x0101009FD1133FAA646447B1F506C0CC1AD96D</vt:lpwstr>
  </property>
</Properties>
</file>