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6800" cy="42799000"/>
  <p:notesSz cx="6858000" cy="9144000"/>
  <p:embeddedFontLst>
    <p:embeddedFont>
      <p:font typeface="Canva Sans Bold" panose="020B0604020202020204" charset="0"/>
      <p:regular r:id="rId4"/>
    </p:embeddedFont>
    <p:embeddedFont>
      <p:font typeface="IBM Plex Sans" panose="020B0503050203000203" pitchFamily="34" charset="0"/>
      <p:regular r:id="rId5"/>
    </p:embeddedFont>
    <p:embeddedFont>
      <p:font typeface="IBM Plex Sans Bold" panose="020B0604020202020204" charset="0"/>
      <p:regular r:id="rId6"/>
    </p:embeddedFont>
    <p:embeddedFont>
      <p:font typeface="IBM Plex Sans Italics" panose="020B0604020202020204" charset="0"/>
      <p:regular r:id="rId7"/>
    </p:embeddedFont>
    <p:embeddedFont>
      <p:font typeface="Montserrat Bold" panose="020B0604020202020204" charset="0"/>
      <p:regular r:id="rId8"/>
    </p:embeddedFont>
    <p:embeddedFont>
      <p:font typeface="Montserrat Medium" panose="000006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248" y="-50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2448-4CE8-445D-A458-B3FC519A339B}" type="datetimeFigureOut">
              <a:rPr lang="en-UG" smtClean="0"/>
              <a:t>14/01/2026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9064-61F2-41B9-A1BE-8E1B8008C216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5605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9064-61F2-41B9-A1BE-8E1B8008C216}" type="slidenum">
              <a:rPr lang="en-UG" smtClean="0"/>
              <a:t>1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5645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sv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708315"/>
            <a:ext cx="30281880" cy="1612421"/>
            <a:chOff x="0" y="0"/>
            <a:chExt cx="30281880" cy="16124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79975" cy="1612392"/>
            </a:xfrm>
            <a:custGeom>
              <a:avLst/>
              <a:gdLst/>
              <a:ahLst/>
              <a:cxnLst/>
              <a:rect l="l" t="t" r="r" b="b"/>
              <a:pathLst>
                <a:path w="30279975" h="1612392">
                  <a:moveTo>
                    <a:pt x="0" y="0"/>
                  </a:moveTo>
                  <a:lnTo>
                    <a:pt x="0" y="1612392"/>
                  </a:lnTo>
                  <a:lnTo>
                    <a:pt x="30279975" y="1612392"/>
                  </a:lnTo>
                  <a:lnTo>
                    <a:pt x="30279975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62241" y="15852401"/>
            <a:ext cx="30408877" cy="34405138"/>
            <a:chOff x="0" y="0"/>
            <a:chExt cx="30408880" cy="34405138"/>
          </a:xfrm>
        </p:grpSpPr>
        <p:sp>
          <p:nvSpPr>
            <p:cNvPr id="5" name="Freeform 5"/>
            <p:cNvSpPr/>
            <p:nvPr/>
          </p:nvSpPr>
          <p:spPr>
            <a:xfrm>
              <a:off x="63500" y="3749929"/>
              <a:ext cx="30279975" cy="30590998"/>
            </a:xfrm>
            <a:custGeom>
              <a:avLst/>
              <a:gdLst/>
              <a:ahLst/>
              <a:cxnLst/>
              <a:rect l="l" t="t" r="r" b="b"/>
              <a:pathLst>
                <a:path w="30279975" h="30590998">
                  <a:moveTo>
                    <a:pt x="0" y="0"/>
                  </a:moveTo>
                  <a:lnTo>
                    <a:pt x="0" y="30590998"/>
                  </a:lnTo>
                  <a:lnTo>
                    <a:pt x="30279975" y="30590998"/>
                  </a:lnTo>
                  <a:lnTo>
                    <a:pt x="30279975" y="0"/>
                  </a:lnTo>
                  <a:close/>
                </a:path>
              </a:pathLst>
            </a:custGeom>
            <a:solidFill>
              <a:srgbClr val="FFFBEB"/>
            </a:solidFill>
          </p:spPr>
          <p:txBody>
            <a:bodyPr/>
            <a:lstStyle/>
            <a:p>
              <a:endParaRPr lang="en-UG"/>
            </a:p>
          </p:txBody>
        </p:sp>
        <p:sp>
          <p:nvSpPr>
            <p:cNvPr id="6" name="Freeform 6"/>
            <p:cNvSpPr/>
            <p:nvPr/>
          </p:nvSpPr>
          <p:spPr>
            <a:xfrm>
              <a:off x="4451477" y="63500"/>
              <a:ext cx="273939" cy="3571621"/>
            </a:xfrm>
            <a:custGeom>
              <a:avLst/>
              <a:gdLst/>
              <a:ahLst/>
              <a:cxnLst/>
              <a:rect l="l" t="t" r="r" b="b"/>
              <a:pathLst>
                <a:path w="273939" h="3571621">
                  <a:moveTo>
                    <a:pt x="0" y="0"/>
                  </a:moveTo>
                  <a:lnTo>
                    <a:pt x="273939" y="0"/>
                  </a:lnTo>
                  <a:lnTo>
                    <a:pt x="273939" y="3571621"/>
                  </a:lnTo>
                  <a:lnTo>
                    <a:pt x="0" y="3571621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sp>
        <p:nvSpPr>
          <p:cNvPr id="7" name="Freeform 7"/>
          <p:cNvSpPr/>
          <p:nvPr/>
        </p:nvSpPr>
        <p:spPr>
          <a:xfrm>
            <a:off x="944813" y="513778"/>
            <a:ext cx="3838699" cy="2286076"/>
          </a:xfrm>
          <a:custGeom>
            <a:avLst/>
            <a:gdLst/>
            <a:ahLst/>
            <a:cxnLst/>
            <a:rect l="l" t="t" r="r" b="b"/>
            <a:pathLst>
              <a:path w="3838699" h="2286076">
                <a:moveTo>
                  <a:pt x="0" y="0"/>
                </a:moveTo>
                <a:lnTo>
                  <a:pt x="3838699" y="0"/>
                </a:lnTo>
                <a:lnTo>
                  <a:pt x="3838699" y="2286077"/>
                </a:lnTo>
                <a:lnTo>
                  <a:pt x="0" y="2286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8" name="Freeform 8"/>
          <p:cNvSpPr/>
          <p:nvPr/>
        </p:nvSpPr>
        <p:spPr>
          <a:xfrm>
            <a:off x="6195031" y="290427"/>
            <a:ext cx="2733761" cy="2733761"/>
          </a:xfrm>
          <a:custGeom>
            <a:avLst/>
            <a:gdLst/>
            <a:ahLst/>
            <a:cxnLst/>
            <a:rect l="l" t="t" r="r" b="b"/>
            <a:pathLst>
              <a:path w="2733761" h="2733761">
                <a:moveTo>
                  <a:pt x="0" y="0"/>
                </a:moveTo>
                <a:lnTo>
                  <a:pt x="2733761" y="0"/>
                </a:lnTo>
                <a:lnTo>
                  <a:pt x="2733761" y="2733761"/>
                </a:lnTo>
                <a:lnTo>
                  <a:pt x="0" y="2733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9" name="Freeform 9"/>
          <p:cNvSpPr/>
          <p:nvPr/>
        </p:nvSpPr>
        <p:spPr>
          <a:xfrm>
            <a:off x="11337884" y="413252"/>
            <a:ext cx="2695661" cy="2495626"/>
          </a:xfrm>
          <a:custGeom>
            <a:avLst/>
            <a:gdLst/>
            <a:ahLst/>
            <a:cxnLst/>
            <a:rect l="l" t="t" r="r" b="b"/>
            <a:pathLst>
              <a:path w="2695661" h="2495626">
                <a:moveTo>
                  <a:pt x="0" y="0"/>
                </a:moveTo>
                <a:lnTo>
                  <a:pt x="2695660" y="0"/>
                </a:lnTo>
                <a:lnTo>
                  <a:pt x="2695660" y="2495626"/>
                </a:lnTo>
                <a:lnTo>
                  <a:pt x="0" y="2495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10" name="Freeform 10"/>
          <p:cNvSpPr/>
          <p:nvPr/>
        </p:nvSpPr>
        <p:spPr>
          <a:xfrm>
            <a:off x="17537430" y="367465"/>
            <a:ext cx="2162242" cy="2714711"/>
          </a:xfrm>
          <a:custGeom>
            <a:avLst/>
            <a:gdLst/>
            <a:ahLst/>
            <a:cxnLst/>
            <a:rect l="l" t="t" r="r" b="b"/>
            <a:pathLst>
              <a:path w="2162242" h="2714711">
                <a:moveTo>
                  <a:pt x="0" y="0"/>
                </a:moveTo>
                <a:lnTo>
                  <a:pt x="2162242" y="0"/>
                </a:lnTo>
                <a:lnTo>
                  <a:pt x="2162242" y="2714711"/>
                </a:lnTo>
                <a:lnTo>
                  <a:pt x="0" y="27147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1929"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11" name="Freeform 11"/>
          <p:cNvSpPr/>
          <p:nvPr/>
        </p:nvSpPr>
        <p:spPr>
          <a:xfrm>
            <a:off x="22617274" y="1"/>
            <a:ext cx="7486888" cy="3030264"/>
          </a:xfrm>
          <a:custGeom>
            <a:avLst/>
            <a:gdLst/>
            <a:ahLst/>
            <a:cxnLst/>
            <a:rect l="l" t="t" r="r" b="b"/>
            <a:pathLst>
              <a:path w="7486888" h="3030264">
                <a:moveTo>
                  <a:pt x="0" y="0"/>
                </a:moveTo>
                <a:lnTo>
                  <a:pt x="7486889" y="0"/>
                </a:lnTo>
                <a:lnTo>
                  <a:pt x="7486889" y="3030265"/>
                </a:lnTo>
                <a:lnTo>
                  <a:pt x="0" y="3030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1389" b="-33324"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12" name="Freeform 12"/>
          <p:cNvSpPr/>
          <p:nvPr/>
        </p:nvSpPr>
        <p:spPr>
          <a:xfrm>
            <a:off x="0" y="41338995"/>
            <a:ext cx="30273003" cy="1467107"/>
          </a:xfrm>
          <a:custGeom>
            <a:avLst/>
            <a:gdLst/>
            <a:ahLst/>
            <a:cxnLst/>
            <a:rect l="l" t="t" r="r" b="b"/>
            <a:pathLst>
              <a:path w="30273003" h="1467107">
                <a:moveTo>
                  <a:pt x="0" y="0"/>
                </a:moveTo>
                <a:lnTo>
                  <a:pt x="30273003" y="0"/>
                </a:lnTo>
                <a:lnTo>
                  <a:pt x="30273003" y="1467107"/>
                </a:lnTo>
                <a:lnTo>
                  <a:pt x="0" y="1467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95562" y="13862752"/>
            <a:ext cx="14306169" cy="5362194"/>
            <a:chOff x="0" y="0"/>
            <a:chExt cx="14306169" cy="536219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04772" cy="5362194"/>
            </a:xfrm>
            <a:custGeom>
              <a:avLst/>
              <a:gdLst/>
              <a:ahLst/>
              <a:cxnLst/>
              <a:rect l="l" t="t" r="r" b="b"/>
              <a:pathLst>
                <a:path w="14304772" h="5362194">
                  <a:moveTo>
                    <a:pt x="0" y="0"/>
                  </a:moveTo>
                  <a:lnTo>
                    <a:pt x="0" y="5362194"/>
                  </a:lnTo>
                  <a:lnTo>
                    <a:pt x="14304772" y="5362194"/>
                  </a:lnTo>
                  <a:lnTo>
                    <a:pt x="143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60590" y="20887660"/>
            <a:ext cx="14306169" cy="7476267"/>
            <a:chOff x="0" y="0"/>
            <a:chExt cx="14306169" cy="5362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304772" cy="5362194"/>
            </a:xfrm>
            <a:custGeom>
              <a:avLst/>
              <a:gdLst/>
              <a:ahLst/>
              <a:cxnLst/>
              <a:rect l="l" t="t" r="r" b="b"/>
              <a:pathLst>
                <a:path w="14304772" h="5362194">
                  <a:moveTo>
                    <a:pt x="0" y="0"/>
                  </a:moveTo>
                  <a:lnTo>
                    <a:pt x="0" y="5362194"/>
                  </a:lnTo>
                  <a:lnTo>
                    <a:pt x="14304772" y="5362194"/>
                  </a:lnTo>
                  <a:lnTo>
                    <a:pt x="143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33862" y="29890655"/>
            <a:ext cx="14306169" cy="6053043"/>
            <a:chOff x="0" y="0"/>
            <a:chExt cx="14306169" cy="536219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04772" cy="5362194"/>
            </a:xfrm>
            <a:custGeom>
              <a:avLst/>
              <a:gdLst/>
              <a:ahLst/>
              <a:cxnLst/>
              <a:rect l="l" t="t" r="r" b="b"/>
              <a:pathLst>
                <a:path w="14304772" h="5362194">
                  <a:moveTo>
                    <a:pt x="0" y="0"/>
                  </a:moveTo>
                  <a:lnTo>
                    <a:pt x="0" y="5362194"/>
                  </a:lnTo>
                  <a:lnTo>
                    <a:pt x="14304772" y="5362194"/>
                  </a:lnTo>
                  <a:lnTo>
                    <a:pt x="143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295562" y="36695757"/>
            <a:ext cx="14300416" cy="4387509"/>
            <a:chOff x="0" y="0"/>
            <a:chExt cx="14300416" cy="27713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300454" cy="2771267"/>
            </a:xfrm>
            <a:custGeom>
              <a:avLst/>
              <a:gdLst/>
              <a:ahLst/>
              <a:cxnLst/>
              <a:rect l="l" t="t" r="r" b="b"/>
              <a:pathLst>
                <a:path w="14300454" h="2771267">
                  <a:moveTo>
                    <a:pt x="0" y="0"/>
                  </a:moveTo>
                  <a:lnTo>
                    <a:pt x="0" y="2771267"/>
                  </a:lnTo>
                  <a:lnTo>
                    <a:pt x="14300454" y="2771267"/>
                  </a:lnTo>
                  <a:lnTo>
                    <a:pt x="14300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165601" y="12183156"/>
            <a:ext cx="8486058" cy="1145348"/>
            <a:chOff x="0" y="0"/>
            <a:chExt cx="4829556" cy="9719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29556" cy="971931"/>
            </a:xfrm>
            <a:custGeom>
              <a:avLst/>
              <a:gdLst/>
              <a:ahLst/>
              <a:cxnLst/>
              <a:rect l="l" t="t" r="r" b="b"/>
              <a:pathLst>
                <a:path w="4829556" h="971931">
                  <a:moveTo>
                    <a:pt x="0" y="0"/>
                  </a:moveTo>
                  <a:lnTo>
                    <a:pt x="4829556" y="0"/>
                  </a:lnTo>
                  <a:lnTo>
                    <a:pt x="4829556" y="971931"/>
                  </a:lnTo>
                  <a:lnTo>
                    <a:pt x="0" y="971931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165602" y="20198511"/>
            <a:ext cx="8486058" cy="1054004"/>
            <a:chOff x="0" y="0"/>
            <a:chExt cx="4829556" cy="9719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29556" cy="971931"/>
            </a:xfrm>
            <a:custGeom>
              <a:avLst/>
              <a:gdLst/>
              <a:ahLst/>
              <a:cxnLst/>
              <a:rect l="l" t="t" r="r" b="b"/>
              <a:pathLst>
                <a:path w="4829556" h="971931">
                  <a:moveTo>
                    <a:pt x="0" y="0"/>
                  </a:moveTo>
                  <a:lnTo>
                    <a:pt x="0" y="971931"/>
                  </a:lnTo>
                  <a:lnTo>
                    <a:pt x="4829556" y="971931"/>
                  </a:lnTo>
                  <a:lnTo>
                    <a:pt x="4829556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165602" y="28498840"/>
            <a:ext cx="8486058" cy="1155302"/>
            <a:chOff x="0" y="0"/>
            <a:chExt cx="4829556" cy="9719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29556" cy="971931"/>
            </a:xfrm>
            <a:custGeom>
              <a:avLst/>
              <a:gdLst/>
              <a:ahLst/>
              <a:cxnLst/>
              <a:rect l="l" t="t" r="r" b="b"/>
              <a:pathLst>
                <a:path w="4829556" h="971931">
                  <a:moveTo>
                    <a:pt x="0" y="0"/>
                  </a:moveTo>
                  <a:lnTo>
                    <a:pt x="0" y="971931"/>
                  </a:lnTo>
                  <a:lnTo>
                    <a:pt x="4829556" y="971931"/>
                  </a:lnTo>
                  <a:lnTo>
                    <a:pt x="4829556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4165601" y="36001738"/>
            <a:ext cx="8486058" cy="1191056"/>
            <a:chOff x="0" y="0"/>
            <a:chExt cx="4829556" cy="97198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29556" cy="971931"/>
            </a:xfrm>
            <a:custGeom>
              <a:avLst/>
              <a:gdLst/>
              <a:ahLst/>
              <a:cxnLst/>
              <a:rect l="l" t="t" r="r" b="b"/>
              <a:pathLst>
                <a:path w="4829556" h="971931">
                  <a:moveTo>
                    <a:pt x="0" y="0"/>
                  </a:moveTo>
                  <a:lnTo>
                    <a:pt x="0" y="971931"/>
                  </a:lnTo>
                  <a:lnTo>
                    <a:pt x="4829556" y="971931"/>
                  </a:lnTo>
                  <a:lnTo>
                    <a:pt x="4829556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5935749" y="13174933"/>
            <a:ext cx="7026240" cy="6051407"/>
          </a:xfrm>
          <a:custGeom>
            <a:avLst/>
            <a:gdLst/>
            <a:ahLst/>
            <a:cxnLst/>
            <a:rect l="l" t="t" r="r" b="b"/>
            <a:pathLst>
              <a:path w="6343850" h="5219862">
                <a:moveTo>
                  <a:pt x="0" y="0"/>
                </a:moveTo>
                <a:lnTo>
                  <a:pt x="6343850" y="0"/>
                </a:lnTo>
                <a:lnTo>
                  <a:pt x="6343850" y="5219862"/>
                </a:lnTo>
                <a:lnTo>
                  <a:pt x="0" y="52198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009" r="-14264"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30" name="Freeform 30"/>
          <p:cNvSpPr/>
          <p:nvPr/>
        </p:nvSpPr>
        <p:spPr>
          <a:xfrm>
            <a:off x="22148800" y="13178965"/>
            <a:ext cx="7450519" cy="6090905"/>
          </a:xfrm>
          <a:custGeom>
            <a:avLst/>
            <a:gdLst/>
            <a:ahLst/>
            <a:cxnLst/>
            <a:rect l="l" t="t" r="r" b="b"/>
            <a:pathLst>
              <a:path w="6715335" h="5191287">
                <a:moveTo>
                  <a:pt x="0" y="0"/>
                </a:moveTo>
                <a:lnTo>
                  <a:pt x="6715334" y="0"/>
                </a:lnTo>
                <a:lnTo>
                  <a:pt x="6715334" y="5191287"/>
                </a:lnTo>
                <a:lnTo>
                  <a:pt x="0" y="5191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15886"/>
            </a:stretch>
          </a:blipFill>
        </p:spPr>
        <p:txBody>
          <a:bodyPr/>
          <a:lstStyle/>
          <a:p>
            <a:endParaRPr lang="en-UG"/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935748" y="19256623"/>
            <a:ext cx="13668357" cy="1200662"/>
            <a:chOff x="0" y="0"/>
            <a:chExt cx="13183108" cy="59668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183108" cy="596646"/>
            </a:xfrm>
            <a:custGeom>
              <a:avLst/>
              <a:gdLst/>
              <a:ahLst/>
              <a:cxnLst/>
              <a:rect l="l" t="t" r="r" b="b"/>
              <a:pathLst>
                <a:path w="13183108" h="596646">
                  <a:moveTo>
                    <a:pt x="0" y="0"/>
                  </a:moveTo>
                  <a:lnTo>
                    <a:pt x="0" y="596646"/>
                  </a:lnTo>
                  <a:lnTo>
                    <a:pt x="13183108" y="596646"/>
                  </a:lnTo>
                  <a:lnTo>
                    <a:pt x="13183108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sp>
        <p:nvSpPr>
          <p:cNvPr id="33" name="Freeform 33"/>
          <p:cNvSpPr/>
          <p:nvPr/>
        </p:nvSpPr>
        <p:spPr>
          <a:xfrm>
            <a:off x="15930934" y="20438118"/>
            <a:ext cx="7245701" cy="4959747"/>
          </a:xfrm>
          <a:custGeom>
            <a:avLst/>
            <a:gdLst/>
            <a:ahLst/>
            <a:cxnLst/>
            <a:rect l="l" t="t" r="r" b="b"/>
            <a:pathLst>
              <a:path w="6591510" h="4429268">
                <a:moveTo>
                  <a:pt x="0" y="0"/>
                </a:moveTo>
                <a:lnTo>
                  <a:pt x="6591509" y="0"/>
                </a:lnTo>
                <a:lnTo>
                  <a:pt x="6591509" y="4429268"/>
                </a:lnTo>
                <a:lnTo>
                  <a:pt x="0" y="4429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6647" b="-5806"/>
            </a:stretch>
          </a:blipFill>
        </p:spPr>
        <p:txBody>
          <a:bodyPr/>
          <a:lstStyle/>
          <a:p>
            <a:endParaRPr lang="en-UG"/>
          </a:p>
        </p:txBody>
      </p:sp>
      <p:sp>
        <p:nvSpPr>
          <p:cNvPr id="34" name="Freeform 34"/>
          <p:cNvSpPr/>
          <p:nvPr/>
        </p:nvSpPr>
        <p:spPr>
          <a:xfrm>
            <a:off x="23122118" y="20405733"/>
            <a:ext cx="6477200" cy="4959747"/>
          </a:xfrm>
          <a:custGeom>
            <a:avLst/>
            <a:gdLst/>
            <a:ahLst/>
            <a:cxnLst/>
            <a:rect l="l" t="t" r="r" b="b"/>
            <a:pathLst>
              <a:path w="5896165" h="4429268">
                <a:moveTo>
                  <a:pt x="0" y="0"/>
                </a:moveTo>
                <a:lnTo>
                  <a:pt x="5896166" y="0"/>
                </a:lnTo>
                <a:lnTo>
                  <a:pt x="5896166" y="4429268"/>
                </a:lnTo>
                <a:lnTo>
                  <a:pt x="0" y="4429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912841" y="25370341"/>
            <a:ext cx="13691317" cy="1146677"/>
            <a:chOff x="0" y="0"/>
            <a:chExt cx="13183006" cy="69786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182981" cy="697865"/>
            </a:xfrm>
            <a:custGeom>
              <a:avLst/>
              <a:gdLst/>
              <a:ahLst/>
              <a:cxnLst/>
              <a:rect l="l" t="t" r="r" b="b"/>
              <a:pathLst>
                <a:path w="13182981" h="697865">
                  <a:moveTo>
                    <a:pt x="0" y="0"/>
                  </a:moveTo>
                  <a:lnTo>
                    <a:pt x="0" y="697865"/>
                  </a:lnTo>
                  <a:lnTo>
                    <a:pt x="13182981" y="697865"/>
                  </a:lnTo>
                  <a:lnTo>
                    <a:pt x="13182981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 dirty="0"/>
            </a:p>
          </p:txBody>
        </p:sp>
      </p:grpSp>
      <p:sp>
        <p:nvSpPr>
          <p:cNvPr id="38" name="Freeform 38"/>
          <p:cNvSpPr/>
          <p:nvPr/>
        </p:nvSpPr>
        <p:spPr>
          <a:xfrm>
            <a:off x="22617274" y="26515198"/>
            <a:ext cx="6982044" cy="4633222"/>
          </a:xfrm>
          <a:custGeom>
            <a:avLst/>
            <a:gdLst/>
            <a:ahLst/>
            <a:cxnLst/>
            <a:rect l="l" t="t" r="r" b="b"/>
            <a:pathLst>
              <a:path w="6477200" h="4381157">
                <a:moveTo>
                  <a:pt x="0" y="0"/>
                </a:moveTo>
                <a:lnTo>
                  <a:pt x="6477200" y="0"/>
                </a:lnTo>
                <a:lnTo>
                  <a:pt x="6477200" y="4381157"/>
                </a:lnTo>
                <a:lnTo>
                  <a:pt x="0" y="438115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343" t="-25231" r="-26127"/>
            </a:stretch>
          </a:blipFill>
        </p:spPr>
        <p:txBody>
          <a:bodyPr/>
          <a:lstStyle/>
          <a:p>
            <a:endParaRPr lang="en-UG"/>
          </a:p>
        </p:txBody>
      </p: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5930934" y="31135406"/>
            <a:ext cx="13673198" cy="1176978"/>
            <a:chOff x="0" y="0"/>
            <a:chExt cx="13183006" cy="69786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182981" cy="697865"/>
            </a:xfrm>
            <a:custGeom>
              <a:avLst/>
              <a:gdLst/>
              <a:ahLst/>
              <a:cxnLst/>
              <a:rect l="l" t="t" r="r" b="b"/>
              <a:pathLst>
                <a:path w="13182981" h="697865">
                  <a:moveTo>
                    <a:pt x="0" y="0"/>
                  </a:moveTo>
                  <a:lnTo>
                    <a:pt x="0" y="697865"/>
                  </a:lnTo>
                  <a:lnTo>
                    <a:pt x="13182981" y="697865"/>
                  </a:lnTo>
                  <a:lnTo>
                    <a:pt x="13182981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sp>
        <p:nvSpPr>
          <p:cNvPr id="41" name="Freeform 41"/>
          <p:cNvSpPr/>
          <p:nvPr/>
        </p:nvSpPr>
        <p:spPr>
          <a:xfrm>
            <a:off x="17303525" y="32312384"/>
            <a:ext cx="11308273" cy="7724805"/>
          </a:xfrm>
          <a:custGeom>
            <a:avLst/>
            <a:gdLst/>
            <a:ahLst/>
            <a:cxnLst/>
            <a:rect l="l" t="t" r="r" b="b"/>
            <a:pathLst>
              <a:path w="11106502" h="7563088">
                <a:moveTo>
                  <a:pt x="0" y="0"/>
                </a:moveTo>
                <a:lnTo>
                  <a:pt x="11106503" y="0"/>
                </a:lnTo>
                <a:lnTo>
                  <a:pt x="11106503" y="7563088"/>
                </a:lnTo>
                <a:lnTo>
                  <a:pt x="0" y="756308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6029194" y="40037189"/>
            <a:ext cx="13588375" cy="1045995"/>
            <a:chOff x="0" y="0"/>
            <a:chExt cx="9870897" cy="69786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870948" cy="697865"/>
            </a:xfrm>
            <a:custGeom>
              <a:avLst/>
              <a:gdLst/>
              <a:ahLst/>
              <a:cxnLst/>
              <a:rect l="l" t="t" r="r" b="b"/>
              <a:pathLst>
                <a:path w="9870948" h="697865">
                  <a:moveTo>
                    <a:pt x="0" y="0"/>
                  </a:moveTo>
                  <a:lnTo>
                    <a:pt x="0" y="697865"/>
                  </a:lnTo>
                  <a:lnTo>
                    <a:pt x="9870948" y="697865"/>
                  </a:lnTo>
                  <a:lnTo>
                    <a:pt x="9870948" y="0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6242936" y="36199508"/>
            <a:ext cx="412514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6000" b="1" dirty="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Challenges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799217" y="12352171"/>
            <a:ext cx="4568863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6000" b="1" dirty="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Background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774252" y="20291874"/>
            <a:ext cx="534307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6000" b="1" dirty="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Achievements</a:t>
            </a:r>
            <a:endParaRPr lang="en-US" sz="4347" b="1" dirty="0">
              <a:solidFill>
                <a:srgbClr val="FFFFFF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145582" y="28687097"/>
            <a:ext cx="6875432" cy="801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6000" b="1" dirty="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Key lessons learnt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-7818255" y="26392175"/>
            <a:ext cx="3368469" cy="609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364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8449633" y="40236241"/>
            <a:ext cx="9870942" cy="43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547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J</a:t>
            </a:r>
            <a:r>
              <a:rPr lang="en-US" sz="2800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oint workshop </a:t>
            </a:r>
            <a:r>
              <a:rPr lang="en-US" sz="2800" i="1" dirty="0" err="1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organised</a:t>
            </a:r>
            <a:r>
              <a:rPr lang="en-US" sz="2800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by Makerere University</a:t>
            </a:r>
            <a:endParaRPr lang="en-US" sz="2547" i="1" dirty="0">
              <a:solidFill>
                <a:srgbClr val="FFFFFF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16711566" y="19553840"/>
            <a:ext cx="12622168" cy="43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800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Institutional workshop at Mountains of the Moon University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6586882" y="25621291"/>
            <a:ext cx="13219252" cy="43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800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Institutional workshop at National Agricultural Research </a:t>
            </a:r>
            <a:r>
              <a:rPr lang="en-US" sz="2800" i="1" dirty="0" err="1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Organisation</a:t>
            </a:r>
            <a:endParaRPr lang="en-US" sz="2800" i="1" dirty="0">
              <a:solidFill>
                <a:srgbClr val="FFFFFF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6711566" y="31428106"/>
            <a:ext cx="11900232" cy="43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800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Institutional workshop at Uganda Martyrs University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946499" y="4261085"/>
            <a:ext cx="28137631" cy="2180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en-US" sz="7158" b="1" spc="42" dirty="0">
                <a:solidFill>
                  <a:srgbClr val="C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Strengthening Equitable Partnerships in International Research Collaboration in Uganda: Key Lessons and Experiences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195031" y="6602997"/>
            <a:ext cx="244888" cy="100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3588" b="1" spc="287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998827" y="6602997"/>
            <a:ext cx="258956" cy="100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3588" b="1" spc="287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7798128" y="6612522"/>
            <a:ext cx="264606" cy="97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3457" b="1" spc="276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2887494" y="6582394"/>
            <a:ext cx="289141" cy="100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3588" b="1" spc="287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7031707" y="6602997"/>
            <a:ext cx="279606" cy="100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3588" b="1" spc="287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954968" y="7154694"/>
            <a:ext cx="25356345" cy="77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 u="sng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David Musoke</a:t>
            </a:r>
            <a:r>
              <a:rPr lang="en-US" sz="4599" b="1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599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Albert </a:t>
            </a:r>
            <a:r>
              <a:rPr lang="en-US" sz="4599" b="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Luswata</a:t>
            </a:r>
            <a:r>
              <a:rPr lang="en-US" sz="4599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, Fredrick Mutabaruka , Walter Odongo,   Linda Gibson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996129" y="8715927"/>
            <a:ext cx="19656623" cy="26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4"/>
              </a:lnSpc>
            </a:pPr>
            <a:r>
              <a:rPr lang="en-US" sz="328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1 - Makerere University School of Public Health, Uganda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825552" y="8653528"/>
            <a:ext cx="27585997" cy="216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20"/>
              </a:lnSpc>
            </a:pPr>
            <a:r>
              <a:rPr lang="en-US" sz="328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2 - Uganda Martyrs University, Uganda</a:t>
            </a:r>
          </a:p>
          <a:p>
            <a:pPr algn="l">
              <a:lnSpc>
                <a:spcPts val="4531"/>
              </a:lnSpc>
            </a:pPr>
            <a:r>
              <a:rPr lang="en-US" sz="328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3 - Mountains of the Moon University, Uganda</a:t>
            </a:r>
          </a:p>
          <a:p>
            <a:pPr algn="l">
              <a:lnSpc>
                <a:spcPts val="4531"/>
              </a:lnSpc>
            </a:pPr>
            <a:r>
              <a:rPr lang="en-US" sz="328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4 - National Agricultural Research </a:t>
            </a:r>
            <a:r>
              <a:rPr lang="en-US" sz="328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Organisation</a:t>
            </a:r>
            <a:r>
              <a:rPr lang="en-US" sz="328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Uganda 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996129" y="11271598"/>
            <a:ext cx="10743902" cy="26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4"/>
              </a:lnSpc>
            </a:pPr>
            <a:r>
              <a:rPr lang="en-US" sz="328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5 - Nottingham Trent University, UK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421082" y="41488985"/>
            <a:ext cx="27251711" cy="123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507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project is funded by the British Academy’s Equitable Partnerships Workshops Follow‑on Funding Programme, supported under the UK Government’s International Science Partnerships Fund.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ACCD23-B297-241A-1825-18250CC66FF9}"/>
              </a:ext>
            </a:extLst>
          </p:cNvPr>
          <p:cNvSpPr txBox="1"/>
          <p:nvPr/>
        </p:nvSpPr>
        <p:spPr>
          <a:xfrm>
            <a:off x="899352" y="13619697"/>
            <a:ext cx="147955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/>
              <a:t>Makerere University School of Public Health in collaboration with Uganda Martyrs University, Mountains of the Moon University, the National Agricultural Research Organization, and Nottingham Trent University (NTU) are implementing a project to strengthen equitable partnerships in international research collaboration.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D96BA5-1F3B-2194-3C8B-FEB0B4636939}"/>
              </a:ext>
            </a:extLst>
          </p:cNvPr>
          <p:cNvSpPr txBox="1"/>
          <p:nvPr/>
        </p:nvSpPr>
        <p:spPr>
          <a:xfrm>
            <a:off x="1098049" y="21499354"/>
            <a:ext cx="142687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dirty="0"/>
              <a:t>3 webinars and 5 workshops conducted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dirty="0"/>
              <a:t>Strengthened collaboration across the 5 partner institutions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dirty="0"/>
              <a:t>Enhanced understanding of equitable partnership principles through shared learning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dirty="0"/>
              <a:t>Implemented a South-South-North collaboration model</a:t>
            </a:r>
            <a:endParaRPr lang="en-UG" sz="5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3AADDC-69F9-3318-5E76-52DD300158AE}"/>
              </a:ext>
            </a:extLst>
          </p:cNvPr>
          <p:cNvSpPr txBox="1"/>
          <p:nvPr/>
        </p:nvSpPr>
        <p:spPr>
          <a:xfrm>
            <a:off x="1511076" y="29788307"/>
            <a:ext cx="144017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Regular partner meetings were crucial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Institutional systems and processes vary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Strong leadership from the partners enabled timely implementation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Regular communication through various channels was instrumental</a:t>
            </a:r>
            <a:endParaRPr lang="en-UG" sz="5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0FF5C1-02B9-2377-A8DA-E047D0905721}"/>
              </a:ext>
            </a:extLst>
          </p:cNvPr>
          <p:cNvSpPr txBox="1"/>
          <p:nvPr/>
        </p:nvSpPr>
        <p:spPr>
          <a:xfrm>
            <a:off x="1263500" y="37267789"/>
            <a:ext cx="14268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Delayed signing of sub‑agreement between some partners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Project coordination across multiple partners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G" sz="5400" dirty="0"/>
          </a:p>
        </p:txBody>
      </p:sp>
      <p:sp>
        <p:nvSpPr>
          <p:cNvPr id="50" name="TextBox 45">
            <a:extLst>
              <a:ext uri="{FF2B5EF4-FFF2-40B4-BE49-F238E27FC236}">
                <a16:creationId xmlns:a16="http://schemas.microsoft.com/office/drawing/2014/main" id="{438621ED-AA26-A03B-37BC-D10455FF3074}"/>
              </a:ext>
            </a:extLst>
          </p:cNvPr>
          <p:cNvSpPr txBox="1"/>
          <p:nvPr/>
        </p:nvSpPr>
        <p:spPr>
          <a:xfrm>
            <a:off x="-1918003" y="9555840"/>
            <a:ext cx="4782165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6000" b="1" dirty="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Background</a:t>
            </a:r>
          </a:p>
        </p:txBody>
      </p:sp>
      <p:grpSp>
        <p:nvGrpSpPr>
          <p:cNvPr id="51" name="Group 21">
            <a:extLst>
              <a:ext uri="{FF2B5EF4-FFF2-40B4-BE49-F238E27FC236}">
                <a16:creationId xmlns:a16="http://schemas.microsoft.com/office/drawing/2014/main" id="{28644AC0-413E-7046-C53A-9F04DDAB02DE}"/>
              </a:ext>
            </a:extLst>
          </p:cNvPr>
          <p:cNvGrpSpPr>
            <a:grpSpLocks noChangeAspect="1"/>
          </p:cNvGrpSpPr>
          <p:nvPr/>
        </p:nvGrpSpPr>
        <p:grpSpPr>
          <a:xfrm>
            <a:off x="15912842" y="12088656"/>
            <a:ext cx="13704728" cy="1145348"/>
            <a:chOff x="0" y="0"/>
            <a:chExt cx="4829556" cy="971982"/>
          </a:xfrm>
        </p:grpSpPr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805C247B-03A4-B125-D829-C9CF03D1F1AC}"/>
                </a:ext>
              </a:extLst>
            </p:cNvPr>
            <p:cNvSpPr/>
            <p:nvPr/>
          </p:nvSpPr>
          <p:spPr>
            <a:xfrm>
              <a:off x="0" y="0"/>
              <a:ext cx="4829556" cy="971931"/>
            </a:xfrm>
            <a:custGeom>
              <a:avLst/>
              <a:gdLst/>
              <a:ahLst/>
              <a:cxnLst/>
              <a:rect l="l" t="t" r="r" b="b"/>
              <a:pathLst>
                <a:path w="4829556" h="971931">
                  <a:moveTo>
                    <a:pt x="0" y="0"/>
                  </a:moveTo>
                  <a:lnTo>
                    <a:pt x="4829556" y="0"/>
                  </a:lnTo>
                  <a:lnTo>
                    <a:pt x="4829556" y="971931"/>
                  </a:lnTo>
                  <a:lnTo>
                    <a:pt x="0" y="971931"/>
                  </a:lnTo>
                  <a:close/>
                </a:path>
              </a:pathLst>
            </a:custGeom>
            <a:solidFill>
              <a:srgbClr val="5D1212"/>
            </a:solidFill>
          </p:spPr>
          <p:txBody>
            <a:bodyPr/>
            <a:lstStyle/>
            <a:p>
              <a:endParaRPr lang="en-UG" dirty="0"/>
            </a:p>
          </p:txBody>
        </p:sp>
      </p:grpSp>
      <p:sp>
        <p:nvSpPr>
          <p:cNvPr id="54" name="TextBox 45">
            <a:extLst>
              <a:ext uri="{FF2B5EF4-FFF2-40B4-BE49-F238E27FC236}">
                <a16:creationId xmlns:a16="http://schemas.microsoft.com/office/drawing/2014/main" id="{647F26E4-A646-980F-058B-879855177DDD}"/>
              </a:ext>
            </a:extLst>
          </p:cNvPr>
          <p:cNvSpPr txBox="1"/>
          <p:nvPr/>
        </p:nvSpPr>
        <p:spPr>
          <a:xfrm>
            <a:off x="19301136" y="12242678"/>
            <a:ext cx="634385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6000" b="1" dirty="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Project Pictorial</a:t>
            </a:r>
          </a:p>
        </p:txBody>
      </p:sp>
      <p:sp>
        <p:nvSpPr>
          <p:cNvPr id="55" name="Freeform 37"/>
          <p:cNvSpPr/>
          <p:nvPr/>
        </p:nvSpPr>
        <p:spPr>
          <a:xfrm>
            <a:off x="15915793" y="26515199"/>
            <a:ext cx="6849413" cy="4674444"/>
          </a:xfrm>
          <a:custGeom>
            <a:avLst/>
            <a:gdLst/>
            <a:ahLst/>
            <a:cxnLst/>
            <a:rect l="l" t="t" r="r" b="b"/>
            <a:pathLst>
              <a:path w="6543885" h="4381633">
                <a:moveTo>
                  <a:pt x="0" y="0"/>
                </a:moveTo>
                <a:lnTo>
                  <a:pt x="6543884" y="0"/>
                </a:lnTo>
                <a:lnTo>
                  <a:pt x="6543884" y="4381633"/>
                </a:lnTo>
                <a:lnTo>
                  <a:pt x="0" y="43816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A8F4FAC0-1ADD-4248-9DB4-1EDA007F374C}"/>
</file>

<file path=customXml/itemProps2.xml><?xml version="1.0" encoding="utf-8"?>
<ds:datastoreItem xmlns:ds="http://schemas.openxmlformats.org/officeDocument/2006/customXml" ds:itemID="{2BFAF78D-A971-427E-AEDA-4A07DD9F8186}"/>
</file>

<file path=customXml/itemProps3.xml><?xml version="1.0" encoding="utf-8"?>
<ds:datastoreItem xmlns:ds="http://schemas.openxmlformats.org/officeDocument/2006/customXml" ds:itemID="{2167ED9B-472F-400B-B0FA-D1EF73C239BA}"/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254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IBM Plex Sans Bold</vt:lpstr>
      <vt:lpstr>Montserrat Bold</vt:lpstr>
      <vt:lpstr>IBM Plex Sans</vt:lpstr>
      <vt:lpstr>Canva Sans Bold</vt:lpstr>
      <vt:lpstr>Calibri</vt:lpstr>
      <vt:lpstr>Montserrat Medium</vt:lpstr>
      <vt:lpstr>IBM Plex Sans Italics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PPDDA 4.pdf</dc:title>
  <dc:creator>SUZAN</dc:creator>
  <cp:lastModifiedBy>David Musoke</cp:lastModifiedBy>
  <cp:revision>11</cp:revision>
  <dcterms:created xsi:type="dcterms:W3CDTF">2006-08-16T00:00:00Z</dcterms:created>
  <dcterms:modified xsi:type="dcterms:W3CDTF">2026-01-14T08:10:52Z</dcterms:modified>
  <dc:identifier>DAG8OIsxgSg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