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30275213" cy="21383625"/>
  <p:notesSz cx="51206400" cy="32918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282575" indent="174625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566738" indent="347663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850900" indent="5207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135063" indent="693738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A4A3A4"/>
          </p15:clr>
        </p15:guide>
        <p15:guide id="2" orient="horz" pos="12753">
          <p15:clr>
            <a:srgbClr val="A4A3A4"/>
          </p15:clr>
        </p15:guide>
        <p15:guide id="3" orient="horz" pos="2422">
          <p15:clr>
            <a:srgbClr val="A4A3A4"/>
          </p15:clr>
        </p15:guide>
        <p15:guide id="4" orient="horz" pos="1383">
          <p15:clr>
            <a:srgbClr val="A4A3A4"/>
          </p15:clr>
        </p15:guide>
        <p15:guide id="5" pos="4398">
          <p15:clr>
            <a:srgbClr val="A4A3A4"/>
          </p15:clr>
        </p15:guide>
        <p15:guide id="6" pos="4974">
          <p15:clr>
            <a:srgbClr val="A4A3A4"/>
          </p15:clr>
        </p15:guide>
        <p15:guide id="7" pos="9052">
          <p15:clr>
            <a:srgbClr val="A4A3A4"/>
          </p15:clr>
        </p15:guide>
        <p15:guide id="8" pos="14506">
          <p15:clr>
            <a:srgbClr val="A4A3A4"/>
          </p15:clr>
        </p15:guide>
        <p15:guide id="9" pos="680">
          <p15:clr>
            <a:srgbClr val="A4A3A4"/>
          </p15:clr>
        </p15:guide>
        <p15:guide id="10" pos="9655">
          <p15:clr>
            <a:srgbClr val="A4A3A4"/>
          </p15:clr>
        </p15:guide>
        <p15:guide id="11" pos="13931">
          <p15:clr>
            <a:srgbClr val="A4A3A4"/>
          </p15:clr>
        </p15:guide>
        <p15:guide id="12" pos="182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3"/>
    <a:srgbClr val="FFFF66"/>
    <a:srgbClr val="191919"/>
    <a:srgbClr val="FFFFE1"/>
    <a:srgbClr val="800040"/>
    <a:srgbClr val="004080"/>
    <a:srgbClr val="FF6FC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B5029-571C-5889-3E71-BADD1EFE1C40}" v="17" dt="2026-02-13T11:15:00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9" d="100"/>
          <a:sy n="19" d="100"/>
        </p:scale>
        <p:origin x="1392" y="-576"/>
      </p:cViewPr>
      <p:guideLst>
        <p:guide orient="horz" pos="466"/>
        <p:guide orient="horz" pos="12753"/>
        <p:guide orient="horz" pos="2422"/>
        <p:guide orient="horz" pos="1383"/>
        <p:guide pos="4398"/>
        <p:guide pos="4974"/>
        <p:guide pos="9052"/>
        <p:guide pos="14506"/>
        <p:guide pos="680"/>
        <p:guide pos="9655"/>
        <p:guide pos="13931"/>
        <p:guide pos="182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5483C-E306-FCEA-D427-E4C2E3EA14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2190075" cy="1646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D972D-BC23-1EA1-2A99-D2FB1E5193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29006800" y="0"/>
            <a:ext cx="22186900" cy="1646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715685-F612-410B-8FB0-6A91EC502C4F}" type="datetime1">
              <a:rPr lang="en-US" altLang="en-US"/>
              <a:pPr>
                <a:defRPr/>
              </a:pPr>
              <a:t>2/13/2026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9E1B807-CA60-7293-275E-ADF50676C8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6864013" y="2468563"/>
            <a:ext cx="17478375" cy="1234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AA698D-7373-1691-3354-3CA4BF2AF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1275" y="15636875"/>
            <a:ext cx="40963850" cy="14812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C23E4-C89E-3AFD-C151-495FCDA783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31267400"/>
            <a:ext cx="22190075" cy="1644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B0373-7338-62FD-4E42-7189E2F46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29006800" y="31267400"/>
            <a:ext cx="22186900" cy="1644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F5E6D8-F483-4DCE-BAD4-F2959E73C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282575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11" charset="-128"/>
      </a:defRPr>
    </a:lvl1pPr>
    <a:lvl2pPr marL="282575" algn="l" defTabSz="282575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566738" algn="l" defTabSz="282575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850900" algn="l" defTabSz="282575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1135063" algn="l" defTabSz="282575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1419149" algn="l" defTabSz="283830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6pPr>
    <a:lvl7pPr marL="1702979" algn="l" defTabSz="283830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7pPr>
    <a:lvl8pPr marL="1986808" algn="l" defTabSz="283830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8pPr>
    <a:lvl9pPr marL="2270638" algn="l" defTabSz="283830" rtl="0" eaLnBrk="1" latinLnBrk="0" hangingPunct="1">
      <a:defRPr sz="74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20D0A5BE-E593-1610-F27C-3E991EE74A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70655E8-9D53-EA9B-0044-C471A67A37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9600">
              <a:solidFill>
                <a:srgbClr val="000000"/>
              </a:solidFill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33A752A0-3106-5413-BEE1-4A8F20D31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693648-B077-476C-A56B-E04D8F35DAC8}" type="slidenum">
              <a:rPr lang="en-US" altLang="en-US" sz="1200" smtClean="0"/>
              <a:pPr>
                <a:spcBef>
                  <a:spcPct val="0"/>
                </a:spcBef>
              </a:pPr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455" y="6643196"/>
            <a:ext cx="25734306" cy="4582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907" y="12116976"/>
            <a:ext cx="21193400" cy="546552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3F099-91AA-FC4C-74E6-88F55DC60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AA3FA6-D291-BBB0-8F8C-A0A83967C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43BB10-6C55-48B1-2E03-F21930097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8FB8-029C-4D0D-9088-7F680D69A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38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7A11F-852C-7453-0786-E9C84E876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BC1D4F-8B37-1FEF-BCDD-72E669A77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9D8A81-1BDD-3317-9E5E-6F0070CA4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2761-1E3A-4E25-AA02-29A8A5D95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08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1654" y="1900561"/>
            <a:ext cx="6433107" cy="17107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454" y="1900561"/>
            <a:ext cx="19211094" cy="171071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BF4E04-6373-6475-B670-50098CC65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6D443-FEB7-9A3F-C767-9FA574FCD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D051BE-9A0F-9446-1F3E-62A8F74D43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3C1D-CF38-4E85-A5CF-4429A1FFB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84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04DC3B-1C8B-5D2B-077F-15FEA7262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CCD6A7-772C-E967-3A22-C0C2D3EBE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51CC0A-7F1E-E910-F726-BCD639E5F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DD5A-3659-4D68-9769-E94369718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13741166"/>
            <a:ext cx="25734306" cy="42466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9063498"/>
            <a:ext cx="25734306" cy="467766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65814-500A-647E-BE14-75463FDE7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5A2CD9-4063-B96A-3791-EDEF715A4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73A4A-681E-4427-3FBC-7ABD7516F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7300-908C-4953-B7C7-B768150E5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8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454" y="6178111"/>
            <a:ext cx="12822101" cy="12829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82659" y="6178111"/>
            <a:ext cx="12822101" cy="12829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1B91C6-AB01-F507-0ECC-841104735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222B4-B5B0-A994-355D-073F141A5A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D8FDC-C1A3-2B54-BC72-8299526FA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4CCBE-0D71-4543-9848-5EA7C72D7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42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50" y="855922"/>
            <a:ext cx="27247316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48" y="4786979"/>
            <a:ext cx="13376809" cy="19944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48" y="6781381"/>
            <a:ext cx="13376809" cy="123201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763" y="4786979"/>
            <a:ext cx="13381502" cy="19944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763" y="6781381"/>
            <a:ext cx="13381502" cy="123201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C7ADA8-C606-26A3-7676-43533A314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D364ED-4156-A14A-2185-E671F4518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DB08CF-0AAD-2C0E-43B5-1322B3E99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52BE9-C387-485C-AE74-246D82935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1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8C86FE-5F0A-DD25-55BA-99240EF7B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9E0A73-AD89-092F-C31C-FAE8AD145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2B907E-0FD0-566F-FA46-F37D22858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F8B2-B90F-4FAE-ADD8-91E44C8C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3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8B35FB-E4AC-0C61-573F-E193A033A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F88273-608E-B6EC-7B6D-7FAF31660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08D47E-9756-CAEE-19A3-AB0EB34E6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38F4-9FB4-4154-92B8-9B915EB06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4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49" y="851798"/>
            <a:ext cx="9960335" cy="36227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580" y="851798"/>
            <a:ext cx="16924685" cy="182497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949" y="4474516"/>
            <a:ext cx="9960335" cy="14626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9723A-0DB3-314C-B564-E057494AF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2B64D7-6A56-4F10-49CC-C0F2F2773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B5C7C0-4648-095D-4F13-84524D14A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122D7-CB63-42C0-8647-EBEBC4CF6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71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778" y="14968332"/>
            <a:ext cx="18165503" cy="17675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3778" y="1910874"/>
            <a:ext cx="18165503" cy="128295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3778" y="16735863"/>
            <a:ext cx="18165503" cy="2508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9BB9A7-52B1-0D35-702F-5FCF789FC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42F892-38B3-7E9B-E074-41B177354D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90EB5-32C0-3FD2-C0B3-C2BD67DE0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C489-E6E2-4F8A-B79D-9E821C756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66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96E556-AD4B-C4A2-D6EF-5AE775C1E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70125" y="1900238"/>
            <a:ext cx="25734963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F0D1C9-FEE5-C792-C472-6D0FD6A3C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25" y="6178550"/>
            <a:ext cx="25734963" cy="128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297623-748A-0850-2F6D-514124CECC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0125" y="19483388"/>
            <a:ext cx="630713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6F8BC2-7B63-E5B6-D5CA-A308ADF2AF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19483388"/>
            <a:ext cx="958691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4155FA-7ED2-F6A8-9695-867D490869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950" y="19483388"/>
            <a:ext cx="630713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A56B44-AAC0-4650-82A8-4AC9744EE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ctr" defTabSz="40751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4572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6pPr>
      <a:lvl7pPr marL="9144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7pPr>
      <a:lvl8pPr marL="13716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8pPr>
      <a:lvl9pPr marL="18288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9pPr>
    </p:titleStyle>
    <p:bodyStyle>
      <a:lvl1pPr marL="1528763" indent="-1528763" algn="l" defTabSz="4075113" rtl="0" eaLnBrk="0" fontAlgn="base" hangingPunct="0">
        <a:spcBef>
          <a:spcPct val="20000"/>
        </a:spcBef>
        <a:spcAft>
          <a:spcPct val="0"/>
        </a:spcAft>
        <a:buChar char="•"/>
        <a:defRPr sz="143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3311525" indent="-1273175" algn="l" defTabSz="4075113" rtl="0" eaLnBrk="0" fontAlgn="base" hangingPunct="0">
        <a:spcBef>
          <a:spcPct val="20000"/>
        </a:spcBef>
        <a:spcAft>
          <a:spcPct val="0"/>
        </a:spcAft>
        <a:buChar char="–"/>
        <a:defRPr sz="125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5094288" indent="-1019175" algn="l" defTabSz="4075113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7132638" indent="-1019175" algn="l" defTabSz="4075113" rtl="0" eaLnBrk="0" fontAlgn="base" hangingPunct="0">
        <a:spcBef>
          <a:spcPct val="20000"/>
        </a:spcBef>
        <a:spcAft>
          <a:spcPct val="0"/>
        </a:spcAft>
        <a:buChar char="–"/>
        <a:defRPr sz="89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9169400" indent="-1017588" algn="l" defTabSz="4075113" rtl="0" eaLnBrk="0" fontAlgn="base" hangingPunct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96266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6pPr>
      <a:lvl7pPr marL="100838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7pPr>
      <a:lvl8pPr marL="105410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8pPr>
      <a:lvl9pPr marL="109982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mailto:igeo4@lsbu.ac.uk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557CA9FA-7DF0-B9C0-B22C-E239B337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66388" y="-5310188"/>
            <a:ext cx="51206401" cy="32004001"/>
          </a:xfrm>
          <a:prstGeom prst="rect">
            <a:avLst/>
          </a:prstGeom>
          <a:solidFill>
            <a:srgbClr val="191919">
              <a:alpha val="7843"/>
            </a:srgbClr>
          </a:solidFill>
          <a:ln w="9525">
            <a:solidFill>
              <a:srgbClr val="D8D8D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987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3075" name="Text Box 7">
            <a:extLst>
              <a:ext uri="{FF2B5EF4-FFF2-40B4-BE49-F238E27FC236}">
                <a16:creationId xmlns:a16="http://schemas.microsoft.com/office/drawing/2014/main" id="{8A082CF7-5CF1-FA6A-EC47-8415E74F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70900" y="1619250"/>
            <a:ext cx="12033250" cy="5402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400" tIns="457200" rIns="914400" bIns="914400"/>
          <a:lstStyle>
            <a:lvl1pPr>
              <a:spcBef>
                <a:spcPct val="20000"/>
              </a:spcBef>
              <a:buChar char="•"/>
              <a:tabLst>
                <a:tab pos="500063" algn="l"/>
              </a:tabLst>
              <a:defRPr sz="14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00063" algn="l"/>
              </a:tabLst>
              <a:defRPr sz="1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00063" algn="l"/>
              </a:tabLst>
              <a:defRPr sz="10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Avenir Heavy" pitchFamily="124" charset="0"/>
              </a:rPr>
              <a:t>Introduction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ja-JP" sz="1000">
              <a:latin typeface="Avenir Book" pitchFamily="12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GB" altLang="ja-JP" sz="4800">
                <a:latin typeface="Avenir Book" pitchFamily="124" charset="0"/>
              </a:rPr>
              <a:t>International research collaboration is critical to addressing complex global challenges such as climate change, pandemics, and technological transformation</a:t>
            </a:r>
            <a:r>
              <a:rPr lang="en-US" altLang="ja-JP" sz="4800">
                <a:latin typeface="Avenir Book" pitchFamily="124" charset="0"/>
              </a:rPr>
              <a:t> (</a:t>
            </a:r>
            <a:r>
              <a:rPr lang="en-GB" altLang="en-US" sz="4800">
                <a:latin typeface="Avenir Book" pitchFamily="124" charset="0"/>
              </a:rPr>
              <a:t>Adams, 2013). </a:t>
            </a:r>
            <a:endParaRPr lang="en-US" altLang="en-US" sz="4800">
              <a:latin typeface="Avenir Book" pitchFamily="124" charset="0"/>
            </a:endParaRPr>
          </a:p>
        </p:txBody>
      </p:sp>
      <p:sp>
        <p:nvSpPr>
          <p:cNvPr id="3076" name="Text Box 11">
            <a:extLst>
              <a:ext uri="{FF2B5EF4-FFF2-40B4-BE49-F238E27FC236}">
                <a16:creationId xmlns:a16="http://schemas.microsoft.com/office/drawing/2014/main" id="{DC3896B2-0234-1A83-7234-72AFF5243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69313" y="7416800"/>
            <a:ext cx="12031663" cy="124761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400" tIns="457200" rIns="914400" bIns="914400"/>
          <a:lstStyle>
            <a:lvl1pPr>
              <a:spcBef>
                <a:spcPct val="20000"/>
              </a:spcBef>
              <a:buChar char="•"/>
              <a:tabLst>
                <a:tab pos="508000" algn="l"/>
              </a:tabLst>
              <a:defRPr sz="14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08000" algn="l"/>
              </a:tabLst>
              <a:defRPr sz="1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08000" algn="l"/>
              </a:tabLst>
              <a:defRPr sz="10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08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08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8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8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8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8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  <a:latin typeface="Avenir Heavy" pitchFamily="124" charset="0"/>
              </a:rPr>
              <a:t>          Why Collaboration Matters</a:t>
            </a:r>
            <a:r>
              <a:rPr lang="en-US" altLang="en-US" sz="4800">
                <a:solidFill>
                  <a:srgbClr val="FF8000"/>
                </a:solidFill>
                <a:latin typeface="Avenir Book" pitchFamily="124" charset="0"/>
              </a:rPr>
              <a:t>	</a:t>
            </a:r>
            <a:endParaRPr lang="en-US" altLang="en-US" sz="4800">
              <a:latin typeface="Avenir Book" pitchFamily="12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4800">
              <a:latin typeface="Avenir Book" pitchFamily="124" charset="0"/>
            </a:endParaRP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4800">
                <a:latin typeface="Avenir Book" pitchFamily="124" charset="0"/>
              </a:rPr>
              <a:t>   Advances innovative solutions to global  challenges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4800">
              <a:latin typeface="Avenir Book" pitchFamily="124" charset="0"/>
            </a:endParaRP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4800">
                <a:latin typeface="Avenir Book" pitchFamily="124" charset="0"/>
              </a:rPr>
              <a:t>   		Shares pools of expertise and resources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4800">
              <a:latin typeface="Avenir Book" pitchFamily="124" charset="0"/>
            </a:endParaRP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4800">
                <a:latin typeface="Avenir Book" pitchFamily="124" charset="0"/>
              </a:rPr>
              <a:t>      Fosters cross-cultural understanding &amp; interdisciplinary.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4800">
              <a:latin typeface="Avenir Book" pitchFamily="12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4800">
              <a:latin typeface="Avenir Book" pitchFamily="124" charset="0"/>
            </a:endParaRP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4800">
                <a:latin typeface="Avenir Book" pitchFamily="124" charset="0"/>
              </a:rPr>
              <a:t>    Expands academic horizons and networks</a:t>
            </a:r>
          </a:p>
        </p:txBody>
      </p:sp>
      <p:sp>
        <p:nvSpPr>
          <p:cNvPr id="3077" name="Text Box 12">
            <a:extLst>
              <a:ext uri="{FF2B5EF4-FFF2-40B4-BE49-F238E27FC236}">
                <a16:creationId xmlns:a16="http://schemas.microsoft.com/office/drawing/2014/main" id="{B4533BF2-C3B4-6618-2002-42EA56378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288" y="1598613"/>
            <a:ext cx="17379950" cy="18288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400" tIns="457200" rIns="914400" bIns="914400"/>
          <a:lstStyle>
            <a:lvl1pPr>
              <a:spcBef>
                <a:spcPct val="20000"/>
              </a:spcBef>
              <a:buChar char="•"/>
              <a:tabLst>
                <a:tab pos="500063" algn="l"/>
              </a:tabLst>
              <a:defRPr sz="14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00063" algn="l"/>
              </a:tabLst>
              <a:defRPr sz="1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00063" algn="l"/>
              </a:tabLst>
              <a:defRPr sz="10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00063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Avenir Heavy" pitchFamily="124" charset="0"/>
              </a:rPr>
              <a:t>Core Pillars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en-US" altLang="ja-JP" sz="4800" dirty="0">
              <a:latin typeface="Avenir Book" pitchFamily="124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en-US" altLang="ja-JP" sz="4800" dirty="0">
              <a:latin typeface="Avenir Book" pitchFamily="124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r>
              <a:rPr lang="en-US" altLang="ja-JP" sz="4800" dirty="0">
                <a:latin typeface="Avenir Book" pitchFamily="124" charset="0"/>
              </a:rPr>
              <a:t>					  </a:t>
            </a:r>
            <a:r>
              <a:rPr lang="en-US" altLang="ja-JP" sz="4800" b="1" dirty="0">
                <a:latin typeface="Avenir Book" pitchFamily="124" charset="0"/>
              </a:rPr>
              <a:t>SHARED VISION &amp; GOALS 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r>
              <a:rPr lang="en-US" altLang="ja-JP" sz="4800" dirty="0">
                <a:latin typeface="Avenir Book" pitchFamily="124" charset="0"/>
              </a:rPr>
              <a:t>					   - Aligning objectives for mutual benefit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r>
              <a:rPr lang="en-US" altLang="ja-JP" sz="4800" dirty="0">
                <a:latin typeface="Avenir Book" pitchFamily="124" charset="0"/>
              </a:rPr>
              <a:t>					   - Co-defining research questions	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en-US" altLang="ja-JP" sz="6600" dirty="0">
              <a:latin typeface="Avenir Book" pitchFamily="124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r>
              <a:rPr lang="en-US" altLang="ja-JP" sz="4800" dirty="0">
                <a:latin typeface="Avenir Book" pitchFamily="124" charset="0"/>
              </a:rPr>
              <a:t>					 </a:t>
            </a:r>
            <a:r>
              <a:rPr lang="en-US" altLang="ja-JP" sz="4800" b="1" dirty="0">
                <a:latin typeface="Avenir Book" pitchFamily="124" charset="0"/>
              </a:rPr>
              <a:t>EQUITABLE PARTNERSHIPS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r>
              <a:rPr lang="en-US" altLang="ja-JP" sz="4800" i="1" dirty="0">
                <a:latin typeface="Avenir Book" pitchFamily="124" charset="0"/>
              </a:rPr>
              <a:t>					   - Fair recognition &amp; credit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r>
              <a:rPr lang="en-US" altLang="ja-JP" sz="4800" i="1" dirty="0">
                <a:latin typeface="Avenir Book" pitchFamily="124" charset="0"/>
              </a:rPr>
              <a:t>					   - Joint decision-making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en-US" altLang="ja-JP" sz="6600" i="1" dirty="0">
              <a:latin typeface="Avenir Book" pitchFamily="124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endParaRPr lang="en-US" altLang="ja-JP" sz="800" i="1" dirty="0">
              <a:latin typeface="Avenir Book" pitchFamily="124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</a:pPr>
            <a:r>
              <a:rPr lang="en-US" altLang="ja-JP" sz="4800" dirty="0">
                <a:latin typeface="Avenir Book" pitchFamily="124" charset="0"/>
              </a:rPr>
              <a:t>					</a:t>
            </a:r>
            <a:r>
              <a:rPr lang="en-US" altLang="ja-JP" sz="4800" b="1" dirty="0">
                <a:latin typeface="Avenir Book" pitchFamily="124" charset="0"/>
              </a:rPr>
              <a:t> OPEN COMMUNICATION &amp; DATA SHARING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r>
              <a:rPr lang="en-US" altLang="ja-JP" sz="4800" dirty="0">
                <a:latin typeface="Avenir Book" pitchFamily="124" charset="0"/>
              </a:rPr>
              <a:t>					   - Transparent protocols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r>
              <a:rPr lang="en-US" altLang="ja-JP" sz="4800" dirty="0">
                <a:latin typeface="Avenir Book" pitchFamily="124" charset="0"/>
              </a:rPr>
              <a:t>					   - Fair data principles</a:t>
            </a:r>
          </a:p>
          <a:p>
            <a:pPr eaLnBrk="1" hangingPunct="1">
              <a:spcBef>
                <a:spcPts val="500"/>
              </a:spcBef>
              <a:buFontTx/>
              <a:buNone/>
            </a:pPr>
            <a:r>
              <a:rPr lang="en-US" altLang="ja-JP" sz="4800" dirty="0">
                <a:latin typeface="Avenir Book" pitchFamily="124" charset="0"/>
              </a:rPr>
              <a:t>					   - Secure platforms.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800" dirty="0">
              <a:solidFill>
                <a:schemeClr val="accent2"/>
              </a:solidFill>
              <a:latin typeface="Avenir Book" pitchFamily="12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 dirty="0">
              <a:solidFill>
                <a:schemeClr val="accent2"/>
              </a:solidFill>
              <a:latin typeface="Avenir Book" pitchFamily="12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 dirty="0">
              <a:solidFill>
                <a:schemeClr val="accent2"/>
              </a:solidFill>
              <a:latin typeface="Avenir Book" pitchFamily="12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 dirty="0">
              <a:solidFill>
                <a:schemeClr val="accent2"/>
              </a:solidFill>
              <a:latin typeface="Avenir Book" pitchFamily="12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 dirty="0">
              <a:solidFill>
                <a:schemeClr val="accent2"/>
              </a:solidFill>
              <a:latin typeface="Avenir Book" pitchFamily="12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1" dirty="0">
              <a:solidFill>
                <a:schemeClr val="accent2"/>
              </a:solidFill>
              <a:latin typeface="Avenir Book" pitchFamily="12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i="1" dirty="0">
                <a:solidFill>
                  <a:schemeClr val="accent2"/>
                </a:solidFill>
                <a:latin typeface="Avenir Book" pitchFamily="124" charset="0"/>
              </a:rPr>
              <a:t>(Wagner et al., 2015)</a:t>
            </a:r>
          </a:p>
        </p:txBody>
      </p:sp>
      <p:sp>
        <p:nvSpPr>
          <p:cNvPr id="3078" name="Text Box 13">
            <a:extLst>
              <a:ext uri="{FF2B5EF4-FFF2-40B4-BE49-F238E27FC236}">
                <a16:creationId xmlns:a16="http://schemas.microsoft.com/office/drawing/2014/main" id="{FAD64012-491E-3989-2B51-2A0BA6920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7225" y="1592263"/>
            <a:ext cx="11339513" cy="183007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400" tIns="457200" rIns="914400" bIns="914400"/>
          <a:lstStyle>
            <a:lvl1pPr>
              <a:spcBef>
                <a:spcPct val="20000"/>
              </a:spcBef>
              <a:buChar char="•"/>
              <a:tabLst>
                <a:tab pos="635000" algn="l"/>
              </a:tabLst>
              <a:defRPr sz="14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35000" algn="l"/>
              </a:tabLst>
              <a:defRPr sz="1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35000" algn="l"/>
              </a:tabLst>
              <a:defRPr sz="10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35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35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5000" algn="l"/>
              </a:tabLst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  <a:latin typeface="Avenir Heavy" pitchFamily="124" charset="0"/>
              </a:rPr>
              <a:t>              Outputs &amp; Benefits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  <a:latin typeface="Avenir Heavy" pitchFamily="12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ja-JP" sz="4800">
              <a:latin typeface="Avenir Book" pitchFamily="12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4800">
                <a:latin typeface="Avenir Book" pitchFamily="124" charset="0"/>
              </a:rPr>
              <a:t>Increased funding and grant opportunities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ja-JP" sz="4800">
              <a:latin typeface="Avenir Book" pitchFamily="12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4800">
                <a:latin typeface="Avenir Book" pitchFamily="124" charset="0"/>
              </a:rPr>
              <a:t>     Sustainable research networks &amp; consortia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ja-JP" sz="4800">
              <a:latin typeface="Avenir Book" pitchFamily="12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4800">
                <a:latin typeface="Avenir Book" pitchFamily="124" charset="0"/>
              </a:rPr>
              <a:t>    High – impact joint publications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ja-JP" sz="4800">
              <a:latin typeface="Avenir Book" pitchFamily="12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ja-JP" sz="4800">
              <a:latin typeface="Avenir Book" pitchFamily="124" charset="0"/>
            </a:endParaRPr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en-US" altLang="ja-JP" sz="4800">
                <a:latin typeface="Avenir Book" pitchFamily="124" charset="0"/>
              </a:rPr>
              <a:t>    New innovations and technologies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ja-JP" sz="4800">
              <a:latin typeface="Avenir Book" pitchFamily="12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ja-JP" sz="4800">
              <a:latin typeface="Avenir Book" pitchFamily="12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4800">
                <a:latin typeface="Avenir Book" pitchFamily="124" charset="0"/>
              </a:rPr>
              <a:t> Enhanced academic reputation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ja-JP" sz="4800">
              <a:latin typeface="Avenir Book" pitchFamily="12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ja-JP" sz="4800">
              <a:latin typeface="Avenir Book" pitchFamily="12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4800">
                <a:latin typeface="Avenir Book" pitchFamily="124" charset="0"/>
              </a:rPr>
              <a:t>                                                    </a:t>
            </a:r>
          </a:p>
        </p:txBody>
      </p:sp>
      <p:sp>
        <p:nvSpPr>
          <p:cNvPr id="3079" name="Text Box 14">
            <a:extLst>
              <a:ext uri="{FF2B5EF4-FFF2-40B4-BE49-F238E27FC236}">
                <a16:creationId xmlns:a16="http://schemas.microsoft.com/office/drawing/2014/main" id="{E83FA528-2081-C47E-DA50-C4F999A15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13788" y="-1322388"/>
            <a:ext cx="47701201" cy="147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tIns="274320" rIns="274320" bIns="274320" anchor="ctr">
            <a:spAutoFit/>
          </a:bodyPr>
          <a:lstStyle>
            <a:lvl1pPr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en-US" altLang="en-US" sz="6000" b="1" dirty="0">
                <a:latin typeface="Avenir Medium" pitchFamily="124" charset="0"/>
              </a:rPr>
              <a:t>Olubisi Ige</a:t>
            </a:r>
            <a:r>
              <a:rPr lang="en-US" altLang="en-US" sz="6000" b="1" dirty="0">
                <a:latin typeface="Avenir Book" pitchFamily="124" charset="0"/>
              </a:rPr>
              <a:t>, School of Construction, Property and Surveying, London South Bank</a:t>
            </a:r>
            <a:r>
              <a:rPr lang="en-US" altLang="en-US" sz="6000" dirty="0">
                <a:latin typeface="Avenir Book" pitchFamily="124" charset="0"/>
              </a:rPr>
              <a:t> </a:t>
            </a:r>
            <a:r>
              <a:rPr lang="en-US" altLang="en-US" sz="6000" b="1" dirty="0">
                <a:latin typeface="Avenir Book" pitchFamily="124" charset="0"/>
              </a:rPr>
              <a:t>University</a:t>
            </a:r>
          </a:p>
        </p:txBody>
      </p:sp>
      <p:sp>
        <p:nvSpPr>
          <p:cNvPr id="3" name="Rectangle 180">
            <a:extLst>
              <a:ext uri="{FF2B5EF4-FFF2-40B4-BE49-F238E27FC236}">
                <a16:creationId xmlns:a16="http://schemas.microsoft.com/office/drawing/2014/main" id="{72E28E62-7B13-FF03-5E19-6C35BB43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389269" y="-4512941"/>
            <a:ext cx="49450625" cy="3167534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GB" sz="11000" b="1" dirty="0">
                <a:ln>
                  <a:solidFill>
                    <a:schemeClr val="bg1"/>
                  </a:solidFill>
                </a:ln>
                <a:latin typeface="Avenir Heavy"/>
                <a:ea typeface="ＭＳ Ｐゴシック" charset="0"/>
                <a:cs typeface="Avenir Heavy"/>
              </a:rPr>
              <a:t>Maximising Knowledge Building Through International </a:t>
            </a:r>
            <a:br>
              <a:rPr lang="en-US" sz="11000" b="1" dirty="0">
                <a:ln>
                  <a:solidFill>
                    <a:schemeClr val="bg1"/>
                  </a:solidFill>
                </a:ln>
                <a:latin typeface="Avenir Heavy"/>
                <a:ea typeface="ＭＳ Ｐゴシック" charset="0"/>
                <a:cs typeface="Avenir Heavy"/>
              </a:rPr>
            </a:br>
            <a:r>
              <a:rPr lang="en-US" sz="11000" b="1" dirty="0">
                <a:ln>
                  <a:solidFill>
                    <a:schemeClr val="bg1"/>
                  </a:solidFill>
                </a:ln>
                <a:latin typeface="Avenir Heavy"/>
                <a:ea typeface="ＭＳ Ｐゴシック" charset="0"/>
                <a:cs typeface="Avenir Heavy"/>
              </a:rPr>
              <a:t> Research Collaboration </a:t>
            </a:r>
          </a:p>
        </p:txBody>
      </p:sp>
      <p:sp>
        <p:nvSpPr>
          <p:cNvPr id="3081" name="Text Box 16">
            <a:extLst>
              <a:ext uri="{FF2B5EF4-FFF2-40B4-BE49-F238E27FC236}">
                <a16:creationId xmlns:a16="http://schemas.microsoft.com/office/drawing/2014/main" id="{424746B3-0AEB-3773-B8C0-E8D910964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8" y="21358225"/>
            <a:ext cx="15087600" cy="4572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400" tIns="457200" rIns="914400" bIns="914400" anchor="t"/>
          <a:lstStyle>
            <a:lvl1pPr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 dirty="0">
              <a:solidFill>
                <a:srgbClr val="000000"/>
              </a:solidFill>
              <a:latin typeface="Avenir Heavy" pitchFamily="12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 dirty="0">
              <a:solidFill>
                <a:srgbClr val="000000"/>
              </a:solidFill>
              <a:latin typeface="Avenir Heavy" pitchFamily="12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 b="1" dirty="0">
              <a:solidFill>
                <a:srgbClr val="000000"/>
              </a:solidFill>
              <a:latin typeface="Avenir Heavy" pitchFamily="12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venir Heavy"/>
                <a:ea typeface="MS PGothic"/>
              </a:rPr>
              <a:t>						     </a:t>
            </a:r>
            <a:endParaRPr lang="en-US" altLang="en-US" sz="4400" b="1" dirty="0">
              <a:latin typeface="Avenir Heavy"/>
              <a:ea typeface="MS PGothic"/>
            </a:endParaRPr>
          </a:p>
        </p:txBody>
      </p:sp>
      <p:sp>
        <p:nvSpPr>
          <p:cNvPr id="3082" name="Text Box 15">
            <a:extLst>
              <a:ext uri="{FF2B5EF4-FFF2-40B4-BE49-F238E27FC236}">
                <a16:creationId xmlns:a16="http://schemas.microsoft.com/office/drawing/2014/main" id="{E693247B-C991-C862-87C1-BDD79C2A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69313" y="21358225"/>
            <a:ext cx="15087601" cy="4572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400" tIns="457200" rIns="914400" bIns="914400"/>
          <a:lstStyle>
            <a:lvl1pPr marL="500063" indent="-500063"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Avenir Heavy" pitchFamily="124" charset="0"/>
              </a:rPr>
              <a:t>Reference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GB" altLang="en-US" sz="3600">
                <a:latin typeface="Avenir Book" pitchFamily="124" charset="0"/>
              </a:rPr>
              <a:t>Wagner, C. S., Park, H. W., &amp; Leydesdorff, L. (2015). The continuing growth of global cooperation networks in research: A conundrum for national governments. PloS one, 10(7), e0131816.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GB" altLang="en-US" sz="3600">
                <a:latin typeface="Avenir Book" pitchFamily="124" charset="0"/>
              </a:rPr>
              <a:t>Adams, J. (2013). The fourth age of research. Nature, 497(7451), 557-560.</a:t>
            </a:r>
            <a:endParaRPr lang="en-US" altLang="en-US" sz="3600">
              <a:latin typeface="Avenir Book" pitchFamily="12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800">
                <a:latin typeface="Avenir Book" pitchFamily="124" charset="0"/>
              </a:rPr>
            </a:br>
            <a:endParaRPr lang="en-US" altLang="en-US" sz="2800">
              <a:latin typeface="Avenir Book" pitchFamily="12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2800">
              <a:latin typeface="Avenir Book" pitchFamily="124" charset="0"/>
            </a:endParaRPr>
          </a:p>
        </p:txBody>
      </p:sp>
      <p:sp>
        <p:nvSpPr>
          <p:cNvPr id="3083" name="Text Box 70">
            <a:extLst>
              <a:ext uri="{FF2B5EF4-FFF2-40B4-BE49-F238E27FC236}">
                <a16:creationId xmlns:a16="http://schemas.microsoft.com/office/drawing/2014/main" id="{69570017-07B8-CABD-9D8A-CFE28D2C0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8238" y="21358225"/>
            <a:ext cx="14579600" cy="4572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914400" tIns="457200" rIns="914400" bIns="914400"/>
          <a:lstStyle>
            <a:lvl1pPr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Avenir Heavy" pitchFamily="124" charset="0"/>
              </a:rPr>
              <a:t>Further information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3600">
                <a:latin typeface="Avenir Book" pitchFamily="124" charset="0"/>
              </a:rPr>
              <a:t>  	</a:t>
            </a:r>
            <a:r>
              <a:rPr lang="en-US" altLang="en-US" sz="3600">
                <a:latin typeface="Avenir Book" pitchFamily="124" charset="0"/>
                <a:hlinkClick r:id="rId4"/>
              </a:rPr>
              <a:t>igeo4</a:t>
            </a:r>
            <a:r>
              <a:rPr lang="en-US" altLang="en-US" sz="3600">
                <a:solidFill>
                  <a:srgbClr val="000000"/>
                </a:solidFill>
                <a:latin typeface="Avenir Book" pitchFamily="124" charset="0"/>
                <a:hlinkClick r:id="rId4"/>
              </a:rPr>
              <a:t>@lsbu.ac.uk</a:t>
            </a:r>
            <a:endParaRPr lang="en-US" altLang="en-US" sz="3600">
              <a:solidFill>
                <a:srgbClr val="000000"/>
              </a:solidFill>
              <a:latin typeface="Avenir Book" pitchFamily="12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venir Book" pitchFamily="12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Avenir Book" pitchFamily="124" charset="0"/>
              </a:rPr>
              <a:t>	https://www.linkedin.com/in/olubisi-ige-phd-mciob-76b75063/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2400">
              <a:latin typeface="Avenir Book" pitchFamily="12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800">
                <a:latin typeface="Avenir Book" pitchFamily="124" charset="0"/>
              </a:rPr>
              <a:t>	https://www.researchgate.net/profile/Olubisi-Ige-2?ev=hdr_xprf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6E3029-3D47-ED88-E150-579E54F9951D}"/>
              </a:ext>
            </a:extLst>
          </p:cNvPr>
          <p:cNvCxnSpPr>
            <a:cxnSpLocks/>
          </p:cNvCxnSpPr>
          <p:nvPr/>
        </p:nvCxnSpPr>
        <p:spPr>
          <a:xfrm>
            <a:off x="-7802563" y="8907463"/>
            <a:ext cx="1123632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826F91-D267-B886-1D5A-5B43FD5B68CC}"/>
              </a:ext>
            </a:extLst>
          </p:cNvPr>
          <p:cNvCxnSpPr>
            <a:cxnSpLocks/>
          </p:cNvCxnSpPr>
          <p:nvPr/>
        </p:nvCxnSpPr>
        <p:spPr>
          <a:xfrm>
            <a:off x="-7802563" y="11331575"/>
            <a:ext cx="1099185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44CDCC-E2E6-3843-8C9E-22BC077E2EEB}"/>
              </a:ext>
            </a:extLst>
          </p:cNvPr>
          <p:cNvCxnSpPr>
            <a:cxnSpLocks/>
          </p:cNvCxnSpPr>
          <p:nvPr/>
        </p:nvCxnSpPr>
        <p:spPr>
          <a:xfrm>
            <a:off x="-7907338" y="13860463"/>
            <a:ext cx="1109662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6CC811-78F6-B95D-B9BD-F8B2F492A57A}"/>
              </a:ext>
            </a:extLst>
          </p:cNvPr>
          <p:cNvCxnSpPr>
            <a:cxnSpLocks/>
          </p:cNvCxnSpPr>
          <p:nvPr/>
        </p:nvCxnSpPr>
        <p:spPr>
          <a:xfrm>
            <a:off x="-8128000" y="16546513"/>
            <a:ext cx="109982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4E3F31-C406-9C0D-F4C0-EC56B19E7A78}"/>
              </a:ext>
            </a:extLst>
          </p:cNvPr>
          <p:cNvCxnSpPr>
            <a:cxnSpLocks/>
          </p:cNvCxnSpPr>
          <p:nvPr/>
        </p:nvCxnSpPr>
        <p:spPr>
          <a:xfrm>
            <a:off x="27735213" y="3529013"/>
            <a:ext cx="1037748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4ADA2F-2F3A-4885-F987-14AA7AFA6613}"/>
              </a:ext>
            </a:extLst>
          </p:cNvPr>
          <p:cNvCxnSpPr>
            <a:cxnSpLocks/>
          </p:cNvCxnSpPr>
          <p:nvPr/>
        </p:nvCxnSpPr>
        <p:spPr>
          <a:xfrm>
            <a:off x="8259763" y="3297238"/>
            <a:ext cx="146208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9CE363-F71B-E0CC-CD10-16D12E9B9CA8}"/>
              </a:ext>
            </a:extLst>
          </p:cNvPr>
          <p:cNvCxnSpPr>
            <a:cxnSpLocks/>
          </p:cNvCxnSpPr>
          <p:nvPr/>
        </p:nvCxnSpPr>
        <p:spPr>
          <a:xfrm>
            <a:off x="27808238" y="6665913"/>
            <a:ext cx="1037748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FF24F9-0DAA-C794-BE00-4BCEB951E76D}"/>
              </a:ext>
            </a:extLst>
          </p:cNvPr>
          <p:cNvCxnSpPr>
            <a:cxnSpLocks/>
          </p:cNvCxnSpPr>
          <p:nvPr/>
        </p:nvCxnSpPr>
        <p:spPr>
          <a:xfrm>
            <a:off x="27808238" y="9701213"/>
            <a:ext cx="1037748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790AC5-6531-7822-9B05-92F193296703}"/>
              </a:ext>
            </a:extLst>
          </p:cNvPr>
          <p:cNvCxnSpPr>
            <a:cxnSpLocks/>
          </p:cNvCxnSpPr>
          <p:nvPr/>
        </p:nvCxnSpPr>
        <p:spPr>
          <a:xfrm>
            <a:off x="27808238" y="16067088"/>
            <a:ext cx="1037748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427F68-8EDD-D95B-98CA-6C798C12F7E1}"/>
              </a:ext>
            </a:extLst>
          </p:cNvPr>
          <p:cNvCxnSpPr>
            <a:cxnSpLocks/>
          </p:cNvCxnSpPr>
          <p:nvPr/>
        </p:nvCxnSpPr>
        <p:spPr>
          <a:xfrm>
            <a:off x="28167013" y="12738100"/>
            <a:ext cx="1037748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94" name="Picture 5">
            <a:extLst>
              <a:ext uri="{FF2B5EF4-FFF2-40B4-BE49-F238E27FC236}">
                <a16:creationId xmlns:a16="http://schemas.microsoft.com/office/drawing/2014/main" id="{07C64BA0-4279-0B15-CFFD-40E5FA58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15560675"/>
            <a:ext cx="1534636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1">
            <a:extLst>
              <a:ext uri="{FF2B5EF4-FFF2-40B4-BE49-F238E27FC236}">
                <a16:creationId xmlns:a16="http://schemas.microsoft.com/office/drawing/2014/main" id="{1E593491-6628-AE75-9479-5F65F2158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22542500"/>
            <a:ext cx="52530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0CFA8B-C010-1281-E97A-D0516C285807}"/>
              </a:ext>
            </a:extLst>
          </p:cNvPr>
          <p:cNvCxnSpPr>
            <a:cxnSpLocks/>
          </p:cNvCxnSpPr>
          <p:nvPr/>
        </p:nvCxnSpPr>
        <p:spPr>
          <a:xfrm>
            <a:off x="7013575" y="11239500"/>
            <a:ext cx="17102138" cy="50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EAD7CC-4F5A-A617-1336-3AC8C57B9FEB}"/>
              </a:ext>
            </a:extLst>
          </p:cNvPr>
          <p:cNvCxnSpPr>
            <a:cxnSpLocks/>
          </p:cNvCxnSpPr>
          <p:nvPr/>
        </p:nvCxnSpPr>
        <p:spPr>
          <a:xfrm>
            <a:off x="6645275" y="7416800"/>
            <a:ext cx="1737995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99" name="Picture 38">
            <a:extLst>
              <a:ext uri="{FF2B5EF4-FFF2-40B4-BE49-F238E27FC236}">
                <a16:creationId xmlns:a16="http://schemas.microsoft.com/office/drawing/2014/main" id="{693AD58A-107F-BB3D-5750-B275E231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775" y="7315200"/>
            <a:ext cx="143986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42">
            <a:extLst>
              <a:ext uri="{FF2B5EF4-FFF2-40B4-BE49-F238E27FC236}">
                <a16:creationId xmlns:a16="http://schemas.microsoft.com/office/drawing/2014/main" id="{BD599A73-0084-224E-9B3A-D9DE72A8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4254500"/>
            <a:ext cx="239236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43">
            <a:extLst>
              <a:ext uri="{FF2B5EF4-FFF2-40B4-BE49-F238E27FC236}">
                <a16:creationId xmlns:a16="http://schemas.microsoft.com/office/drawing/2014/main" id="{C1651A3B-C222-96E6-A254-B42D5919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8296275"/>
            <a:ext cx="23685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44">
            <a:extLst>
              <a:ext uri="{FF2B5EF4-FFF2-40B4-BE49-F238E27FC236}">
                <a16:creationId xmlns:a16="http://schemas.microsoft.com/office/drawing/2014/main" id="{3F1F73A7-F7E2-14C9-00C3-4782134F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433175"/>
            <a:ext cx="18288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5" descr="Data icons | Canva">
            <a:extLst>
              <a:ext uri="{FF2B5EF4-FFF2-40B4-BE49-F238E27FC236}">
                <a16:creationId xmlns:a16="http://schemas.microsoft.com/office/drawing/2014/main" id="{EC5681C4-73AE-C32C-2025-F65DCD0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12858750"/>
            <a:ext cx="203835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7" descr="Idea Icon PNG Images, Free Transparent Idea Icon Download - KindPNG">
            <a:extLst>
              <a:ext uri="{FF2B5EF4-FFF2-40B4-BE49-F238E27FC236}">
                <a16:creationId xmlns:a16="http://schemas.microsoft.com/office/drawing/2014/main" id="{5D278DAD-C585-B77F-3A9E-3A6EAD7D2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200" y="13371513"/>
            <a:ext cx="13271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7" descr="Idea Icon PNG Images, Free Transparent Idea Icon Download - KindPNG">
            <a:extLst>
              <a:ext uri="{FF2B5EF4-FFF2-40B4-BE49-F238E27FC236}">
                <a16:creationId xmlns:a16="http://schemas.microsoft.com/office/drawing/2014/main" id="{8DC7A5CA-3542-F0EB-7FB9-F883D46E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3413" y="9367838"/>
            <a:ext cx="1227138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9" descr="Brand Reputation Icon Element Design Stock Vector (Royalty Free) 2673367191  | Shutterstock">
            <a:extLst>
              <a:ext uri="{FF2B5EF4-FFF2-40B4-BE49-F238E27FC236}">
                <a16:creationId xmlns:a16="http://schemas.microsoft.com/office/drawing/2014/main" id="{651C4957-68C7-A931-B65A-48F6C94F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" b="8244"/>
          <a:stretch>
            <a:fillRect/>
          </a:stretch>
        </p:blipFill>
        <p:spPr bwMode="auto">
          <a:xfrm>
            <a:off x="27635200" y="16733838"/>
            <a:ext cx="13747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41" descr="High-Impact Academic Journals: Definition, Examples &amp; Tips">
            <a:extLst>
              <a:ext uri="{FF2B5EF4-FFF2-40B4-BE49-F238E27FC236}">
                <a16:creationId xmlns:a16="http://schemas.microsoft.com/office/drawing/2014/main" id="{D61AD912-1922-97BA-9D4B-0F3BF6A4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700" y="10199688"/>
            <a:ext cx="17748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43" descr="Funding - Free business and finance icons">
            <a:extLst>
              <a:ext uri="{FF2B5EF4-FFF2-40B4-BE49-F238E27FC236}">
                <a16:creationId xmlns:a16="http://schemas.microsoft.com/office/drawing/2014/main" id="{8365EB65-F298-33E6-21D3-A0E11C2B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238" y="4360863"/>
            <a:ext cx="1684337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45" descr="5+ Thousand Network Expansion Icon Royalty-Free Images, Stock Photos &amp;  Pictures | Shutterstock">
            <a:extLst>
              <a:ext uri="{FF2B5EF4-FFF2-40B4-BE49-F238E27FC236}">
                <a16:creationId xmlns:a16="http://schemas.microsoft.com/office/drawing/2014/main" id="{DC867B7B-4B39-B430-58EE-C40B6F70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055" r="1833" b="12315"/>
          <a:stretch>
            <a:fillRect/>
          </a:stretch>
        </p:blipFill>
        <p:spPr bwMode="auto">
          <a:xfrm>
            <a:off x="-8216900" y="16864013"/>
            <a:ext cx="1477962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48">
            <a:extLst>
              <a:ext uri="{FF2B5EF4-FFF2-40B4-BE49-F238E27FC236}">
                <a16:creationId xmlns:a16="http://schemas.microsoft.com/office/drawing/2014/main" id="{0F8E6152-8D71-49D5-E4D6-2D6ED8DE1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6900" y="12011025"/>
            <a:ext cx="15097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Picture 49">
            <a:extLst>
              <a:ext uri="{FF2B5EF4-FFF2-40B4-BE49-F238E27FC236}">
                <a16:creationId xmlns:a16="http://schemas.microsoft.com/office/drawing/2014/main" id="{EACB61B7-28A0-A279-ECEF-9D43964DD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8013" y="14268450"/>
            <a:ext cx="12842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51">
            <a:extLst>
              <a:ext uri="{FF2B5EF4-FFF2-40B4-BE49-F238E27FC236}">
                <a16:creationId xmlns:a16="http://schemas.microsoft.com/office/drawing/2014/main" id="{3A1075D3-6C3C-3290-E4B3-77CB647E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575" y="23442613"/>
            <a:ext cx="7127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7" descr="what is the difference between these two icons of outlook? - Microsoft Q&amp;A">
            <a:extLst>
              <a:ext uri="{FF2B5EF4-FFF2-40B4-BE49-F238E27FC236}">
                <a16:creationId xmlns:a16="http://schemas.microsoft.com/office/drawing/2014/main" id="{2C82CDD4-7EDA-5512-127C-14301689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913" y="22602825"/>
            <a:ext cx="80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9" descr="tikz pgf - How to generate ResearchGate icon in an elegant way? - TeX -  LaTeX Stack Exchange">
            <a:extLst>
              <a:ext uri="{FF2B5EF4-FFF2-40B4-BE49-F238E27FC236}">
                <a16:creationId xmlns:a16="http://schemas.microsoft.com/office/drawing/2014/main" id="{5835E7C7-5C42-3451-D358-16CC2BCC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913" y="24393525"/>
            <a:ext cx="7127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14">
            <a:extLst>
              <a:ext uri="{FF2B5EF4-FFF2-40B4-BE49-F238E27FC236}">
                <a16:creationId xmlns:a16="http://schemas.microsoft.com/office/drawing/2014/main" id="{B61AB054-B90B-5189-CF3A-7A84E7C92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20068040"/>
            <a:ext cx="25296813" cy="1384995"/>
          </a:xfrm>
          <a:prstGeom prst="rect">
            <a:avLst/>
          </a:prstGeom>
          <a:noFill/>
          <a:ln>
            <a:noFill/>
          </a:ln>
        </p:spPr>
        <p:txBody>
          <a:bodyPr wrap="square" lIns="274320" tIns="274320" rIns="274320" bIns="274320" anchor="ctr">
            <a:spAutoFit/>
          </a:bodyPr>
          <a:lstStyle>
            <a:lvl1pPr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5400" b="1" dirty="0">
                <a:highlight>
                  <a:srgbClr val="FFF3F3"/>
                </a:highlight>
                <a:latin typeface="Avenir Medium" pitchFamily="124" charset="0"/>
              </a:rPr>
              <a:t>“Together, we build knowledge that transforms the world”</a:t>
            </a:r>
            <a:endParaRPr lang="en-US" altLang="en-US" sz="5400" b="1" dirty="0">
              <a:highlight>
                <a:srgbClr val="FFF3F3"/>
              </a:highlight>
              <a:latin typeface="Avenir Book" pitchFamily="12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BDBA3-ACF1-70F5-E009-8DA0256A1A59}"/>
              </a:ext>
            </a:extLst>
          </p:cNvPr>
          <p:cNvSpPr txBox="1"/>
          <p:nvPr/>
        </p:nvSpPr>
        <p:spPr>
          <a:xfrm>
            <a:off x="15290702" y="22459246"/>
            <a:ext cx="654506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latin typeface="Calibri"/>
                <a:ea typeface="Calibri"/>
                <a:cs typeface="Calibri"/>
              </a:rPr>
              <a:t>2nd Conference </a:t>
            </a:r>
            <a:r>
              <a:rPr lang="en-US" sz="4400" b="1">
                <a:latin typeface="Calibri"/>
                <a:ea typeface="Calibri"/>
                <a:cs typeface="Calibri"/>
              </a:rPr>
              <a:t>on Equitable</a:t>
            </a:r>
            <a:endParaRPr lang="en-US" sz="4400" dirty="0" err="1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4400" b="1" dirty="0">
                <a:latin typeface="Calibri"/>
                <a:ea typeface="Calibri"/>
                <a:cs typeface="Calibri"/>
              </a:rPr>
              <a:t>Partnerships, Pretoria, SA. 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20" ma:contentTypeDescription="Create a new document." ma:contentTypeScope="" ma:versionID="f81d3a7a7ecc1b311bdea8db72cd5713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6b87ab62bd66e07ec5ecdee244af8e4c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5964D-E506-4D19-B099-692CCEB96A34}">
  <ds:schemaRefs>
    <ds:schemaRef ds:uri="http://schemas.microsoft.com/office/2006/metadata/properties"/>
    <ds:schemaRef ds:uri="http://schemas.microsoft.com/office/infopath/2007/PartnerControls"/>
    <ds:schemaRef ds:uri="50a1e848-e179-4a22-99c5-517bb1bb7459"/>
    <ds:schemaRef ds:uri="5542781d-72a5-46d9-8093-0fa1f196d6ef"/>
  </ds:schemaRefs>
</ds:datastoreItem>
</file>

<file path=customXml/itemProps2.xml><?xml version="1.0" encoding="utf-8"?>
<ds:datastoreItem xmlns:ds="http://schemas.openxmlformats.org/officeDocument/2006/customXml" ds:itemID="{AD4CA71F-48D0-4B2E-A18D-B7D52F6E06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337DEC-3C53-4D56-97E3-B29A793A9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2781d-72a5-46d9-8093-0fa1f196d6ef"/>
    <ds:schemaRef ds:uri="50a1e848-e179-4a22-99c5-517bb1bb7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6749</TotalTime>
  <Words>368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Manager/>
  <Company/>
  <LinksUpToDate>false</LinksUpToDate>
  <SharedDoc>false</SharedDoc>
  <HyperlinkBase>https://colinpurrington.com/tips/poster-design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conference poster template</dc:title>
  <dc:subject>conference poster</dc:subject>
  <dc:creator>Olubisi Ige</dc:creator>
  <cp:keywords>poster, conference, session, meeting, symposium, research, presentation</cp:keywords>
  <dc:description>Copyright Colin Purrington 2019</dc:description>
  <cp:lastModifiedBy>Olubisi Ige</cp:lastModifiedBy>
  <cp:revision>619</cp:revision>
  <cp:lastPrinted>2011-10-30T12:54:45Z</cp:lastPrinted>
  <dcterms:created xsi:type="dcterms:W3CDTF">2012-06-12T14:08:55Z</dcterms:created>
  <dcterms:modified xsi:type="dcterms:W3CDTF">2026-02-13T11:15:12Z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  <property fmtid="{D5CDD505-2E9C-101B-9397-08002B2CF9AE}" pid="3" name="ContentTypeId">
    <vt:lpwstr>0x0101009FD1133FAA646447B1F506C0CC1AD96D</vt:lpwstr>
  </property>
  <property fmtid="{D5CDD505-2E9C-101B-9397-08002B2CF9AE}" pid="4" name="MediaServiceImageTags">
    <vt:lpwstr/>
  </property>
</Properties>
</file>