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4"/>
  </p:sldMasterIdLst>
  <p:notesMasterIdLst>
    <p:notesMasterId r:id="rId17"/>
  </p:notesMasterIdLst>
  <p:sldIdLst>
    <p:sldId id="256" r:id="rId5"/>
    <p:sldId id="257" r:id="rId6"/>
    <p:sldId id="258" r:id="rId7"/>
    <p:sldId id="267" r:id="rId8"/>
    <p:sldId id="259" r:id="rId9"/>
    <p:sldId id="260" r:id="rId10"/>
    <p:sldId id="265" r:id="rId11"/>
    <p:sldId id="261" r:id="rId12"/>
    <p:sldId id="262" r:id="rId13"/>
    <p:sldId id="263" r:id="rId14"/>
    <p:sldId id="264"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D55520-1BAE-401A-A4C0-BAF6A86CDF59}" v="2" dt="2026-01-20T16:58:24.2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1" autoAdjust="0"/>
    <p:restoredTop sz="94658"/>
  </p:normalViewPr>
  <p:slideViewPr>
    <p:cSldViewPr snapToGrid="0">
      <p:cViewPr varScale="1">
        <p:scale>
          <a:sx n="72" d="100"/>
          <a:sy n="72" d="100"/>
        </p:scale>
        <p:origin x="106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52C645-38E5-4CED-BCDD-3DDADF506663}"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A86D1AB7-8EA8-48C0-94EF-92BC1CB85501}">
      <dgm:prSet/>
      <dgm:spPr/>
      <dgm:t>
        <a:bodyPr/>
        <a:lstStyle/>
        <a:p>
          <a:r>
            <a:rPr lang="en-GB" dirty="0">
              <a:solidFill>
                <a:schemeClr val="tx1"/>
              </a:solidFill>
            </a:rPr>
            <a:t>Gender, education and HIV – Conventional hierarchies</a:t>
          </a:r>
          <a:endParaRPr lang="en-US" dirty="0">
            <a:solidFill>
              <a:schemeClr val="tx1"/>
            </a:solidFill>
          </a:endParaRPr>
        </a:p>
      </dgm:t>
    </dgm:pt>
    <dgm:pt modelId="{D1D2E3BE-7C6D-4FF3-AE42-7ACB02674019}" type="parTrans" cxnId="{355EE02B-714E-4905-BEF5-4D5F682E45D0}">
      <dgm:prSet/>
      <dgm:spPr/>
      <dgm:t>
        <a:bodyPr/>
        <a:lstStyle/>
        <a:p>
          <a:endParaRPr lang="en-US"/>
        </a:p>
      </dgm:t>
    </dgm:pt>
    <dgm:pt modelId="{2206E113-587E-43BB-9646-BD6B7C1D2FC8}" type="sibTrans" cxnId="{355EE02B-714E-4905-BEF5-4D5F682E45D0}">
      <dgm:prSet/>
      <dgm:spPr/>
      <dgm:t>
        <a:bodyPr/>
        <a:lstStyle/>
        <a:p>
          <a:endParaRPr lang="en-US"/>
        </a:p>
      </dgm:t>
    </dgm:pt>
    <dgm:pt modelId="{D60E0D39-CD78-40FD-A97D-1CAAD3EFE696}">
      <dgm:prSet/>
      <dgm:spPr/>
      <dgm:t>
        <a:bodyPr/>
        <a:lstStyle/>
        <a:p>
          <a:r>
            <a:rPr lang="en-GB" dirty="0">
              <a:solidFill>
                <a:schemeClr val="tx1"/>
              </a:solidFill>
            </a:rPr>
            <a:t>Engaging with policy – new positionings</a:t>
          </a:r>
          <a:endParaRPr lang="en-US" dirty="0">
            <a:solidFill>
              <a:schemeClr val="tx1"/>
            </a:solidFill>
          </a:endParaRPr>
        </a:p>
      </dgm:t>
    </dgm:pt>
    <dgm:pt modelId="{678F4912-1B5F-43E0-8CF5-7149C7BC5F0C}" type="parTrans" cxnId="{1101C795-DEDE-4911-8561-E2671E889401}">
      <dgm:prSet/>
      <dgm:spPr/>
      <dgm:t>
        <a:bodyPr/>
        <a:lstStyle/>
        <a:p>
          <a:endParaRPr lang="en-US"/>
        </a:p>
      </dgm:t>
    </dgm:pt>
    <dgm:pt modelId="{C8126B2B-049B-44BE-98D6-68B535434E6D}" type="sibTrans" cxnId="{1101C795-DEDE-4911-8561-E2671E889401}">
      <dgm:prSet/>
      <dgm:spPr/>
      <dgm:t>
        <a:bodyPr/>
        <a:lstStyle/>
        <a:p>
          <a:endParaRPr lang="en-US"/>
        </a:p>
      </dgm:t>
    </dgm:pt>
    <dgm:pt modelId="{7D1102E7-3A06-4A74-943A-4D2137461A33}">
      <dgm:prSet/>
      <dgm:spPr/>
      <dgm:t>
        <a:bodyPr/>
        <a:lstStyle/>
        <a:p>
          <a:r>
            <a:rPr lang="en-GB" dirty="0">
              <a:solidFill>
                <a:schemeClr val="tx1"/>
              </a:solidFill>
            </a:rPr>
            <a:t>Participation and visual methods – doing research differently</a:t>
          </a:r>
          <a:endParaRPr lang="en-US" dirty="0">
            <a:solidFill>
              <a:schemeClr val="tx1"/>
            </a:solidFill>
          </a:endParaRPr>
        </a:p>
      </dgm:t>
    </dgm:pt>
    <dgm:pt modelId="{33D324B0-E18D-4F39-B490-4754CD225A59}" type="parTrans" cxnId="{CEFBACEC-0B50-4661-9F22-9FD7446F663E}">
      <dgm:prSet/>
      <dgm:spPr/>
      <dgm:t>
        <a:bodyPr/>
        <a:lstStyle/>
        <a:p>
          <a:endParaRPr lang="en-US"/>
        </a:p>
      </dgm:t>
    </dgm:pt>
    <dgm:pt modelId="{71A483F1-BF68-40B4-B6B9-FB136E8BE149}" type="sibTrans" cxnId="{CEFBACEC-0B50-4661-9F22-9FD7446F663E}">
      <dgm:prSet/>
      <dgm:spPr/>
      <dgm:t>
        <a:bodyPr/>
        <a:lstStyle/>
        <a:p>
          <a:endParaRPr lang="en-US"/>
        </a:p>
      </dgm:t>
    </dgm:pt>
    <dgm:pt modelId="{D610D6C1-FD85-4935-AE8D-09FFC791A58F}">
      <dgm:prSet/>
      <dgm:spPr/>
      <dgm:t>
        <a:bodyPr/>
        <a:lstStyle/>
        <a:p>
          <a:r>
            <a:rPr lang="en-GB" dirty="0">
              <a:solidFill>
                <a:schemeClr val="tx1"/>
              </a:solidFill>
            </a:rPr>
            <a:t>Girlhood Studies - listening</a:t>
          </a:r>
          <a:endParaRPr lang="en-US" dirty="0">
            <a:solidFill>
              <a:schemeClr val="tx1"/>
            </a:solidFill>
          </a:endParaRPr>
        </a:p>
      </dgm:t>
    </dgm:pt>
    <dgm:pt modelId="{26AD24CA-202B-4B92-9BB7-D9943D714BA5}" type="parTrans" cxnId="{8C549D3C-E870-405F-962E-209C5A7BD75D}">
      <dgm:prSet/>
      <dgm:spPr/>
      <dgm:t>
        <a:bodyPr/>
        <a:lstStyle/>
        <a:p>
          <a:endParaRPr lang="en-US"/>
        </a:p>
      </dgm:t>
    </dgm:pt>
    <dgm:pt modelId="{FB68D34C-4668-4516-AD54-5130D985DC2D}" type="sibTrans" cxnId="{8C549D3C-E870-405F-962E-209C5A7BD75D}">
      <dgm:prSet/>
      <dgm:spPr/>
      <dgm:t>
        <a:bodyPr/>
        <a:lstStyle/>
        <a:p>
          <a:endParaRPr lang="en-US"/>
        </a:p>
      </dgm:t>
    </dgm:pt>
    <dgm:pt modelId="{E4624559-E704-404E-B5D0-2C40B18104D2}" type="pres">
      <dgm:prSet presAssocID="{BE52C645-38E5-4CED-BCDD-3DDADF506663}" presName="matrix" presStyleCnt="0">
        <dgm:presLayoutVars>
          <dgm:chMax val="1"/>
          <dgm:dir/>
          <dgm:resizeHandles val="exact"/>
        </dgm:presLayoutVars>
      </dgm:prSet>
      <dgm:spPr/>
    </dgm:pt>
    <dgm:pt modelId="{F5311274-0933-2E43-A58B-84288FF5170A}" type="pres">
      <dgm:prSet presAssocID="{BE52C645-38E5-4CED-BCDD-3DDADF506663}" presName="diamond" presStyleLbl="bgShp" presStyleIdx="0" presStyleCnt="1"/>
      <dgm:spPr/>
    </dgm:pt>
    <dgm:pt modelId="{E52A9CF1-BE8F-4840-AFC9-11A1EE3DE879}" type="pres">
      <dgm:prSet presAssocID="{BE52C645-38E5-4CED-BCDD-3DDADF506663}" presName="quad1" presStyleLbl="node1" presStyleIdx="0" presStyleCnt="4">
        <dgm:presLayoutVars>
          <dgm:chMax val="0"/>
          <dgm:chPref val="0"/>
          <dgm:bulletEnabled val="1"/>
        </dgm:presLayoutVars>
      </dgm:prSet>
      <dgm:spPr/>
    </dgm:pt>
    <dgm:pt modelId="{694B404E-F5B8-0E4F-A559-BF74AE38F4FD}" type="pres">
      <dgm:prSet presAssocID="{BE52C645-38E5-4CED-BCDD-3DDADF506663}" presName="quad2" presStyleLbl="node1" presStyleIdx="1" presStyleCnt="4">
        <dgm:presLayoutVars>
          <dgm:chMax val="0"/>
          <dgm:chPref val="0"/>
          <dgm:bulletEnabled val="1"/>
        </dgm:presLayoutVars>
      </dgm:prSet>
      <dgm:spPr/>
    </dgm:pt>
    <dgm:pt modelId="{736A60C1-0BE8-E04A-80FB-E98AC228287C}" type="pres">
      <dgm:prSet presAssocID="{BE52C645-38E5-4CED-BCDD-3DDADF506663}" presName="quad3" presStyleLbl="node1" presStyleIdx="2" presStyleCnt="4">
        <dgm:presLayoutVars>
          <dgm:chMax val="0"/>
          <dgm:chPref val="0"/>
          <dgm:bulletEnabled val="1"/>
        </dgm:presLayoutVars>
      </dgm:prSet>
      <dgm:spPr/>
    </dgm:pt>
    <dgm:pt modelId="{1031110E-7EA2-4846-87CF-891D851CD46D}" type="pres">
      <dgm:prSet presAssocID="{BE52C645-38E5-4CED-BCDD-3DDADF506663}" presName="quad4" presStyleLbl="node1" presStyleIdx="3" presStyleCnt="4">
        <dgm:presLayoutVars>
          <dgm:chMax val="0"/>
          <dgm:chPref val="0"/>
          <dgm:bulletEnabled val="1"/>
        </dgm:presLayoutVars>
      </dgm:prSet>
      <dgm:spPr/>
    </dgm:pt>
  </dgm:ptLst>
  <dgm:cxnLst>
    <dgm:cxn modelId="{355EE02B-714E-4905-BEF5-4D5F682E45D0}" srcId="{BE52C645-38E5-4CED-BCDD-3DDADF506663}" destId="{A86D1AB7-8EA8-48C0-94EF-92BC1CB85501}" srcOrd="0" destOrd="0" parTransId="{D1D2E3BE-7C6D-4FF3-AE42-7ACB02674019}" sibTransId="{2206E113-587E-43BB-9646-BD6B7C1D2FC8}"/>
    <dgm:cxn modelId="{8C549D3C-E870-405F-962E-209C5A7BD75D}" srcId="{BE52C645-38E5-4CED-BCDD-3DDADF506663}" destId="{D610D6C1-FD85-4935-AE8D-09FFC791A58F}" srcOrd="3" destOrd="0" parTransId="{26AD24CA-202B-4B92-9BB7-D9943D714BA5}" sibTransId="{FB68D34C-4668-4516-AD54-5130D985DC2D}"/>
    <dgm:cxn modelId="{14904B4C-686F-584F-B458-DE1505F93716}" type="presOf" srcId="{7D1102E7-3A06-4A74-943A-4D2137461A33}" destId="{736A60C1-0BE8-E04A-80FB-E98AC228287C}" srcOrd="0" destOrd="0" presId="urn:microsoft.com/office/officeart/2005/8/layout/matrix3"/>
    <dgm:cxn modelId="{3B163B85-2245-E248-BAE0-C2F584936621}" type="presOf" srcId="{D610D6C1-FD85-4935-AE8D-09FFC791A58F}" destId="{1031110E-7EA2-4846-87CF-891D851CD46D}" srcOrd="0" destOrd="0" presId="urn:microsoft.com/office/officeart/2005/8/layout/matrix3"/>
    <dgm:cxn modelId="{1101C795-DEDE-4911-8561-E2671E889401}" srcId="{BE52C645-38E5-4CED-BCDD-3DDADF506663}" destId="{D60E0D39-CD78-40FD-A97D-1CAAD3EFE696}" srcOrd="1" destOrd="0" parTransId="{678F4912-1B5F-43E0-8CF5-7149C7BC5F0C}" sibTransId="{C8126B2B-049B-44BE-98D6-68B535434E6D}"/>
    <dgm:cxn modelId="{BF6509D5-3404-0848-A01C-AD03FFAFED90}" type="presOf" srcId="{D60E0D39-CD78-40FD-A97D-1CAAD3EFE696}" destId="{694B404E-F5B8-0E4F-A559-BF74AE38F4FD}" srcOrd="0" destOrd="0" presId="urn:microsoft.com/office/officeart/2005/8/layout/matrix3"/>
    <dgm:cxn modelId="{13267BE3-77CC-E048-B602-B266BD2072FE}" type="presOf" srcId="{A86D1AB7-8EA8-48C0-94EF-92BC1CB85501}" destId="{E52A9CF1-BE8F-4840-AFC9-11A1EE3DE879}" srcOrd="0" destOrd="0" presId="urn:microsoft.com/office/officeart/2005/8/layout/matrix3"/>
    <dgm:cxn modelId="{CEFBACEC-0B50-4661-9F22-9FD7446F663E}" srcId="{BE52C645-38E5-4CED-BCDD-3DDADF506663}" destId="{7D1102E7-3A06-4A74-943A-4D2137461A33}" srcOrd="2" destOrd="0" parTransId="{33D324B0-E18D-4F39-B490-4754CD225A59}" sibTransId="{71A483F1-BF68-40B4-B6B9-FB136E8BE149}"/>
    <dgm:cxn modelId="{AAFD2BED-E6CC-5145-A6E6-1761F443F694}" type="presOf" srcId="{BE52C645-38E5-4CED-BCDD-3DDADF506663}" destId="{E4624559-E704-404E-B5D0-2C40B18104D2}" srcOrd="0" destOrd="0" presId="urn:microsoft.com/office/officeart/2005/8/layout/matrix3"/>
    <dgm:cxn modelId="{BED97937-5FC6-C545-85D0-1B280C36E453}" type="presParOf" srcId="{E4624559-E704-404E-B5D0-2C40B18104D2}" destId="{F5311274-0933-2E43-A58B-84288FF5170A}" srcOrd="0" destOrd="0" presId="urn:microsoft.com/office/officeart/2005/8/layout/matrix3"/>
    <dgm:cxn modelId="{544D2B8E-379D-5C4C-AF40-0060E126540E}" type="presParOf" srcId="{E4624559-E704-404E-B5D0-2C40B18104D2}" destId="{E52A9CF1-BE8F-4840-AFC9-11A1EE3DE879}" srcOrd="1" destOrd="0" presId="urn:microsoft.com/office/officeart/2005/8/layout/matrix3"/>
    <dgm:cxn modelId="{412DFD62-801E-0D47-80CC-D65E324A9014}" type="presParOf" srcId="{E4624559-E704-404E-B5D0-2C40B18104D2}" destId="{694B404E-F5B8-0E4F-A559-BF74AE38F4FD}" srcOrd="2" destOrd="0" presId="urn:microsoft.com/office/officeart/2005/8/layout/matrix3"/>
    <dgm:cxn modelId="{BDDF27E0-FE85-0942-B6AF-D19244188190}" type="presParOf" srcId="{E4624559-E704-404E-B5D0-2C40B18104D2}" destId="{736A60C1-0BE8-E04A-80FB-E98AC228287C}" srcOrd="3" destOrd="0" presId="urn:microsoft.com/office/officeart/2005/8/layout/matrix3"/>
    <dgm:cxn modelId="{C613D2AE-CA46-1247-9BFA-D333A882A04B}" type="presParOf" srcId="{E4624559-E704-404E-B5D0-2C40B18104D2}" destId="{1031110E-7EA2-4846-87CF-891D851CD46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311274-0933-2E43-A58B-84288FF5170A}">
      <dsp:nvSpPr>
        <dsp:cNvPr id="0" name=""/>
        <dsp:cNvSpPr/>
      </dsp:nvSpPr>
      <dsp:spPr>
        <a:xfrm>
          <a:off x="134991" y="0"/>
          <a:ext cx="5105400" cy="5105400"/>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2A9CF1-BE8F-4840-AFC9-11A1EE3DE879}">
      <dsp:nvSpPr>
        <dsp:cNvPr id="0" name=""/>
        <dsp:cNvSpPr/>
      </dsp:nvSpPr>
      <dsp:spPr>
        <a:xfrm>
          <a:off x="620004" y="485013"/>
          <a:ext cx="1991106" cy="199110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tx1"/>
              </a:solidFill>
            </a:rPr>
            <a:t>Gender, education and HIV – Conventional hierarchies</a:t>
          </a:r>
          <a:endParaRPr lang="en-US" sz="1900" kern="1200" dirty="0">
            <a:solidFill>
              <a:schemeClr val="tx1"/>
            </a:solidFill>
          </a:endParaRPr>
        </a:p>
      </dsp:txBody>
      <dsp:txXfrm>
        <a:off x="717202" y="582211"/>
        <a:ext cx="1796710" cy="1796710"/>
      </dsp:txXfrm>
    </dsp:sp>
    <dsp:sp modelId="{694B404E-F5B8-0E4F-A559-BF74AE38F4FD}">
      <dsp:nvSpPr>
        <dsp:cNvPr id="0" name=""/>
        <dsp:cNvSpPr/>
      </dsp:nvSpPr>
      <dsp:spPr>
        <a:xfrm>
          <a:off x="2764272" y="485013"/>
          <a:ext cx="1991106" cy="199110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tx1"/>
              </a:solidFill>
            </a:rPr>
            <a:t>Engaging with policy – new positionings</a:t>
          </a:r>
          <a:endParaRPr lang="en-US" sz="1900" kern="1200" dirty="0">
            <a:solidFill>
              <a:schemeClr val="tx1"/>
            </a:solidFill>
          </a:endParaRPr>
        </a:p>
      </dsp:txBody>
      <dsp:txXfrm>
        <a:off x="2861470" y="582211"/>
        <a:ext cx="1796710" cy="1796710"/>
      </dsp:txXfrm>
    </dsp:sp>
    <dsp:sp modelId="{736A60C1-0BE8-E04A-80FB-E98AC228287C}">
      <dsp:nvSpPr>
        <dsp:cNvPr id="0" name=""/>
        <dsp:cNvSpPr/>
      </dsp:nvSpPr>
      <dsp:spPr>
        <a:xfrm>
          <a:off x="620004" y="2629281"/>
          <a:ext cx="1991106" cy="199110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tx1"/>
              </a:solidFill>
            </a:rPr>
            <a:t>Participation and visual methods – doing research differently</a:t>
          </a:r>
          <a:endParaRPr lang="en-US" sz="1900" kern="1200" dirty="0">
            <a:solidFill>
              <a:schemeClr val="tx1"/>
            </a:solidFill>
          </a:endParaRPr>
        </a:p>
      </dsp:txBody>
      <dsp:txXfrm>
        <a:off x="717202" y="2726479"/>
        <a:ext cx="1796710" cy="1796710"/>
      </dsp:txXfrm>
    </dsp:sp>
    <dsp:sp modelId="{1031110E-7EA2-4846-87CF-891D851CD46D}">
      <dsp:nvSpPr>
        <dsp:cNvPr id="0" name=""/>
        <dsp:cNvSpPr/>
      </dsp:nvSpPr>
      <dsp:spPr>
        <a:xfrm>
          <a:off x="2764272" y="2629281"/>
          <a:ext cx="1991106" cy="199110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tx1"/>
              </a:solidFill>
            </a:rPr>
            <a:t>Girlhood Studies - listening</a:t>
          </a:r>
          <a:endParaRPr lang="en-US" sz="1900" kern="1200" dirty="0">
            <a:solidFill>
              <a:schemeClr val="tx1"/>
            </a:solidFill>
          </a:endParaRPr>
        </a:p>
      </dsp:txBody>
      <dsp:txXfrm>
        <a:off x="2861470" y="2726479"/>
        <a:ext cx="1796710" cy="179671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707DE8-CF27-4F0A-B3B8-8A9ED972E9FD}" type="datetimeFigureOut">
              <a:rPr lang="en-GB" smtClean="0"/>
              <a:t>03/02/2026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6FB4A2-112D-41D9-80FA-FC28709D26B4}" type="slidenum">
              <a:rPr lang="en-GB" smtClean="0"/>
              <a:t>‹#›</a:t>
            </a:fld>
            <a:endParaRPr lang="en-GB"/>
          </a:p>
        </p:txBody>
      </p:sp>
    </p:spTree>
    <p:extLst>
      <p:ext uri="{BB962C8B-B14F-4D97-AF65-F5344CB8AC3E}">
        <p14:creationId xmlns:p14="http://schemas.microsoft.com/office/powerpoint/2010/main" val="3437065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26FB4A2-112D-41D9-80FA-FC28709D26B4}" type="slidenum">
              <a:rPr lang="en-GB" smtClean="0"/>
              <a:t>8</a:t>
            </a:fld>
            <a:endParaRPr lang="en-GB"/>
          </a:p>
        </p:txBody>
      </p:sp>
    </p:spTree>
    <p:extLst>
      <p:ext uri="{BB962C8B-B14F-4D97-AF65-F5344CB8AC3E}">
        <p14:creationId xmlns:p14="http://schemas.microsoft.com/office/powerpoint/2010/main" val="3830695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2/3/2026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62811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2/3/2026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50175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2/3/2026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718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2/3/2026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09218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2/3/2026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861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2/3/2026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7558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2/3/2026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835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2/3/2026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0063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2/3/2026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6494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2/3/2026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814439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2/3/2026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6433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2/3/2026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687736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55" r:id="rId6"/>
    <p:sldLayoutId id="2147483751" r:id="rId7"/>
    <p:sldLayoutId id="2147483752" r:id="rId8"/>
    <p:sldLayoutId id="2147483753" r:id="rId9"/>
    <p:sldLayoutId id="2147483754" r:id="rId10"/>
    <p:sldLayoutId id="2147483756"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6B9231A-B34B-4A29-A6AC-532E1EE815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39F1138E-6735-AFDC-2457-0AB2319787B0}"/>
              </a:ext>
            </a:extLst>
          </p:cNvPr>
          <p:cNvPicPr>
            <a:picLocks noChangeAspect="1"/>
          </p:cNvPicPr>
          <p:nvPr/>
        </p:nvPicPr>
        <p:blipFill>
          <a:blip r:embed="rId2">
            <a:alphaModFix amt="40000"/>
          </a:blip>
          <a:srcRect t="9091" r="10705"/>
          <a:stretch>
            <a:fillRect/>
          </a:stretch>
        </p:blipFill>
        <p:spPr>
          <a:xfrm>
            <a:off x="20" y="152"/>
            <a:ext cx="12191980" cy="6857848"/>
          </a:xfrm>
          <a:prstGeom prst="rect">
            <a:avLst/>
          </a:prstGeom>
        </p:spPr>
      </p:pic>
      <p:sp>
        <p:nvSpPr>
          <p:cNvPr id="4" name="Rectangle 1">
            <a:extLst>
              <a:ext uri="{FF2B5EF4-FFF2-40B4-BE49-F238E27FC236}">
                <a16:creationId xmlns:a16="http://schemas.microsoft.com/office/drawing/2014/main" id="{23935340-2691-ECD9-C481-DF027F1E8F3C}"/>
              </a:ext>
            </a:extLst>
          </p:cNvPr>
          <p:cNvSpPr>
            <a:spLocks noGrp="1" noChangeArrowheads="1"/>
          </p:cNvSpPr>
          <p:nvPr>
            <p:ph type="ctrTitle"/>
          </p:nvPr>
        </p:nvSpPr>
        <p:spPr bwMode="auto">
          <a:xfrm>
            <a:off x="640080" y="985233"/>
            <a:ext cx="5758628" cy="335585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4700" b="0" i="0" u="none" strike="noStrike" cap="none" normalizeH="0" baseline="0">
                <a:ln>
                  <a:noFill/>
                </a:ln>
                <a:solidFill>
                  <a:srgbClr val="FFFFFF"/>
                </a:solidFill>
                <a:effectLst/>
                <a:latin typeface="Arial" panose="020B0604020202020204" pitchFamily="34" charset="0"/>
              </a:rPr>
              <a:t>Building and sustaining long lasting partnerships around gender and education</a:t>
            </a:r>
          </a:p>
        </p:txBody>
      </p:sp>
      <p:sp>
        <p:nvSpPr>
          <p:cNvPr id="3" name="Subtitle 2">
            <a:extLst>
              <a:ext uri="{FF2B5EF4-FFF2-40B4-BE49-F238E27FC236}">
                <a16:creationId xmlns:a16="http://schemas.microsoft.com/office/drawing/2014/main" id="{E353950F-3883-755B-E3B2-0DCC2916E1C9}"/>
              </a:ext>
            </a:extLst>
          </p:cNvPr>
          <p:cNvSpPr>
            <a:spLocks noGrp="1"/>
          </p:cNvSpPr>
          <p:nvPr>
            <p:ph type="subTitle" idx="1"/>
          </p:nvPr>
        </p:nvSpPr>
        <p:spPr>
          <a:xfrm>
            <a:off x="640080" y="5251621"/>
            <a:ext cx="4439920" cy="1104721"/>
          </a:xfrm>
        </p:spPr>
        <p:txBody>
          <a:bodyPr anchor="t">
            <a:normAutofit/>
          </a:bodyPr>
          <a:lstStyle/>
          <a:p>
            <a:pPr>
              <a:lnSpc>
                <a:spcPct val="120000"/>
              </a:lnSpc>
            </a:pPr>
            <a:r>
              <a:rPr lang="en-GB" sz="1300" dirty="0" err="1">
                <a:solidFill>
                  <a:srgbClr val="FFFFFF"/>
                </a:solidFill>
              </a:rPr>
              <a:t>Relelbohile</a:t>
            </a:r>
            <a:r>
              <a:rPr lang="en-GB" sz="1300" dirty="0">
                <a:solidFill>
                  <a:srgbClr val="FFFFFF"/>
                </a:solidFill>
              </a:rPr>
              <a:t> Moletsane (University of the Witwatersrand  and Elaine Unterhalter (University College London)</a:t>
            </a:r>
          </a:p>
        </p:txBody>
      </p:sp>
      <p:cxnSp>
        <p:nvCxnSpPr>
          <p:cNvPr id="26" name="Straight Connector 25">
            <a:extLst>
              <a:ext uri="{FF2B5EF4-FFF2-40B4-BE49-F238E27FC236}">
                <a16:creationId xmlns:a16="http://schemas.microsoft.com/office/drawing/2014/main" id="{F0CE0765-E93C-4D37-9D5F-D464EFB10F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95436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45514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67009-6E75-2D74-7499-115F4A3A00DD}"/>
              </a:ext>
            </a:extLst>
          </p:cNvPr>
          <p:cNvSpPr>
            <a:spLocks noGrp="1"/>
          </p:cNvSpPr>
          <p:nvPr>
            <p:ph type="title"/>
          </p:nvPr>
        </p:nvSpPr>
        <p:spPr/>
        <p:txBody>
          <a:bodyPr/>
          <a:lstStyle/>
          <a:p>
            <a:r>
              <a:rPr lang="en-GB" dirty="0">
                <a:latin typeface="Aptos" panose="020B0004020202020204" pitchFamily="34" charset="0"/>
              </a:rPr>
              <a:t>Participatory processes and visual methods</a:t>
            </a:r>
          </a:p>
        </p:txBody>
      </p:sp>
      <p:sp>
        <p:nvSpPr>
          <p:cNvPr id="3" name="Content Placeholder 2">
            <a:extLst>
              <a:ext uri="{FF2B5EF4-FFF2-40B4-BE49-F238E27FC236}">
                <a16:creationId xmlns:a16="http://schemas.microsoft.com/office/drawing/2014/main" id="{1E1E5298-96D1-537A-879C-683B66E26153}"/>
              </a:ext>
            </a:extLst>
          </p:cNvPr>
          <p:cNvSpPr>
            <a:spLocks noGrp="1"/>
          </p:cNvSpPr>
          <p:nvPr>
            <p:ph idx="1"/>
          </p:nvPr>
        </p:nvSpPr>
        <p:spPr/>
        <p:txBody>
          <a:bodyPr>
            <a:normAutofit fontScale="92500"/>
          </a:bodyPr>
          <a:lstStyle/>
          <a:p>
            <a:pPr marL="0" indent="0">
              <a:buNone/>
            </a:pPr>
            <a:r>
              <a:rPr lang="en-GB" dirty="0">
                <a:latin typeface="Aptos" panose="020B0004020202020204" pitchFamily="34" charset="0"/>
              </a:rPr>
              <a:t>Moletsane, R., Mitchell, C., &amp; Lewin, T. (2015). Gender violence, teenage pregnancy and gender equity policy in South Africa: privileging the voices of women and girls through participatory visual methods. In Parkes, J. ed.  </a:t>
            </a:r>
            <a:r>
              <a:rPr lang="en-GB" i="1" dirty="0">
                <a:latin typeface="Aptos" panose="020B0004020202020204" pitchFamily="34" charset="0"/>
              </a:rPr>
              <a:t>Gender violence in poverty contexts</a:t>
            </a:r>
            <a:r>
              <a:rPr lang="en-GB" dirty="0">
                <a:latin typeface="Aptos" panose="020B0004020202020204" pitchFamily="34" charset="0"/>
              </a:rPr>
              <a:t> (pp. 183-196).  Abingdon: Routledge.</a:t>
            </a:r>
          </a:p>
          <a:p>
            <a:pPr marL="0" indent="0">
              <a:buNone/>
            </a:pPr>
            <a:r>
              <a:rPr lang="en-GB" dirty="0">
                <a:latin typeface="Aptos" panose="020B0004020202020204" pitchFamily="34" charset="0"/>
              </a:rPr>
              <a:t>Moletsane, R. (2023). Using photovoice to enhance young women’s participation in addressing gender-based violence in higher education. </a:t>
            </a:r>
            <a:r>
              <a:rPr lang="en-GB" i="1" dirty="0">
                <a:latin typeface="Aptos" panose="020B0004020202020204" pitchFamily="34" charset="0"/>
              </a:rPr>
              <a:t>Comparative Education</a:t>
            </a:r>
            <a:r>
              <a:rPr lang="en-GB" dirty="0">
                <a:latin typeface="Aptos" panose="020B0004020202020204" pitchFamily="34" charset="0"/>
              </a:rPr>
              <a:t>, </a:t>
            </a:r>
            <a:r>
              <a:rPr lang="en-GB" i="1" dirty="0">
                <a:latin typeface="Aptos" panose="020B0004020202020204" pitchFamily="34" charset="0"/>
              </a:rPr>
              <a:t>59</a:t>
            </a:r>
            <a:r>
              <a:rPr lang="en-GB" dirty="0">
                <a:latin typeface="Aptos" panose="020B0004020202020204" pitchFamily="34" charset="0"/>
              </a:rPr>
              <a:t>(2), 239-258.</a:t>
            </a:r>
          </a:p>
          <a:p>
            <a:pPr marL="0" indent="0">
              <a:buNone/>
            </a:pPr>
            <a:r>
              <a:rPr lang="en-GB" dirty="0">
                <a:latin typeface="Aptos" panose="020B0004020202020204" pitchFamily="34" charset="0"/>
              </a:rPr>
              <a:t>Unterhalter, E., Longlands, H., Moletsane, R., Peppin Vaughan, R., 2024  How To Run a participatory dashboard workshop using the AGEE (Accountability for Gender Equality in Education) Framework London: AGEE Project , https://www.gendereddata.org/wp-content/uploads/2024/07/How-to-do-an-AGEE-workshop.final_.pdf</a:t>
            </a:r>
          </a:p>
          <a:p>
            <a:pPr marL="0" indent="0">
              <a:buNone/>
            </a:pPr>
            <a:endParaRPr lang="en-GB" dirty="0"/>
          </a:p>
          <a:p>
            <a:endParaRPr lang="en-GB" dirty="0"/>
          </a:p>
        </p:txBody>
      </p:sp>
    </p:spTree>
    <p:extLst>
      <p:ext uri="{BB962C8B-B14F-4D97-AF65-F5344CB8AC3E}">
        <p14:creationId xmlns:p14="http://schemas.microsoft.com/office/powerpoint/2010/main" val="3194719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03AAD-7D0C-07ED-F5C8-BF86C3FE44ED}"/>
              </a:ext>
            </a:extLst>
          </p:cNvPr>
          <p:cNvSpPr>
            <a:spLocks noGrp="1"/>
          </p:cNvSpPr>
          <p:nvPr>
            <p:ph type="title"/>
          </p:nvPr>
        </p:nvSpPr>
        <p:spPr/>
        <p:txBody>
          <a:bodyPr/>
          <a:lstStyle/>
          <a:p>
            <a:r>
              <a:rPr lang="en-GB" dirty="0">
                <a:latin typeface="Aptos" panose="020B0004020202020204" pitchFamily="34" charset="0"/>
              </a:rPr>
              <a:t>Thinking about girlhood studies</a:t>
            </a:r>
          </a:p>
        </p:txBody>
      </p:sp>
      <p:sp>
        <p:nvSpPr>
          <p:cNvPr id="3" name="Content Placeholder 2">
            <a:extLst>
              <a:ext uri="{FF2B5EF4-FFF2-40B4-BE49-F238E27FC236}">
                <a16:creationId xmlns:a16="http://schemas.microsoft.com/office/drawing/2014/main" id="{333B33ED-A891-4C03-2A04-11256C62C638}"/>
              </a:ext>
            </a:extLst>
          </p:cNvPr>
          <p:cNvSpPr>
            <a:spLocks noGrp="1"/>
          </p:cNvSpPr>
          <p:nvPr>
            <p:ph idx="1"/>
          </p:nvPr>
        </p:nvSpPr>
        <p:spPr/>
        <p:txBody>
          <a:bodyPr>
            <a:normAutofit lnSpcReduction="10000"/>
          </a:bodyPr>
          <a:lstStyle/>
          <a:p>
            <a:pPr marL="0" indent="0">
              <a:buNone/>
            </a:pPr>
            <a:r>
              <a:rPr lang="en-GB" dirty="0">
                <a:latin typeface="Aptos" panose="020B0004020202020204" pitchFamily="34" charset="0"/>
              </a:rPr>
              <a:t>Moletsane, R., Mitchell, C., Smith, A., and Chisholm, L. (2008). </a:t>
            </a:r>
            <a:r>
              <a:rPr lang="en-GB" i="1" dirty="0">
                <a:latin typeface="Aptos" panose="020B0004020202020204" pitchFamily="34" charset="0"/>
              </a:rPr>
              <a:t>Methodologies for</a:t>
            </a:r>
            <a:r>
              <a:rPr lang="en-GB" b="1" i="1" dirty="0">
                <a:latin typeface="Aptos" panose="020B0004020202020204" pitchFamily="34" charset="0"/>
              </a:rPr>
              <a:t> </a:t>
            </a:r>
            <a:r>
              <a:rPr lang="en-GB" i="1" dirty="0">
                <a:latin typeface="Aptos" panose="020B0004020202020204" pitchFamily="34" charset="0"/>
              </a:rPr>
              <a:t>Mapping a Southern African Girlhood in the Age of Aids.</a:t>
            </a:r>
            <a:r>
              <a:rPr lang="en-GB" dirty="0">
                <a:latin typeface="Aptos" panose="020B0004020202020204" pitchFamily="34" charset="0"/>
              </a:rPr>
              <a:t> Rotterdam/New York/Taipei: Sense Publishers. </a:t>
            </a:r>
            <a:endParaRPr lang="en-GB" u="sng" dirty="0">
              <a:latin typeface="Aptos" panose="020B0004020202020204" pitchFamily="34" charset="0"/>
            </a:endParaRPr>
          </a:p>
          <a:p>
            <a:pPr marL="0" indent="0">
              <a:buNone/>
            </a:pPr>
            <a:r>
              <a:rPr lang="en-GB" dirty="0">
                <a:latin typeface="Aptos" panose="020B0004020202020204" pitchFamily="34" charset="0"/>
              </a:rPr>
              <a:t>Moletsane, R. (2007). South African girlhood in the age of AIDS: towards girlhood studies?. </a:t>
            </a:r>
            <a:r>
              <a:rPr lang="en-GB" i="1" dirty="0">
                <a:latin typeface="Aptos" panose="020B0004020202020204" pitchFamily="34" charset="0"/>
              </a:rPr>
              <a:t>Agenda</a:t>
            </a:r>
            <a:r>
              <a:rPr lang="en-GB" dirty="0">
                <a:latin typeface="Aptos" panose="020B0004020202020204" pitchFamily="34" charset="0"/>
              </a:rPr>
              <a:t>, </a:t>
            </a:r>
            <a:r>
              <a:rPr lang="en-GB" i="1" dirty="0">
                <a:latin typeface="Aptos" panose="020B0004020202020204" pitchFamily="34" charset="0"/>
              </a:rPr>
              <a:t>21</a:t>
            </a:r>
            <a:r>
              <a:rPr lang="en-GB" dirty="0">
                <a:latin typeface="Aptos" panose="020B0004020202020204" pitchFamily="34" charset="0"/>
              </a:rPr>
              <a:t>(72), 155-165.</a:t>
            </a:r>
          </a:p>
          <a:p>
            <a:pPr marL="0" indent="0">
              <a:buNone/>
            </a:pPr>
            <a:r>
              <a:rPr lang="en-GB" dirty="0" err="1">
                <a:latin typeface="Aptos" panose="020B0004020202020204" pitchFamily="34" charset="0"/>
              </a:rPr>
              <a:t>Fourshey</a:t>
            </a:r>
            <a:r>
              <a:rPr lang="en-GB" dirty="0">
                <a:latin typeface="Aptos" panose="020B0004020202020204" pitchFamily="34" charset="0"/>
              </a:rPr>
              <a:t>, C. C., Jaksch, M., &amp; Moletsane, R. (2025). </a:t>
            </a:r>
            <a:r>
              <a:rPr lang="en-GB" i="1" dirty="0">
                <a:latin typeface="Aptos" panose="020B0004020202020204" pitchFamily="34" charset="0"/>
              </a:rPr>
              <a:t>African Feminist Girlhood Studies and Development</a:t>
            </a:r>
            <a:r>
              <a:rPr lang="en-GB" dirty="0">
                <a:latin typeface="Aptos" panose="020B0004020202020204" pitchFamily="34" charset="0"/>
              </a:rPr>
              <a:t>. Palgrave Macmillan.</a:t>
            </a:r>
          </a:p>
          <a:p>
            <a:pPr marL="0" indent="0">
              <a:buNone/>
            </a:pPr>
            <a:r>
              <a:rPr lang="en-GB" dirty="0">
                <a:latin typeface="Aptos" panose="020B0004020202020204" pitchFamily="34" charset="0"/>
              </a:rPr>
              <a:t>Unterhalter, E. (2025). Disarticulated networks and neoliberal agendas: How insights from GAD theory became disconnected from work on gender, girls’ education and international development. </a:t>
            </a:r>
            <a:r>
              <a:rPr lang="en-GB" i="1" dirty="0">
                <a:latin typeface="Aptos" panose="020B0004020202020204" pitchFamily="34" charset="0"/>
              </a:rPr>
              <a:t>Third World Quarterly</a:t>
            </a:r>
            <a:r>
              <a:rPr lang="en-GB" dirty="0">
                <a:latin typeface="Aptos" panose="020B0004020202020204" pitchFamily="34" charset="0"/>
              </a:rPr>
              <a:t>, 1-19.</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219600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82B49-E61D-CF23-DB27-C207EC6FBEF3}"/>
              </a:ext>
            </a:extLst>
          </p:cNvPr>
          <p:cNvSpPr>
            <a:spLocks noGrp="1"/>
          </p:cNvSpPr>
          <p:nvPr>
            <p:ph type="title"/>
          </p:nvPr>
        </p:nvSpPr>
        <p:spPr/>
        <p:txBody>
          <a:bodyPr>
            <a:normAutofit fontScale="90000"/>
          </a:bodyPr>
          <a:lstStyle/>
          <a:p>
            <a:r>
              <a:rPr lang="en-US" cap="all" spc="300" dirty="0"/>
              <a:t>What are some implications for other projects?</a:t>
            </a:r>
            <a:br>
              <a:rPr lang="en-US" cap="all" spc="300" dirty="0"/>
            </a:br>
            <a:endParaRPr lang="en-GB" dirty="0"/>
          </a:p>
        </p:txBody>
      </p:sp>
      <p:sp>
        <p:nvSpPr>
          <p:cNvPr id="3" name="Content Placeholder 2">
            <a:extLst>
              <a:ext uri="{FF2B5EF4-FFF2-40B4-BE49-F238E27FC236}">
                <a16:creationId xmlns:a16="http://schemas.microsoft.com/office/drawing/2014/main" id="{7AE27206-ADF4-519C-962A-BCB1D19A89CC}"/>
              </a:ext>
            </a:extLst>
          </p:cNvPr>
          <p:cNvSpPr>
            <a:spLocks noGrp="1"/>
          </p:cNvSpPr>
          <p:nvPr>
            <p:ph idx="1"/>
          </p:nvPr>
        </p:nvSpPr>
        <p:spPr/>
        <p:txBody>
          <a:bodyPr/>
          <a:lstStyle/>
          <a:p>
            <a:pPr fontAlgn="base"/>
            <a:r>
              <a:rPr lang="en-GB" sz="2400" dirty="0">
                <a:latin typeface="Arial Nova" panose="020F0502020204030204" pitchFamily="34" charset="0"/>
              </a:rPr>
              <a:t>Co-development</a:t>
            </a:r>
          </a:p>
          <a:p>
            <a:pPr fontAlgn="base"/>
            <a:r>
              <a:rPr lang="en-GB" sz="2400" dirty="0">
                <a:latin typeface="Arial Nova" panose="020F0502020204030204" pitchFamily="34" charset="0"/>
              </a:rPr>
              <a:t>C</a:t>
            </a:r>
            <a:r>
              <a:rPr lang="en-GB" sz="2400">
                <a:latin typeface="Arial Nova" panose="020F0502020204030204" pitchFamily="34" charset="0"/>
              </a:rPr>
              <a:t>o </a:t>
            </a:r>
            <a:r>
              <a:rPr lang="en-GB" sz="2400" dirty="0">
                <a:latin typeface="Arial Nova" panose="020F0502020204030204" pitchFamily="34" charset="0"/>
              </a:rPr>
              <a:t>learning/mutual learning</a:t>
            </a:r>
          </a:p>
          <a:p>
            <a:pPr fontAlgn="base"/>
            <a:r>
              <a:rPr lang="en-GB" sz="2400" dirty="0">
                <a:latin typeface="Arial Nova" panose="020F0502020204030204" pitchFamily="34" charset="0"/>
              </a:rPr>
              <a:t>Long lasting relationships</a:t>
            </a:r>
          </a:p>
          <a:p>
            <a:pPr fontAlgn="base"/>
            <a:r>
              <a:rPr lang="en-GB" sz="2400" dirty="0">
                <a:latin typeface="Arial Nova" panose="020F0502020204030204" pitchFamily="34" charset="0"/>
              </a:rPr>
              <a:t>Working against the grain that tends to silencing</a:t>
            </a:r>
          </a:p>
          <a:p>
            <a:pPr fontAlgn="base"/>
            <a:r>
              <a:rPr lang="en-GB" sz="2400" dirty="0">
                <a:latin typeface="Arial Nova" panose="020F0502020204030204" pitchFamily="34" charset="0"/>
              </a:rPr>
              <a:t>Naming forms of racism and its effects</a:t>
            </a:r>
          </a:p>
          <a:p>
            <a:pPr fontAlgn="base"/>
            <a:r>
              <a:rPr lang="en-GB" sz="2400" dirty="0">
                <a:latin typeface="Arial Nova" panose="020F0502020204030204" pitchFamily="34" charset="0"/>
              </a:rPr>
              <a:t>Trying to lean into processes for change</a:t>
            </a:r>
          </a:p>
          <a:p>
            <a:pPr marL="0" indent="0">
              <a:buNone/>
            </a:pPr>
            <a:endParaRPr lang="en-GB" dirty="0"/>
          </a:p>
        </p:txBody>
      </p:sp>
    </p:spTree>
    <p:extLst>
      <p:ext uri="{BB962C8B-B14F-4D97-AF65-F5344CB8AC3E}">
        <p14:creationId xmlns:p14="http://schemas.microsoft.com/office/powerpoint/2010/main" val="298725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46B9231A-B34B-4A29-A6AC-532E1EE815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een dialogue boxes">
            <a:extLst>
              <a:ext uri="{FF2B5EF4-FFF2-40B4-BE49-F238E27FC236}">
                <a16:creationId xmlns:a16="http://schemas.microsoft.com/office/drawing/2014/main" id="{DC265497-F66A-03B2-6960-4FFB2AD37382}"/>
              </a:ext>
            </a:extLst>
          </p:cNvPr>
          <p:cNvPicPr>
            <a:picLocks noChangeAspect="1"/>
          </p:cNvPicPr>
          <p:nvPr/>
        </p:nvPicPr>
        <p:blipFill>
          <a:blip r:embed="rId2">
            <a:alphaModFix amt="40000"/>
          </a:blip>
          <a:srcRect t="17114" b="15320"/>
          <a:stretch>
            <a:fillRect/>
          </a:stretch>
        </p:blipFill>
        <p:spPr>
          <a:xfrm>
            <a:off x="20" y="152"/>
            <a:ext cx="12191980" cy="6857848"/>
          </a:xfrm>
          <a:prstGeom prst="rect">
            <a:avLst/>
          </a:prstGeom>
        </p:spPr>
      </p:pic>
      <p:sp>
        <p:nvSpPr>
          <p:cNvPr id="2" name="Title 1">
            <a:extLst>
              <a:ext uri="{FF2B5EF4-FFF2-40B4-BE49-F238E27FC236}">
                <a16:creationId xmlns:a16="http://schemas.microsoft.com/office/drawing/2014/main" id="{E461860F-5E7B-6C4F-EDF6-611DD7C74CD6}"/>
              </a:ext>
            </a:extLst>
          </p:cNvPr>
          <p:cNvSpPr>
            <a:spLocks noGrp="1"/>
          </p:cNvSpPr>
          <p:nvPr>
            <p:ph type="title"/>
          </p:nvPr>
        </p:nvSpPr>
        <p:spPr>
          <a:xfrm>
            <a:off x="640080" y="985233"/>
            <a:ext cx="5758628" cy="3355853"/>
          </a:xfrm>
        </p:spPr>
        <p:txBody>
          <a:bodyPr vert="horz" lIns="91440" tIns="45720" rIns="91440" bIns="45720" rtlCol="0" anchor="t">
            <a:normAutofit/>
          </a:bodyPr>
          <a:lstStyle/>
          <a:p>
            <a:r>
              <a:rPr lang="en-US" sz="6000" b="1" kern="1200" dirty="0">
                <a:solidFill>
                  <a:srgbClr val="FFFFFF"/>
                </a:solidFill>
                <a:latin typeface="+mj-lt"/>
                <a:ea typeface="+mj-ea"/>
                <a:cs typeface="+mj-cs"/>
              </a:rPr>
              <a:t>A very long set of conversations</a:t>
            </a:r>
          </a:p>
        </p:txBody>
      </p:sp>
      <p:cxnSp>
        <p:nvCxnSpPr>
          <p:cNvPr id="13" name="Straight Connector 12">
            <a:extLst>
              <a:ext uri="{FF2B5EF4-FFF2-40B4-BE49-F238E27FC236}">
                <a16:creationId xmlns:a16="http://schemas.microsoft.com/office/drawing/2014/main" id="{F0CE0765-E93C-4D37-9D5F-D464EFB10F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95436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30634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0" name="Rectangle 9">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Raindrops on cypress leaves">
            <a:extLst>
              <a:ext uri="{FF2B5EF4-FFF2-40B4-BE49-F238E27FC236}">
                <a16:creationId xmlns:a16="http://schemas.microsoft.com/office/drawing/2014/main" id="{FCA2AD8A-6A93-9FEB-74D1-4D161A56DFC3}"/>
              </a:ext>
            </a:extLst>
          </p:cNvPr>
          <p:cNvPicPr>
            <a:picLocks noChangeAspect="1"/>
          </p:cNvPicPr>
          <p:nvPr/>
        </p:nvPicPr>
        <p:blipFill>
          <a:blip r:embed="rId2"/>
          <a:srcRect t="1379" b="4872"/>
          <a:stretch>
            <a:fillRect/>
          </a:stretch>
        </p:blipFill>
        <p:spPr>
          <a:xfrm>
            <a:off x="20" y="10"/>
            <a:ext cx="12191979" cy="6857989"/>
          </a:xfrm>
          <a:prstGeom prst="rect">
            <a:avLst/>
          </a:prstGeom>
        </p:spPr>
      </p:pic>
      <p:sp>
        <p:nvSpPr>
          <p:cNvPr id="12" name="Rectangle 11">
            <a:extLst>
              <a:ext uri="{FF2B5EF4-FFF2-40B4-BE49-F238E27FC236}">
                <a16:creationId xmlns:a16="http://schemas.microsoft.com/office/drawing/2014/main" id="{9E9D00D9-C4F5-471E-BE2C-126CB112A6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B00FAF-FCF9-01E7-36C3-BE8EB981C490}"/>
              </a:ext>
            </a:extLst>
          </p:cNvPr>
          <p:cNvSpPr>
            <a:spLocks noGrp="1"/>
          </p:cNvSpPr>
          <p:nvPr>
            <p:ph type="title" idx="4294967295"/>
          </p:nvPr>
        </p:nvSpPr>
        <p:spPr>
          <a:xfrm>
            <a:off x="640080" y="914400"/>
            <a:ext cx="4892948" cy="3427867"/>
          </a:xfrm>
        </p:spPr>
        <p:txBody>
          <a:bodyPr vert="horz" lIns="91440" tIns="45720" rIns="91440" bIns="45720" rtlCol="0" anchor="t">
            <a:normAutofit fontScale="90000"/>
          </a:bodyPr>
          <a:lstStyle/>
          <a:p>
            <a:pPr algn="just">
              <a:lnSpc>
                <a:spcPct val="90000"/>
              </a:lnSpc>
            </a:pPr>
            <a:r>
              <a:rPr lang="en-US" sz="2200" b="1" kern="1200" dirty="0">
                <a:solidFill>
                  <a:srgbClr val="FFFFFF"/>
                </a:solidFill>
                <a:latin typeface="+mj-lt"/>
                <a:ea typeface="+mj-ea"/>
                <a:cs typeface="+mj-cs"/>
              </a:rPr>
              <a:t>1. What were our research concerns and out conditions of work when we first </a:t>
            </a:r>
            <a:r>
              <a:rPr lang="en-US" sz="2200" dirty="0">
                <a:solidFill>
                  <a:srgbClr val="FFFFFF"/>
                </a:solidFill>
              </a:rPr>
              <a:t>started working together</a:t>
            </a:r>
            <a:r>
              <a:rPr lang="en-US" sz="2200" b="1" kern="1200" dirty="0">
                <a:solidFill>
                  <a:srgbClr val="FFFFFF"/>
                </a:solidFill>
                <a:latin typeface="+mj-lt"/>
                <a:ea typeface="+mj-ea"/>
                <a:cs typeface="+mj-cs"/>
              </a:rPr>
              <a:t>?</a:t>
            </a:r>
            <a:r>
              <a:rPr lang="en-US" sz="2200" dirty="0">
                <a:solidFill>
                  <a:srgbClr val="FFFFFF"/>
                </a:solidFill>
              </a:rPr>
              <a:t> </a:t>
            </a:r>
            <a:r>
              <a:rPr lang="en-US" sz="2200" b="1" kern="1200" dirty="0">
                <a:solidFill>
                  <a:srgbClr val="FFFFFF"/>
                </a:solidFill>
                <a:latin typeface="+mj-lt"/>
                <a:ea typeface="+mj-ea"/>
                <a:cs typeface="+mj-cs"/>
              </a:rPr>
              <a:t>What was the nature of the partnership in that phase?</a:t>
            </a:r>
            <a:br>
              <a:rPr lang="en-US" sz="2200" b="1" kern="1200" dirty="0">
                <a:solidFill>
                  <a:srgbClr val="FFFFFF"/>
                </a:solidFill>
                <a:latin typeface="+mj-lt"/>
                <a:ea typeface="+mj-ea"/>
                <a:cs typeface="+mj-cs"/>
              </a:rPr>
            </a:br>
            <a:br>
              <a:rPr lang="en-US" sz="2200" b="1" kern="1200" dirty="0">
                <a:solidFill>
                  <a:srgbClr val="FFFFFF"/>
                </a:solidFill>
                <a:latin typeface="+mj-lt"/>
                <a:ea typeface="+mj-ea"/>
                <a:cs typeface="+mj-cs"/>
              </a:rPr>
            </a:br>
            <a:r>
              <a:rPr lang="en-US" sz="2200" dirty="0">
                <a:solidFill>
                  <a:srgbClr val="FFFFFF"/>
                </a:solidFill>
              </a:rPr>
              <a:t>2. </a:t>
            </a:r>
            <a:r>
              <a:rPr lang="en-US" sz="2200" b="1" kern="1200" dirty="0">
                <a:solidFill>
                  <a:srgbClr val="FFFFFF"/>
                </a:solidFill>
                <a:latin typeface="+mj-lt"/>
                <a:ea typeface="+mj-ea"/>
                <a:cs typeface="+mj-cs"/>
              </a:rPr>
              <a:t>What shifted in our partnership  </a:t>
            </a:r>
            <a:r>
              <a:rPr lang="en-US" sz="2200" dirty="0">
                <a:solidFill>
                  <a:srgbClr val="FFFFFF"/>
                </a:solidFill>
              </a:rPr>
              <a:t>over the years? And why? </a:t>
            </a:r>
            <a:br>
              <a:rPr lang="en-US" sz="2200" dirty="0">
                <a:solidFill>
                  <a:srgbClr val="FFFFFF"/>
                </a:solidFill>
              </a:rPr>
            </a:br>
            <a:br>
              <a:rPr lang="en-US" sz="2200" dirty="0">
                <a:solidFill>
                  <a:srgbClr val="FFFFFF"/>
                </a:solidFill>
              </a:rPr>
            </a:br>
            <a:r>
              <a:rPr lang="en-US" sz="2200" dirty="0">
                <a:solidFill>
                  <a:srgbClr val="FFFFFF"/>
                </a:solidFill>
              </a:rPr>
              <a:t>3. What lessons can we draw from our partnership and its implications for building sustainable, equitable and respectful  partnerships? </a:t>
            </a:r>
            <a:br>
              <a:rPr lang="en-US" sz="2200" b="1" kern="1200" dirty="0">
                <a:solidFill>
                  <a:srgbClr val="FFFFFF"/>
                </a:solidFill>
                <a:latin typeface="+mj-lt"/>
                <a:ea typeface="+mj-ea"/>
                <a:cs typeface="+mj-cs"/>
              </a:rPr>
            </a:br>
            <a:br>
              <a:rPr lang="en-US" sz="2200" b="1" kern="1200" dirty="0">
                <a:solidFill>
                  <a:srgbClr val="FFFFFF"/>
                </a:solidFill>
                <a:latin typeface="+mj-lt"/>
                <a:ea typeface="+mj-ea"/>
                <a:cs typeface="+mj-cs"/>
              </a:rPr>
            </a:br>
            <a:endParaRPr lang="en-US" sz="2200" b="1" kern="1200" dirty="0">
              <a:solidFill>
                <a:srgbClr val="FFFFFF"/>
              </a:solidFill>
              <a:latin typeface="+mj-lt"/>
              <a:ea typeface="+mj-ea"/>
              <a:cs typeface="+mj-cs"/>
            </a:endParaRPr>
          </a:p>
        </p:txBody>
      </p:sp>
      <p:cxnSp>
        <p:nvCxnSpPr>
          <p:cNvPr id="14" name="Straight Connector 13">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209"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73947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2414929-C0C5-5667-36FB-DBE6138DDAD4}"/>
              </a:ext>
            </a:extLst>
          </p:cNvPr>
          <p:cNvSpPr>
            <a:spLocks noGrp="1"/>
          </p:cNvSpPr>
          <p:nvPr>
            <p:ph type="title"/>
          </p:nvPr>
        </p:nvSpPr>
        <p:spPr>
          <a:xfrm>
            <a:off x="5496821" y="1371600"/>
            <a:ext cx="6034187" cy="1097280"/>
          </a:xfrm>
        </p:spPr>
        <p:txBody>
          <a:bodyPr>
            <a:normAutofit/>
          </a:bodyPr>
          <a:lstStyle/>
          <a:p>
            <a:pPr>
              <a:lnSpc>
                <a:spcPct val="90000"/>
              </a:lnSpc>
            </a:pPr>
            <a:r>
              <a:rPr lang="en-GB" sz="3400" dirty="0">
                <a:latin typeface="Aptos" panose="020B0004020202020204" pitchFamily="34" charset="0"/>
              </a:rPr>
              <a:t>Partnering for Change Across Hemispheres</a:t>
            </a:r>
          </a:p>
        </p:txBody>
      </p:sp>
      <p:pic>
        <p:nvPicPr>
          <p:cNvPr id="6" name="Picture 5" descr="A person holding a globe">
            <a:extLst>
              <a:ext uri="{FF2B5EF4-FFF2-40B4-BE49-F238E27FC236}">
                <a16:creationId xmlns:a16="http://schemas.microsoft.com/office/drawing/2014/main" id="{11B023F6-F7D5-F7CF-EB47-31C41D519F0E}"/>
              </a:ext>
            </a:extLst>
          </p:cNvPr>
          <p:cNvPicPr>
            <a:picLocks noChangeAspect="1"/>
          </p:cNvPicPr>
          <p:nvPr/>
        </p:nvPicPr>
        <p:blipFill>
          <a:blip r:embed="rId2"/>
          <a:srcRect l="29092" r="28761"/>
          <a:stretch>
            <a:fillRect/>
          </a:stretch>
        </p:blipFill>
        <p:spPr>
          <a:xfrm>
            <a:off x="20" y="10"/>
            <a:ext cx="4857871" cy="6857990"/>
          </a:xfrm>
          <a:prstGeom prst="rect">
            <a:avLst/>
          </a:prstGeom>
        </p:spPr>
      </p:pic>
      <p:cxnSp>
        <p:nvCxnSpPr>
          <p:cNvPr id="12" name="Straight Connector 11">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09EE0FDD-C130-A92A-1F6E-D62297EF4312}"/>
              </a:ext>
            </a:extLst>
          </p:cNvPr>
          <p:cNvSpPr>
            <a:spLocks noGrp="1"/>
          </p:cNvSpPr>
          <p:nvPr>
            <p:ph idx="1"/>
          </p:nvPr>
        </p:nvSpPr>
        <p:spPr>
          <a:xfrm>
            <a:off x="5496821" y="2633236"/>
            <a:ext cx="6034187" cy="3664687"/>
          </a:xfrm>
        </p:spPr>
        <p:txBody>
          <a:bodyPr>
            <a:normAutofit/>
          </a:bodyPr>
          <a:lstStyle/>
          <a:p>
            <a:endParaRPr lang="en-US" b="1" dirty="0">
              <a:latin typeface="Aptos" panose="020B0004020202020204" pitchFamily="34" charset="0"/>
            </a:endParaRPr>
          </a:p>
          <a:p>
            <a:r>
              <a:rPr lang="en-US" sz="2400" b="1" dirty="0">
                <a:latin typeface="Aptos" panose="020B0004020202020204" pitchFamily="34" charset="0"/>
              </a:rPr>
              <a:t>What were our research concerns and out conditions of work when we first </a:t>
            </a:r>
            <a:r>
              <a:rPr lang="en-US" sz="2400" dirty="0">
                <a:latin typeface="Aptos" panose="020B0004020202020204" pitchFamily="34" charset="0"/>
              </a:rPr>
              <a:t>started working together</a:t>
            </a:r>
            <a:r>
              <a:rPr lang="en-US" sz="2400" b="1" dirty="0">
                <a:latin typeface="Aptos" panose="020B0004020202020204" pitchFamily="34" charset="0"/>
              </a:rPr>
              <a:t>?</a:t>
            </a:r>
            <a:r>
              <a:rPr lang="en-US" sz="2400" dirty="0">
                <a:latin typeface="Aptos" panose="020B0004020202020204" pitchFamily="34" charset="0"/>
              </a:rPr>
              <a:t> </a:t>
            </a:r>
            <a:r>
              <a:rPr lang="en-US" sz="2400" b="1" dirty="0">
                <a:latin typeface="Aptos" panose="020B0004020202020204" pitchFamily="34" charset="0"/>
              </a:rPr>
              <a:t>What was the nature of the partnership in that phase?</a:t>
            </a:r>
            <a:br>
              <a:rPr lang="en-US" sz="2400" b="1" dirty="0">
                <a:latin typeface="Aptos" panose="020B0004020202020204" pitchFamily="34" charset="0"/>
              </a:rPr>
            </a:br>
            <a:br>
              <a:rPr lang="en-US" b="1" dirty="0"/>
            </a:br>
            <a:endParaRPr lang="en-GB" dirty="0"/>
          </a:p>
        </p:txBody>
      </p:sp>
    </p:spTree>
    <p:extLst>
      <p:ext uri="{BB962C8B-B14F-4D97-AF65-F5344CB8AC3E}">
        <p14:creationId xmlns:p14="http://schemas.microsoft.com/office/powerpoint/2010/main" val="1318738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ticky notes with question marks">
            <a:extLst>
              <a:ext uri="{FF2B5EF4-FFF2-40B4-BE49-F238E27FC236}">
                <a16:creationId xmlns:a16="http://schemas.microsoft.com/office/drawing/2014/main" id="{ED5FE820-10CE-F70F-4D62-81ED234C37FB}"/>
              </a:ext>
            </a:extLst>
          </p:cNvPr>
          <p:cNvPicPr>
            <a:picLocks noChangeAspect="1"/>
          </p:cNvPicPr>
          <p:nvPr/>
        </p:nvPicPr>
        <p:blipFill>
          <a:blip r:embed="rId2"/>
          <a:srcRect t="13244" b="2486"/>
          <a:stretch>
            <a:fillRect/>
          </a:stretch>
        </p:blipFill>
        <p:spPr>
          <a:xfrm>
            <a:off x="20" y="10"/>
            <a:ext cx="12191979" cy="6857990"/>
          </a:xfrm>
          <a:prstGeom prst="rect">
            <a:avLst/>
          </a:prstGeom>
        </p:spPr>
      </p:pic>
      <p:sp>
        <p:nvSpPr>
          <p:cNvPr id="13" name="Rectangle 12">
            <a:extLst>
              <a:ext uri="{FF2B5EF4-FFF2-40B4-BE49-F238E27FC236}">
                <a16:creationId xmlns:a16="http://schemas.microsoft.com/office/drawing/2014/main" id="{122AB34F-E75C-451A-8410-05B6C249E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648484"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6E08BF-DC6E-4DAC-A1F9-10976DC3E3A9}"/>
              </a:ext>
            </a:extLst>
          </p:cNvPr>
          <p:cNvSpPr>
            <a:spLocks noGrp="1"/>
          </p:cNvSpPr>
          <p:nvPr>
            <p:ph type="title"/>
          </p:nvPr>
        </p:nvSpPr>
        <p:spPr>
          <a:xfrm>
            <a:off x="6638061" y="914400"/>
            <a:ext cx="4892948" cy="3427867"/>
          </a:xfrm>
        </p:spPr>
        <p:txBody>
          <a:bodyPr vert="horz" lIns="91440" tIns="45720" rIns="91440" bIns="45720" rtlCol="0" anchor="t">
            <a:normAutofit/>
          </a:bodyPr>
          <a:lstStyle/>
          <a:p>
            <a:pPr algn="r"/>
            <a:r>
              <a:rPr lang="en-US" sz="5400" b="1" kern="1200" dirty="0">
                <a:solidFill>
                  <a:srgbClr val="FFFFFF"/>
                </a:solidFill>
                <a:latin typeface="+mj-lt"/>
                <a:ea typeface="+mj-ea"/>
                <a:cs typeface="+mj-cs"/>
              </a:rPr>
              <a:t>Documenting Change: How and why did things shift?</a:t>
            </a:r>
          </a:p>
        </p:txBody>
      </p:sp>
      <p:cxnSp>
        <p:nvCxnSpPr>
          <p:cNvPr id="15" name="Straight Connector 14">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38375"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947165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3A0ADC-2654-49BB-4C5D-D5040522C085}"/>
              </a:ext>
            </a:extLst>
          </p:cNvPr>
          <p:cNvSpPr>
            <a:spLocks noGrp="1"/>
          </p:cNvSpPr>
          <p:nvPr>
            <p:ph type="title"/>
          </p:nvPr>
        </p:nvSpPr>
        <p:spPr>
          <a:xfrm>
            <a:off x="640080" y="1302091"/>
            <a:ext cx="3291840" cy="2770216"/>
          </a:xfrm>
        </p:spPr>
        <p:txBody>
          <a:bodyPr vert="horz" lIns="91440" tIns="45720" rIns="91440" bIns="45720" rtlCol="0" anchor="t">
            <a:normAutofit/>
          </a:bodyPr>
          <a:lstStyle/>
          <a:p>
            <a:pPr>
              <a:lnSpc>
                <a:spcPct val="90000"/>
              </a:lnSpc>
            </a:pPr>
            <a:r>
              <a:rPr lang="en-US" sz="3700"/>
              <a:t>What made our partnership last this long?  And take its current form?</a:t>
            </a:r>
          </a:p>
        </p:txBody>
      </p:sp>
      <p:sp>
        <p:nvSpPr>
          <p:cNvPr id="5" name="Content Placeholder 4">
            <a:extLst>
              <a:ext uri="{FF2B5EF4-FFF2-40B4-BE49-F238E27FC236}">
                <a16:creationId xmlns:a16="http://schemas.microsoft.com/office/drawing/2014/main" id="{C8E24437-4FD4-5140-AAD3-F70D0E45EEAB}"/>
              </a:ext>
            </a:extLst>
          </p:cNvPr>
          <p:cNvSpPr>
            <a:spLocks noGrp="1"/>
          </p:cNvSpPr>
          <p:nvPr>
            <p:ph idx="1"/>
          </p:nvPr>
        </p:nvSpPr>
        <p:spPr>
          <a:xfrm>
            <a:off x="640080" y="4846904"/>
            <a:ext cx="3145535" cy="993821"/>
          </a:xfrm>
        </p:spPr>
        <p:txBody>
          <a:bodyPr vert="horz" lIns="91440" tIns="45720" rIns="91440" bIns="45720" rtlCol="0" anchor="t">
            <a:normAutofit/>
          </a:bodyPr>
          <a:lstStyle/>
          <a:p>
            <a:pPr marL="0" indent="0">
              <a:buNone/>
            </a:pPr>
            <a:endParaRPr lang="en-US" sz="1700" b="1" cap="all" spc="300" dirty="0"/>
          </a:p>
        </p:txBody>
      </p:sp>
      <p:cxnSp>
        <p:nvCxnSpPr>
          <p:cNvPr id="16" name="Straight Connector 15">
            <a:extLst>
              <a:ext uri="{FF2B5EF4-FFF2-40B4-BE49-F238E27FC236}">
                <a16:creationId xmlns:a16="http://schemas.microsoft.com/office/drawing/2014/main" id="{59D7B6BE-A4E0-4483-BEC5-493AC3E5D2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4596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 name="Graphic 8" descr="World">
            <a:extLst>
              <a:ext uri="{FF2B5EF4-FFF2-40B4-BE49-F238E27FC236}">
                <a16:creationId xmlns:a16="http://schemas.microsoft.com/office/drawing/2014/main" id="{5CE78B17-CC2A-968D-9FCD-F7C405E274B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0408" y="966978"/>
            <a:ext cx="4873752" cy="4873752"/>
          </a:xfrm>
          <a:prstGeom prst="rect">
            <a:avLst/>
          </a:prstGeom>
        </p:spPr>
      </p:pic>
    </p:spTree>
    <p:extLst>
      <p:ext uri="{BB962C8B-B14F-4D97-AF65-F5344CB8AC3E}">
        <p14:creationId xmlns:p14="http://schemas.microsoft.com/office/powerpoint/2010/main" val="1119900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9"/>
                                        </p:tgtEl>
                                        <p:attrNameLst>
                                          <p:attrName>style.visibility</p:attrName>
                                        </p:attrNameLst>
                                      </p:cBhvr>
                                      <p:to>
                                        <p:strVal val="visible"/>
                                      </p:to>
                                    </p:set>
                                    <p:animEffect transition="in" filter="fade">
                                      <p:cBhvr>
                                        <p:cTn id="10" dur="7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63F27BC-7079-4FF7-8F7C-ABC82FA3C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44B82839-5C24-9337-A70B-5E9A50A349F8}"/>
              </a:ext>
            </a:extLst>
          </p:cNvPr>
          <p:cNvSpPr>
            <a:spLocks noGrp="1"/>
          </p:cNvSpPr>
          <p:nvPr>
            <p:ph type="title"/>
          </p:nvPr>
        </p:nvSpPr>
        <p:spPr>
          <a:xfrm>
            <a:off x="672253" y="914400"/>
            <a:ext cx="3675888" cy="4157931"/>
          </a:xfrm>
        </p:spPr>
        <p:txBody>
          <a:bodyPr anchor="t">
            <a:normAutofit/>
          </a:bodyPr>
          <a:lstStyle/>
          <a:p>
            <a:r>
              <a:rPr lang="en-GB" dirty="0">
                <a:latin typeface="Aptos" panose="020B0004020202020204" pitchFamily="34" charset="0"/>
              </a:rPr>
              <a:t>Some selected publications and projects, 1996-2026</a:t>
            </a:r>
          </a:p>
        </p:txBody>
      </p:sp>
      <p:cxnSp>
        <p:nvCxnSpPr>
          <p:cNvPr id="14" name="Straight Connector 13">
            <a:extLst>
              <a:ext uri="{FF2B5EF4-FFF2-40B4-BE49-F238E27FC236}">
                <a16:creationId xmlns:a16="http://schemas.microsoft.com/office/drawing/2014/main" id="{9B5F4E67-4DB9-8422-13E5-B36FD48EC4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8" name="Content Placeholder 5">
            <a:extLst>
              <a:ext uri="{FF2B5EF4-FFF2-40B4-BE49-F238E27FC236}">
                <a16:creationId xmlns:a16="http://schemas.microsoft.com/office/drawing/2014/main" id="{717DF332-FF31-27EB-33B1-9D1526799251}"/>
              </a:ext>
            </a:extLst>
          </p:cNvPr>
          <p:cNvGraphicFramePr>
            <a:graphicFrameLocks noGrp="1"/>
          </p:cNvGraphicFramePr>
          <p:nvPr>
            <p:ph idx="1"/>
            <p:extLst>
              <p:ext uri="{D42A27DB-BD31-4B8C-83A1-F6EECF244321}">
                <p14:modId xmlns:p14="http://schemas.microsoft.com/office/powerpoint/2010/main" val="2273332774"/>
              </p:ext>
            </p:extLst>
          </p:nvPr>
        </p:nvGraphicFramePr>
        <p:xfrm>
          <a:off x="5432612" y="914400"/>
          <a:ext cx="5375383"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6456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8DD057E-7AB6-C19A-31EA-DB43397273EA}"/>
              </a:ext>
            </a:extLst>
          </p:cNvPr>
          <p:cNvSpPr>
            <a:spLocks noGrp="1"/>
          </p:cNvSpPr>
          <p:nvPr>
            <p:ph type="title"/>
          </p:nvPr>
        </p:nvSpPr>
        <p:spPr>
          <a:xfrm>
            <a:off x="660401" y="202019"/>
            <a:ext cx="10620743" cy="681954"/>
          </a:xfrm>
        </p:spPr>
        <p:txBody>
          <a:bodyPr>
            <a:normAutofit/>
          </a:bodyPr>
          <a:lstStyle/>
          <a:p>
            <a:r>
              <a:rPr lang="en-GB" sz="2800" dirty="0">
                <a:latin typeface="Aptos" panose="020B0004020202020204" pitchFamily="34" charset="0"/>
              </a:rPr>
              <a:t>Gender, education and HIV</a:t>
            </a:r>
          </a:p>
        </p:txBody>
      </p:sp>
      <p:graphicFrame>
        <p:nvGraphicFramePr>
          <p:cNvPr id="8" name="Content Placeholder 7">
            <a:extLst>
              <a:ext uri="{FF2B5EF4-FFF2-40B4-BE49-F238E27FC236}">
                <a16:creationId xmlns:a16="http://schemas.microsoft.com/office/drawing/2014/main" id="{144F5114-E8B6-D53B-66F4-DE58B43B5E77}"/>
              </a:ext>
            </a:extLst>
          </p:cNvPr>
          <p:cNvGraphicFramePr>
            <a:graphicFrameLocks noGrp="1"/>
          </p:cNvGraphicFramePr>
          <p:nvPr>
            <p:ph idx="1"/>
            <p:extLst>
              <p:ext uri="{D42A27DB-BD31-4B8C-83A1-F6EECF244321}">
                <p14:modId xmlns:p14="http://schemas.microsoft.com/office/powerpoint/2010/main" val="3658566877"/>
              </p:ext>
            </p:extLst>
          </p:nvPr>
        </p:nvGraphicFramePr>
        <p:xfrm>
          <a:off x="180754" y="883973"/>
          <a:ext cx="11759610" cy="8856691"/>
        </p:xfrm>
        <a:graphic>
          <a:graphicData uri="http://schemas.openxmlformats.org/drawingml/2006/table">
            <a:tbl>
              <a:tblPr>
                <a:tableStyleId>{5C22544A-7EE6-4342-B048-85BDC9FD1C3A}</a:tableStyleId>
              </a:tblPr>
              <a:tblGrid>
                <a:gridCol w="11759610">
                  <a:extLst>
                    <a:ext uri="{9D8B030D-6E8A-4147-A177-3AD203B41FA5}">
                      <a16:colId xmlns:a16="http://schemas.microsoft.com/office/drawing/2014/main" val="2168868873"/>
                    </a:ext>
                  </a:extLst>
                </a:gridCol>
              </a:tblGrid>
              <a:tr h="8856691">
                <a:tc>
                  <a:txBody>
                    <a:bodyPr/>
                    <a:lstStyle/>
                    <a:p>
                      <a:pPr algn="just">
                        <a:spcBef>
                          <a:spcPts val="330"/>
                        </a:spcBef>
                        <a:spcAft>
                          <a:spcPts val="555"/>
                        </a:spcAft>
                        <a:buNone/>
                      </a:pPr>
                      <a:r>
                        <a:rPr lang="en-GB" sz="1800" spc="-15" dirty="0">
                          <a:effectLst/>
                        </a:rPr>
                        <a:t>Morrell, R.,  Epstein, D., Unterhalter, E.,  Bhana, D. and Moletsane, R,, 2009, Towards equality? Gender in South African schools during the HIV and AIDS epidemic  Durban: University of </a:t>
                      </a:r>
                      <a:r>
                        <a:rPr lang="en-GB" sz="1800" spc="-15" dirty="0" err="1">
                          <a:effectLst/>
                        </a:rPr>
                        <a:t>Kwazulu</a:t>
                      </a:r>
                      <a:r>
                        <a:rPr lang="en-GB" sz="1800" spc="-15" dirty="0">
                          <a:effectLst/>
                        </a:rPr>
                        <a:t> Natal Press</a:t>
                      </a:r>
                    </a:p>
                    <a:p>
                      <a:pPr algn="just">
                        <a:spcBef>
                          <a:spcPts val="330"/>
                        </a:spcBef>
                        <a:spcAft>
                          <a:spcPts val="555"/>
                        </a:spcAft>
                        <a:buNone/>
                      </a:pPr>
                      <a:r>
                        <a:rPr lang="en-GB" dirty="0"/>
                        <a:t>Unterhalter, E., North, A., Morrell, R., Bhana, D., Epstein, D., &amp; Moletsane, L. (2008). 8 Mobilising care: accounts of gender equality, schooling, and the HIV epidemic in Durban, South Africa in Aikman, S., Unterhalter, E. and Boler, T. eds.  </a:t>
                      </a:r>
                      <a:r>
                        <a:rPr lang="en-GB" i="1" dirty="0"/>
                        <a:t>Gender Equality, HIV, and AIDS</a:t>
                      </a:r>
                      <a:r>
                        <a:rPr lang="en-GB" dirty="0"/>
                        <a:t>,  Oxford: </a:t>
                      </a:r>
                      <a:r>
                        <a:rPr lang="en-GB" dirty="0" err="1"/>
                        <a:t>Oxf</a:t>
                      </a:r>
                      <a:endParaRPr lang="en-GB" sz="1800" spc="-15" dirty="0">
                        <a:effectLst/>
                      </a:endParaRPr>
                    </a:p>
                    <a:p>
                      <a:r>
                        <a:rPr lang="en-US" sz="1800" kern="1200" dirty="0">
                          <a:solidFill>
                            <a:schemeClr val="dk1"/>
                          </a:solidFill>
                          <a:effectLst/>
                          <a:latin typeface="+mn-lt"/>
                          <a:ea typeface="+mn-ea"/>
                          <a:cs typeface="+mn-cs"/>
                        </a:rPr>
                        <a:t>Unterhalter,  E., Epstein, D., Morrell, R.,  and  Moletsane, R,  2006, ‘Be yourself: Class, race, gender and sexuality in South African school children’s accounts of social relations’</a:t>
                      </a:r>
                      <a:r>
                        <a:rPr lang="en-GB" sz="1800" kern="1200" dirty="0">
                          <a:solidFill>
                            <a:schemeClr val="dk1"/>
                          </a:solidFill>
                          <a:effectLst/>
                          <a:latin typeface="+mn-lt"/>
                          <a:ea typeface="+mn-ea"/>
                          <a:cs typeface="+mn-cs"/>
                        </a:rPr>
                        <a:t>In Lauder, H., Brown, P., Dillabough, J. and Halsey, A.H. eds., </a:t>
                      </a:r>
                      <a:r>
                        <a:rPr lang="en-GB" sz="1800" i="1" kern="1200" dirty="0">
                          <a:solidFill>
                            <a:schemeClr val="dk1"/>
                          </a:solidFill>
                          <a:effectLst/>
                          <a:latin typeface="+mn-lt"/>
                          <a:ea typeface="+mn-ea"/>
                          <a:cs typeface="+mn-cs"/>
                        </a:rPr>
                        <a:t>Education, Globalisation and Social Change</a:t>
                      </a:r>
                      <a:r>
                        <a:rPr lang="en-GB" sz="1800" kern="1200" dirty="0">
                          <a:solidFill>
                            <a:schemeClr val="dk1"/>
                          </a:solidFill>
                          <a:effectLst/>
                          <a:latin typeface="+mn-lt"/>
                          <a:ea typeface="+mn-ea"/>
                          <a:cs typeface="+mn-cs"/>
                        </a:rPr>
                        <a:t> Oxford: Oxford University Press, 586-595.</a:t>
                      </a:r>
                    </a:p>
                    <a:p>
                      <a:r>
                        <a:rPr lang="en-GB" sz="1800" b="0" u="none" strike="noStrike" kern="1200" dirty="0">
                          <a:solidFill>
                            <a:schemeClr val="dk1"/>
                          </a:solidFill>
                          <a:effectLst/>
                          <a:latin typeface="+mn-lt"/>
                          <a:ea typeface="+mn-ea"/>
                          <a:cs typeface="+mn-cs"/>
                        </a:rPr>
                        <a:t> </a:t>
                      </a:r>
                      <a:endParaRPr lang="en-GB" sz="1800" b="1" u="sng" kern="1200" dirty="0">
                        <a:solidFill>
                          <a:schemeClr val="dk1"/>
                        </a:solidFill>
                        <a:effectLst/>
                        <a:latin typeface="+mn-lt"/>
                        <a:ea typeface="+mn-ea"/>
                        <a:cs typeface="+mn-cs"/>
                      </a:endParaRPr>
                    </a:p>
                    <a:p>
                      <a:pPr algn="just">
                        <a:spcBef>
                          <a:spcPts val="330"/>
                        </a:spcBef>
                        <a:spcAft>
                          <a:spcPts val="555"/>
                        </a:spcAft>
                        <a:buNone/>
                      </a:pPr>
                      <a:r>
                        <a:rPr lang="en-GB" sz="1600" dirty="0"/>
                        <a:t>Epstein, D., Morrell, R., Moletsane, R., &amp; Unterhalter, E. (2004). Gender and HIV/AIDS in Africa south of the Sahara: interventions, activism, identities. </a:t>
                      </a:r>
                      <a:r>
                        <a:rPr lang="en-GB" sz="1600" i="1" dirty="0"/>
                        <a:t>Transformation: critical perspectives on Southern Africa</a:t>
                      </a:r>
                      <a:r>
                        <a:rPr lang="en-GB" sz="1600" dirty="0"/>
                        <a:t>, </a:t>
                      </a:r>
                      <a:r>
                        <a:rPr lang="en-GB" sz="1600" i="1" dirty="0"/>
                        <a:t>54</a:t>
                      </a:r>
                      <a:r>
                        <a:rPr lang="en-GB" sz="1600" dirty="0"/>
                        <a:t>(1), 1-16.</a:t>
                      </a:r>
                    </a:p>
                    <a:p>
                      <a:pPr marL="0" marR="0" lvl="0" indent="0" algn="just" defTabSz="914400" rtl="0" eaLnBrk="1" fontAlgn="auto" latinLnBrk="0" hangingPunct="1">
                        <a:lnSpc>
                          <a:spcPct val="100000"/>
                        </a:lnSpc>
                        <a:spcBef>
                          <a:spcPts val="330"/>
                        </a:spcBef>
                        <a:spcAft>
                          <a:spcPts val="555"/>
                        </a:spcAft>
                        <a:buClrTx/>
                        <a:buSzTx/>
                        <a:buFontTx/>
                        <a:buNone/>
                        <a:tabLst/>
                        <a:defRPr/>
                      </a:pPr>
                      <a:r>
                        <a:rPr lang="en-GB" sz="1600" dirty="0"/>
                        <a:t>Moletsane, R., Morrell, R., Unterhalter, E., &amp; Epstein, D. (2002). Instituting gender equality in schools: working in an HIV/AIDS environment: HIV/AIDS and education. </a:t>
                      </a:r>
                      <a:r>
                        <a:rPr lang="en-GB" sz="1600" i="1" dirty="0"/>
                        <a:t>Perspectives in Education</a:t>
                      </a:r>
                      <a:r>
                        <a:rPr lang="en-GB" sz="1600" dirty="0"/>
                        <a:t>, </a:t>
                      </a:r>
                      <a:r>
                        <a:rPr lang="en-GB" sz="1600" i="1" dirty="0"/>
                        <a:t>20</a:t>
                      </a:r>
                      <a:r>
                        <a:rPr lang="en-GB" sz="1600" dirty="0"/>
                        <a:t>(1), 37-53.</a:t>
                      </a:r>
                    </a:p>
                    <a:p>
                      <a:pPr marL="0" marR="0" lvl="0" indent="0" algn="just" defTabSz="914400" rtl="0" eaLnBrk="1" fontAlgn="auto" latinLnBrk="0" hangingPunct="1">
                        <a:lnSpc>
                          <a:spcPct val="100000"/>
                        </a:lnSpc>
                        <a:spcBef>
                          <a:spcPts val="330"/>
                        </a:spcBef>
                        <a:spcAft>
                          <a:spcPts val="555"/>
                        </a:spcAft>
                        <a:buClrTx/>
                        <a:buSzTx/>
                        <a:buFontTx/>
                        <a:buNone/>
                        <a:tabLst/>
                        <a:defRPr/>
                      </a:pPr>
                      <a:r>
                        <a:rPr lang="en-GB" sz="1600" dirty="0"/>
                        <a:t>Morrell, R., Unterhalter, E., Moletsane, R., &amp; Epstein, D. (2001). Missing the message: HIV/AIDS interventions and learners in South African schools. </a:t>
                      </a:r>
                      <a:r>
                        <a:rPr lang="en-GB" sz="1600" i="1" dirty="0"/>
                        <a:t>Canadian Woman Studies/les cahiers de la femme</a:t>
                      </a:r>
                      <a:r>
                        <a:rPr lang="en-GB" sz="1600" dirty="0"/>
                        <a:t>.</a:t>
                      </a:r>
                    </a:p>
                    <a:p>
                      <a:pPr marL="0" marR="0" lvl="0" indent="0" algn="just" defTabSz="914400" rtl="0" eaLnBrk="1" fontAlgn="auto" latinLnBrk="0" hangingPunct="1">
                        <a:lnSpc>
                          <a:spcPct val="100000"/>
                        </a:lnSpc>
                        <a:spcBef>
                          <a:spcPts val="330"/>
                        </a:spcBef>
                        <a:spcAft>
                          <a:spcPts val="555"/>
                        </a:spcAft>
                        <a:buClrTx/>
                        <a:buSzTx/>
                        <a:buFontTx/>
                        <a:buNone/>
                        <a:tabLst/>
                        <a:defRPr/>
                      </a:pPr>
                      <a:r>
                        <a:rPr lang="en-GB" sz="1600" dirty="0"/>
                        <a:t>Unterhalter, E., Moletsane, R &amp; Epstein, D. (2001). HIV/AIDS: Policies, schools and gender identities. </a:t>
                      </a:r>
                      <a:r>
                        <a:rPr lang="en-GB" sz="1600" i="1" dirty="0"/>
                        <a:t>Indicator South Africa</a:t>
                      </a:r>
                      <a:r>
                        <a:rPr lang="en-GB" sz="1600" dirty="0"/>
                        <a:t>, </a:t>
                      </a:r>
                      <a:r>
                        <a:rPr lang="en-GB" sz="1600" i="1" dirty="0"/>
                        <a:t>18</a:t>
                      </a:r>
                      <a:r>
                        <a:rPr lang="en-GB" sz="1600" dirty="0"/>
                        <a:t>(2), 51-57.</a:t>
                      </a:r>
                    </a:p>
                    <a:p>
                      <a:pPr marL="0" marR="0" lvl="0" indent="0" algn="just" defTabSz="914400" rtl="0" eaLnBrk="1" fontAlgn="auto" latinLnBrk="0" hangingPunct="1">
                        <a:lnSpc>
                          <a:spcPct val="100000"/>
                        </a:lnSpc>
                        <a:spcBef>
                          <a:spcPts val="330"/>
                        </a:spcBef>
                        <a:spcAft>
                          <a:spcPts val="555"/>
                        </a:spcAft>
                        <a:buClrTx/>
                        <a:buSzTx/>
                        <a:buFontTx/>
                        <a:buNone/>
                        <a:tabLst/>
                        <a:defRPr/>
                      </a:pPr>
                      <a:endParaRPr lang="en-GB" sz="1600" dirty="0"/>
                    </a:p>
                    <a:p>
                      <a:pPr marL="0" marR="0" lvl="0" indent="0" algn="just" defTabSz="914400" rtl="0" eaLnBrk="1" fontAlgn="auto" latinLnBrk="0" hangingPunct="1">
                        <a:lnSpc>
                          <a:spcPct val="100000"/>
                        </a:lnSpc>
                        <a:spcBef>
                          <a:spcPts val="330"/>
                        </a:spcBef>
                        <a:spcAft>
                          <a:spcPts val="555"/>
                        </a:spcAft>
                        <a:buClrTx/>
                        <a:buSzTx/>
                        <a:buFontTx/>
                        <a:buNone/>
                        <a:tabLst/>
                        <a:defRPr/>
                      </a:pPr>
                      <a:endParaRPr lang="en-GB" sz="1600" dirty="0"/>
                    </a:p>
                    <a:p>
                      <a:pPr algn="just">
                        <a:spcBef>
                          <a:spcPts val="330"/>
                        </a:spcBef>
                        <a:spcAft>
                          <a:spcPts val="555"/>
                        </a:spcAft>
                        <a:buNone/>
                      </a:pPr>
                      <a:endParaRPr lang="en-GB" sz="1600" dirty="0"/>
                    </a:p>
                    <a:p>
                      <a:pPr algn="just">
                        <a:spcBef>
                          <a:spcPts val="330"/>
                        </a:spcBef>
                        <a:spcAft>
                          <a:spcPts val="555"/>
                        </a:spcAft>
                        <a:buNone/>
                      </a:pPr>
                      <a:endParaRPr lang="en-GB" sz="1600" dirty="0"/>
                    </a:p>
                    <a:p>
                      <a:pPr algn="just">
                        <a:spcBef>
                          <a:spcPts val="330"/>
                        </a:spcBef>
                        <a:spcAft>
                          <a:spcPts val="555"/>
                        </a:spcAft>
                        <a:buNone/>
                      </a:pPr>
                      <a:endParaRPr lang="en-GB" sz="1600" dirty="0"/>
                    </a:p>
                    <a:p>
                      <a:pPr algn="just">
                        <a:spcBef>
                          <a:spcPts val="330"/>
                        </a:spcBef>
                        <a:spcAft>
                          <a:spcPts val="555"/>
                        </a:spcAft>
                        <a:buNone/>
                      </a:pPr>
                      <a:endParaRPr lang="en-GB" sz="1600" dirty="0">
                        <a:effectLst/>
                        <a:latin typeface="Times New Roman" panose="02020603050405020304" pitchFamily="18" charset="0"/>
                        <a:ea typeface="Times New Roman" panose="02020603050405020304" pitchFamily="18" charset="0"/>
                      </a:endParaRPr>
                    </a:p>
                    <a:p>
                      <a:pPr algn="just">
                        <a:spcBef>
                          <a:spcPts val="330"/>
                        </a:spcBef>
                        <a:spcAft>
                          <a:spcPts val="555"/>
                        </a:spcAft>
                        <a:buNone/>
                      </a:pPr>
                      <a:endParaRPr lang="en-GB" sz="1600" dirty="0">
                        <a:effectLst/>
                        <a:latin typeface="Times New Roman" panose="02020603050405020304" pitchFamily="18" charset="0"/>
                        <a:ea typeface="Times New Roman" panose="02020603050405020304" pitchFamily="18" charset="0"/>
                      </a:endParaRPr>
                    </a:p>
                  </a:txBody>
                  <a:tcPr marL="76200" marR="76200" marT="0" marB="0"/>
                </a:tc>
                <a:extLst>
                  <a:ext uri="{0D108BD9-81ED-4DB2-BD59-A6C34878D82A}">
                    <a16:rowId xmlns:a16="http://schemas.microsoft.com/office/drawing/2014/main" val="3543090149"/>
                  </a:ext>
                </a:extLst>
              </a:tr>
            </a:tbl>
          </a:graphicData>
        </a:graphic>
      </p:graphicFrame>
    </p:spTree>
    <p:extLst>
      <p:ext uri="{BB962C8B-B14F-4D97-AF65-F5344CB8AC3E}">
        <p14:creationId xmlns:p14="http://schemas.microsoft.com/office/powerpoint/2010/main" val="47037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26108-4BEF-EEF1-B238-50559FE97CD1}"/>
              </a:ext>
            </a:extLst>
          </p:cNvPr>
          <p:cNvSpPr>
            <a:spLocks noGrp="1"/>
          </p:cNvSpPr>
          <p:nvPr>
            <p:ph type="title"/>
          </p:nvPr>
        </p:nvSpPr>
        <p:spPr/>
        <p:txBody>
          <a:bodyPr/>
          <a:lstStyle/>
          <a:p>
            <a:r>
              <a:rPr lang="en-GB" dirty="0"/>
              <a:t>Engaging with policy</a:t>
            </a:r>
          </a:p>
        </p:txBody>
      </p:sp>
      <p:sp>
        <p:nvSpPr>
          <p:cNvPr id="3" name="Content Placeholder 2">
            <a:extLst>
              <a:ext uri="{FF2B5EF4-FFF2-40B4-BE49-F238E27FC236}">
                <a16:creationId xmlns:a16="http://schemas.microsoft.com/office/drawing/2014/main" id="{9D0C6D3E-4770-C119-49A9-F9779B41D65A}"/>
              </a:ext>
            </a:extLst>
          </p:cNvPr>
          <p:cNvSpPr>
            <a:spLocks noGrp="1"/>
          </p:cNvSpPr>
          <p:nvPr>
            <p:ph idx="1"/>
          </p:nvPr>
        </p:nvSpPr>
        <p:spPr>
          <a:xfrm>
            <a:off x="552893" y="2115879"/>
            <a:ext cx="10978115" cy="4083753"/>
          </a:xfrm>
        </p:spPr>
        <p:txBody>
          <a:bodyPr>
            <a:normAutofit fontScale="85000" lnSpcReduction="10000"/>
          </a:bodyPr>
          <a:lstStyle/>
          <a:p>
            <a:pPr marL="0" indent="0">
              <a:buNone/>
            </a:pPr>
            <a:r>
              <a:rPr lang="en-GB" dirty="0"/>
              <a:t>Unterhalter, E., 2003, Education, capabilities and social justice’. </a:t>
            </a:r>
            <a:r>
              <a:rPr lang="en-GB" dirty="0" err="1"/>
              <a:t>Bckground</a:t>
            </a:r>
            <a:r>
              <a:rPr lang="en-GB" dirty="0"/>
              <a:t> paper commissioned by UNESCO for the EFA (Education for All) Monitoring Report 2003. Paris: UNESCO</a:t>
            </a:r>
          </a:p>
          <a:p>
            <a:pPr marL="0" indent="0">
              <a:buNone/>
            </a:pPr>
            <a:r>
              <a:rPr lang="en-GB" dirty="0"/>
              <a:t>Moletsane, R. (2004, February). Gender equality and teacher education in South Africa: A review of the history.  </a:t>
            </a:r>
            <a:r>
              <a:rPr lang="en-GB" i="1" dirty="0"/>
              <a:t>Beyond Access Seminar, Nairobi</a:t>
            </a:r>
            <a:r>
              <a:rPr lang="en-GB" dirty="0"/>
              <a:t> (pp. 1-4).</a:t>
            </a:r>
          </a:p>
          <a:p>
            <a:pPr marL="0" indent="0">
              <a:buNone/>
            </a:pPr>
            <a:r>
              <a:rPr lang="en-GB" dirty="0"/>
              <a:t>Moletsane, R. (2005). Looking back, looking forward: analysing gender equality in South African education 10 years after Beijing. </a:t>
            </a:r>
            <a:r>
              <a:rPr lang="en-GB" i="1" dirty="0"/>
              <a:t>Agenda</a:t>
            </a:r>
            <a:r>
              <a:rPr lang="en-GB" dirty="0"/>
              <a:t>, </a:t>
            </a:r>
            <a:r>
              <a:rPr lang="en-GB" i="1" dirty="0"/>
              <a:t>19</a:t>
            </a:r>
            <a:r>
              <a:rPr lang="en-GB" dirty="0"/>
              <a:t>(64), 80-88.</a:t>
            </a:r>
          </a:p>
          <a:p>
            <a:pPr marL="0" indent="0">
              <a:buNone/>
            </a:pPr>
            <a:r>
              <a:rPr lang="en-GB" dirty="0"/>
              <a:t>Moletsane, R., Mitchell, C., &amp; Lewin, T. (2010, May). A critical analysis of gender violence and inequality in and around schools in South Africa in the age of AIDS: Progress or retreat. In </a:t>
            </a:r>
            <a:r>
              <a:rPr lang="en-GB" i="1" dirty="0"/>
              <a:t>Paper presentation at the UNGEI E4 conference: Engendering, Empowerment, Education and Equality in Dakar, Senegal. May</a:t>
            </a:r>
            <a:r>
              <a:rPr lang="en-GB" dirty="0"/>
              <a:t> (pp. 17-20).</a:t>
            </a:r>
          </a:p>
          <a:p>
            <a:pPr marL="0" indent="0">
              <a:buNone/>
            </a:pPr>
            <a:r>
              <a:rPr lang="en-GB" dirty="0"/>
              <a:t>Unterhalter, E., Arnot, M., Lloyd, C., Moletsane, L., Murphy-Graham, E., North, A., ... &amp; Saito, M. (2014). </a:t>
            </a:r>
            <a:r>
              <a:rPr lang="en-GB" i="1" dirty="0"/>
              <a:t>Interventions to enhance girls' education and gender equality: Education rigorous literature review</a:t>
            </a:r>
            <a:r>
              <a:rPr lang="en-GB" dirty="0"/>
              <a:t>. Department for International Development.</a:t>
            </a:r>
          </a:p>
          <a:p>
            <a:pPr marL="0" indent="0">
              <a:buNone/>
            </a:pPr>
            <a:endParaRPr lang="en-GB" dirty="0"/>
          </a:p>
          <a:p>
            <a:endParaRPr lang="en-GB" dirty="0"/>
          </a:p>
        </p:txBody>
      </p:sp>
    </p:spTree>
    <p:extLst>
      <p:ext uri="{BB962C8B-B14F-4D97-AF65-F5344CB8AC3E}">
        <p14:creationId xmlns:p14="http://schemas.microsoft.com/office/powerpoint/2010/main" val="2217484026"/>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FD1133FAA646447B1F506C0CC1AD96D" ma:contentTypeVersion="20" ma:contentTypeDescription="Create a new document." ma:contentTypeScope="" ma:versionID="f81d3a7a7ecc1b311bdea8db72cd5713">
  <xsd:schema xmlns:xsd="http://www.w3.org/2001/XMLSchema" xmlns:xs="http://www.w3.org/2001/XMLSchema" xmlns:p="http://schemas.microsoft.com/office/2006/metadata/properties" xmlns:ns2="5542781d-72a5-46d9-8093-0fa1f196d6ef" xmlns:ns3="50a1e848-e179-4a22-99c5-517bb1bb7459" targetNamespace="http://schemas.microsoft.com/office/2006/metadata/properties" ma:root="true" ma:fieldsID="6b87ab62bd66e07ec5ecdee244af8e4c" ns2:_="" ns3:_="">
    <xsd:import namespace="5542781d-72a5-46d9-8093-0fa1f196d6ef"/>
    <xsd:import namespace="50a1e848-e179-4a22-99c5-517bb1bb745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42781d-72a5-46d9-8093-0fa1f196d6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5b5b39e-099d-40c3-b251-37436ed69ede"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a1e848-e179-4a22-99c5-517bb1bb745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87f5f95-d141-4bc4-a91a-84dc09fea444}" ma:internalName="TaxCatchAll" ma:showField="CatchAllData" ma:web="50a1e848-e179-4a22-99c5-517bb1bb745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0a1e848-e179-4a22-99c5-517bb1bb7459" xsi:nil="true"/>
    <lcf76f155ced4ddcb4097134ff3c332f xmlns="5542781d-72a5-46d9-8093-0fa1f196d6ef">
      <Terms xmlns="http://schemas.microsoft.com/office/infopath/2007/PartnerControls"/>
    </lcf76f155ced4ddcb4097134ff3c332f>
    <_Flow_SignoffStatus xmlns="5542781d-72a5-46d9-8093-0fa1f196d6ef" xsi:nil="true"/>
  </documentManagement>
</p:properties>
</file>

<file path=customXml/itemProps1.xml><?xml version="1.0" encoding="utf-8"?>
<ds:datastoreItem xmlns:ds="http://schemas.openxmlformats.org/officeDocument/2006/customXml" ds:itemID="{EA32C3B1-72CE-4BA4-B780-6021A24906A1}">
  <ds:schemaRefs>
    <ds:schemaRef ds:uri="http://schemas.microsoft.com/sharepoint/v3/contenttype/forms"/>
  </ds:schemaRefs>
</ds:datastoreItem>
</file>

<file path=customXml/itemProps2.xml><?xml version="1.0" encoding="utf-8"?>
<ds:datastoreItem xmlns:ds="http://schemas.openxmlformats.org/officeDocument/2006/customXml" ds:itemID="{1D14E6AC-9327-46A3-980B-9BE9D072CB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42781d-72a5-46d9-8093-0fa1f196d6ef"/>
    <ds:schemaRef ds:uri="50a1e848-e179-4a22-99c5-517bb1bb74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09220B-0F30-403B-9E8D-26CB68B17056}">
  <ds:schemaRefs>
    <ds:schemaRef ds:uri="http://schemas.microsoft.com/office/2006/metadata/properties"/>
    <ds:schemaRef ds:uri="http://schemas.microsoft.com/office/infopath/2007/PartnerControls"/>
    <ds:schemaRef ds:uri="50a1e848-e179-4a22-99c5-517bb1bb7459"/>
    <ds:schemaRef ds:uri="5542781d-72a5-46d9-8093-0fa1f196d6ef"/>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0</TotalTime>
  <Words>1133</Words>
  <Application>Microsoft Office PowerPoint</Application>
  <PresentationFormat>Widescreen</PresentationFormat>
  <Paragraphs>52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DashVTI</vt:lpstr>
      <vt:lpstr>Building and sustaining long lasting partnerships around gender and education</vt:lpstr>
      <vt:lpstr>A very long set of conversations</vt:lpstr>
      <vt:lpstr>1. What were our research concerns and out conditions of work when we first started working together? What was the nature of the partnership in that phase?  2. What shifted in our partnership  over the years? And why?   3. What lessons can we draw from our partnership and its implications for building sustainable, equitable and respectful  partnerships?   </vt:lpstr>
      <vt:lpstr>Partnering for Change Across Hemispheres</vt:lpstr>
      <vt:lpstr>Documenting Change: How and why did things shift?</vt:lpstr>
      <vt:lpstr>What made our partnership last this long?  And take its current form?</vt:lpstr>
      <vt:lpstr>Some selected publications and projects, 1996-2026</vt:lpstr>
      <vt:lpstr>Gender, education and HIV</vt:lpstr>
      <vt:lpstr>Engaging with policy</vt:lpstr>
      <vt:lpstr>Participatory processes and visual methods</vt:lpstr>
      <vt:lpstr>Thinking about girlhood studies</vt:lpstr>
      <vt:lpstr>What are some implications for other projects?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Elaine Unterhalter</dc:creator>
  <cp:lastModifiedBy>Elaine Unterhalter</cp:lastModifiedBy>
  <cp:revision>10</cp:revision>
  <dcterms:created xsi:type="dcterms:W3CDTF">2026-01-19T15:32:14Z</dcterms:created>
  <dcterms:modified xsi:type="dcterms:W3CDTF">2026-02-03T13:51:03Z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0x0101009FD1133FAA646447B1F506C0CC1AD96D</vt:lpwstr>
  </property>
</Properties>
</file>