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6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  <p:sldMasterId id="2147483717" r:id="rId6"/>
    <p:sldMasterId id="2147483901" r:id="rId7"/>
    <p:sldMasterId id="2147483776" r:id="rId8"/>
    <p:sldMasterId id="2147483847" r:id="rId9"/>
    <p:sldMasterId id="2147483874" r:id="rId10"/>
  </p:sldMasterIdLst>
  <p:notesMasterIdLst>
    <p:notesMasterId r:id="rId34"/>
  </p:notesMasterIdLst>
  <p:sldIdLst>
    <p:sldId id="2147471591" r:id="rId11"/>
    <p:sldId id="2147471589" r:id="rId12"/>
    <p:sldId id="2147469879" r:id="rId13"/>
    <p:sldId id="2147475911" r:id="rId14"/>
    <p:sldId id="2147469923" r:id="rId15"/>
    <p:sldId id="2147475912" r:id="rId16"/>
    <p:sldId id="2147475909" r:id="rId17"/>
    <p:sldId id="266" r:id="rId18"/>
    <p:sldId id="1230" r:id="rId19"/>
    <p:sldId id="2147469924" r:id="rId20"/>
    <p:sldId id="2147475907" r:id="rId21"/>
    <p:sldId id="2147475903" r:id="rId22"/>
    <p:sldId id="2147475905" r:id="rId23"/>
    <p:sldId id="2147475913" r:id="rId24"/>
    <p:sldId id="2147475914" r:id="rId25"/>
    <p:sldId id="372" r:id="rId26"/>
    <p:sldId id="2147482276" r:id="rId27"/>
    <p:sldId id="306" r:id="rId28"/>
    <p:sldId id="2147471629" r:id="rId29"/>
    <p:sldId id="2147482263" r:id="rId30"/>
    <p:sldId id="296" r:id="rId31"/>
    <p:sldId id="2147475910" r:id="rId32"/>
    <p:sldId id="1461" r:id="rId33"/>
  </p:sldIdLst>
  <p:sldSz cx="16254413" cy="9144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142904-D697-E8DD-FE4E-6B3EF7DC003E}" name="Cheryl Moore" initials="CM" userId="S::c.moore@wellcome.ac.uk::879f3b61-056f-4f74-882e-587b844bb758" providerId="AD"/>
  <p188:author id="{388AE59D-11C7-CFD7-DFB6-C39F1DCDBA73}" name="Jonathan Underwood" initials="JU" userId="S::j.underwood@wellcome.ac.uk::83c9e50c-d9fe-4b28-ae10-1fc071813d8e" providerId="AD"/>
  <p188:author id="{1313C4E1-081E-D4E8-1E62-B2996338FE25}" name="Grace Annan-Callcott" initials="GA" userId="S::g.annan-callcott@wellcome.ac.uk::2e1c86e9-0e01-4cf1-8199-9f35b641e4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20D"/>
    <a:srgbClr val="2A522C"/>
    <a:srgbClr val="004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79347A-B2A2-C6EC-5B01-CBABFCD651DB}" v="115" dt="2025-02-06T16:36:16.002"/>
    <p1510:client id="{9238CE24-3053-4DA2-8AE0-BA6364753B80}" v="764" dt="2025-02-06T17:37:14.528"/>
    <p1510:client id="{BF96FEFC-5AB5-3CD4-7A76-E17FE93C4589}" v="1" dt="2025-02-07T10:37:57.5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98" autoAdjust="0"/>
  </p:normalViewPr>
  <p:slideViewPr>
    <p:cSldViewPr snapToGrid="0">
      <p:cViewPr varScale="1">
        <p:scale>
          <a:sx n="63" d="100"/>
          <a:sy n="63" d="100"/>
        </p:scale>
        <p:origin x="5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5/10/relationships/revisionInfo" Target="revisionInfo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B43D6-D3DE-2749-848B-F2C1A5F1614F}" type="doc">
      <dgm:prSet loTypeId="urn:microsoft.com/office/officeart/2005/8/layout/lProcess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56F149CB-2207-684C-8224-7FB76E32C4F0}">
      <dgm:prSet phldrT="[Text]" custT="1"/>
      <dgm:spPr/>
      <dgm:t>
        <a:bodyPr/>
        <a:lstStyle/>
        <a:p>
          <a:r>
            <a:rPr lang="en-GB" sz="2800" b="1"/>
            <a:t>Career development and leadership</a:t>
          </a:r>
        </a:p>
      </dgm:t>
    </dgm:pt>
    <dgm:pt modelId="{73993A6A-EC53-8F46-9F65-DB76944E3CA2}" type="parTrans" cxnId="{D8D4D0E9-9811-B347-BD3A-9495A3F60C31}">
      <dgm:prSet/>
      <dgm:spPr/>
      <dgm:t>
        <a:bodyPr/>
        <a:lstStyle/>
        <a:p>
          <a:endParaRPr lang="en-GB"/>
        </a:p>
      </dgm:t>
    </dgm:pt>
    <dgm:pt modelId="{7D91FB1B-C4F4-234C-89AF-EE5A02004005}" type="sibTrans" cxnId="{D8D4D0E9-9811-B347-BD3A-9495A3F60C31}">
      <dgm:prSet/>
      <dgm:spPr/>
      <dgm:t>
        <a:bodyPr/>
        <a:lstStyle/>
        <a:p>
          <a:endParaRPr lang="en-GB"/>
        </a:p>
      </dgm:t>
    </dgm:pt>
    <dgm:pt modelId="{FCF25FD3-375E-554F-A086-0CCDE8B88160}">
      <dgm:prSet custT="1"/>
      <dgm:spPr/>
      <dgm:t>
        <a:bodyPr/>
        <a:lstStyle/>
        <a:p>
          <a:r>
            <a:rPr lang="en-GB" sz="2800" b="1"/>
            <a:t>Team composition and partnerships</a:t>
          </a:r>
        </a:p>
      </dgm:t>
    </dgm:pt>
    <dgm:pt modelId="{3BCF95FB-C741-604D-89AE-662F9839C4EC}" type="parTrans" cxnId="{447EE831-A843-A249-9B90-F7646A14CBBF}">
      <dgm:prSet/>
      <dgm:spPr/>
      <dgm:t>
        <a:bodyPr/>
        <a:lstStyle/>
        <a:p>
          <a:endParaRPr lang="en-GB"/>
        </a:p>
      </dgm:t>
    </dgm:pt>
    <dgm:pt modelId="{2B4482A0-14D5-2F49-9BE3-704BE77CCAC2}" type="sibTrans" cxnId="{447EE831-A843-A249-9B90-F7646A14CBBF}">
      <dgm:prSet/>
      <dgm:spPr/>
      <dgm:t>
        <a:bodyPr/>
        <a:lstStyle/>
        <a:p>
          <a:endParaRPr lang="en-GB"/>
        </a:p>
      </dgm:t>
    </dgm:pt>
    <dgm:pt modelId="{531AEFA9-62E0-3F4F-9358-23E327DBE4CA}">
      <dgm:prSet custT="1"/>
      <dgm:spPr/>
      <dgm:t>
        <a:bodyPr/>
        <a:lstStyle/>
        <a:p>
          <a:r>
            <a:rPr lang="en-GB" sz="2400" b="1"/>
            <a:t>Research practice</a:t>
          </a:r>
        </a:p>
      </dgm:t>
    </dgm:pt>
    <dgm:pt modelId="{2107C306-5F7F-CE49-8F8A-1EDF0EAE1963}" type="parTrans" cxnId="{284BA228-93FD-374B-8F53-6E62DFAEEEFE}">
      <dgm:prSet/>
      <dgm:spPr/>
      <dgm:t>
        <a:bodyPr/>
        <a:lstStyle/>
        <a:p>
          <a:endParaRPr lang="en-GB"/>
        </a:p>
      </dgm:t>
    </dgm:pt>
    <dgm:pt modelId="{50F970DB-2F8D-8D4A-84B4-D3FE165C30D3}" type="sibTrans" cxnId="{284BA228-93FD-374B-8F53-6E62DFAEEEFE}">
      <dgm:prSet/>
      <dgm:spPr/>
      <dgm:t>
        <a:bodyPr/>
        <a:lstStyle/>
        <a:p>
          <a:endParaRPr lang="en-GB"/>
        </a:p>
      </dgm:t>
    </dgm:pt>
    <dgm:pt modelId="{4AAD00C4-C293-DE4F-B6F0-93140CB0CF38}">
      <dgm:prSet custT="1"/>
      <dgm:spPr/>
      <dgm:t>
        <a:bodyPr/>
        <a:lstStyle/>
        <a:p>
          <a:r>
            <a:rPr lang="en-GB" sz="2400"/>
            <a:t>Ethical considerations</a:t>
          </a:r>
        </a:p>
      </dgm:t>
    </dgm:pt>
    <dgm:pt modelId="{C13CB8FC-BA5F-A945-B597-601981A2D514}" type="parTrans" cxnId="{083050A1-7DF1-5946-8D24-17E597C87B40}">
      <dgm:prSet/>
      <dgm:spPr/>
      <dgm:t>
        <a:bodyPr/>
        <a:lstStyle/>
        <a:p>
          <a:endParaRPr lang="en-GB"/>
        </a:p>
      </dgm:t>
    </dgm:pt>
    <dgm:pt modelId="{8A3F8A79-0866-BF4B-A40F-92FEF1D0A162}" type="sibTrans" cxnId="{083050A1-7DF1-5946-8D24-17E597C87B40}">
      <dgm:prSet/>
      <dgm:spPr/>
      <dgm:t>
        <a:bodyPr/>
        <a:lstStyle/>
        <a:p>
          <a:endParaRPr lang="en-GB"/>
        </a:p>
      </dgm:t>
    </dgm:pt>
    <dgm:pt modelId="{D8AB71E2-5086-D445-91F3-5981D46388B3}">
      <dgm:prSet custT="1"/>
      <dgm:spPr/>
      <dgm:t>
        <a:bodyPr/>
        <a:lstStyle/>
        <a:p>
          <a:r>
            <a:rPr lang="en-GB" sz="2400" b="0"/>
            <a:t>Stakeholder engagement</a:t>
          </a:r>
        </a:p>
      </dgm:t>
    </dgm:pt>
    <dgm:pt modelId="{11B75993-E867-4748-B663-FDD5E749FE14}" type="parTrans" cxnId="{3EF953D5-2F3D-D749-B88A-CFF242036BBF}">
      <dgm:prSet/>
      <dgm:spPr/>
      <dgm:t>
        <a:bodyPr/>
        <a:lstStyle/>
        <a:p>
          <a:endParaRPr lang="en-GB"/>
        </a:p>
      </dgm:t>
    </dgm:pt>
    <dgm:pt modelId="{9B280C31-E025-8D44-AD4A-6EC6CA43AC37}" type="sibTrans" cxnId="{3EF953D5-2F3D-D749-B88A-CFF242036BBF}">
      <dgm:prSet/>
      <dgm:spPr/>
      <dgm:t>
        <a:bodyPr/>
        <a:lstStyle/>
        <a:p>
          <a:endParaRPr lang="en-GB"/>
        </a:p>
      </dgm:t>
    </dgm:pt>
    <dgm:pt modelId="{BC3CC084-19AD-974C-8D06-4BD8F25CABE2}">
      <dgm:prSet custT="1"/>
      <dgm:spPr/>
      <dgm:t>
        <a:bodyPr/>
        <a:lstStyle/>
        <a:p>
          <a:r>
            <a:rPr lang="en-GB" sz="2400"/>
            <a:t>Outputs management</a:t>
          </a:r>
        </a:p>
      </dgm:t>
    </dgm:pt>
    <dgm:pt modelId="{A269539B-9987-4B4D-B15F-7911B7EBA59B}" type="parTrans" cxnId="{30797072-8427-DB41-8681-A7E1DCE19DD9}">
      <dgm:prSet/>
      <dgm:spPr/>
      <dgm:t>
        <a:bodyPr/>
        <a:lstStyle/>
        <a:p>
          <a:endParaRPr lang="en-GB"/>
        </a:p>
      </dgm:t>
    </dgm:pt>
    <dgm:pt modelId="{DD62CDE6-CB94-EF41-B0FD-899C56FE2CC8}" type="sibTrans" cxnId="{30797072-8427-DB41-8681-A7E1DCE19DD9}">
      <dgm:prSet/>
      <dgm:spPr/>
      <dgm:t>
        <a:bodyPr/>
        <a:lstStyle/>
        <a:p>
          <a:endParaRPr lang="en-GB"/>
        </a:p>
      </dgm:t>
    </dgm:pt>
    <dgm:pt modelId="{752A5868-EA80-0B4A-85B3-4FD373A06805}">
      <dgm:prSet custT="1"/>
      <dgm:spPr/>
      <dgm:t>
        <a:bodyPr/>
        <a:lstStyle/>
        <a:p>
          <a:r>
            <a:rPr lang="en-GB" sz="2400"/>
            <a:t>For you and your team</a:t>
          </a:r>
        </a:p>
      </dgm:t>
    </dgm:pt>
    <dgm:pt modelId="{37E49B34-B42F-4343-90AA-321D2D2FEEC7}" type="parTrans" cxnId="{D4062B36-A435-634E-9AD0-43EC7596972D}">
      <dgm:prSet/>
      <dgm:spPr/>
      <dgm:t>
        <a:bodyPr/>
        <a:lstStyle/>
        <a:p>
          <a:endParaRPr lang="en-GB"/>
        </a:p>
      </dgm:t>
    </dgm:pt>
    <dgm:pt modelId="{E456806F-953B-2E46-BB9A-5DDBE80DED12}" type="sibTrans" cxnId="{D4062B36-A435-634E-9AD0-43EC7596972D}">
      <dgm:prSet/>
      <dgm:spPr/>
      <dgm:t>
        <a:bodyPr/>
        <a:lstStyle/>
        <a:p>
          <a:endParaRPr lang="en-GB"/>
        </a:p>
      </dgm:t>
    </dgm:pt>
    <dgm:pt modelId="{D09ACF8D-15CD-054E-9FF4-14E3C9551ADA}">
      <dgm:prSet custT="1"/>
      <dgm:spPr/>
      <dgm:t>
        <a:bodyPr/>
        <a:lstStyle/>
        <a:p>
          <a:r>
            <a:rPr lang="en-GB" sz="2400"/>
            <a:t>How do you want to lead?</a:t>
          </a:r>
        </a:p>
      </dgm:t>
    </dgm:pt>
    <dgm:pt modelId="{75786C2B-D9BA-2B4E-9BB4-63AA272D5221}" type="parTrans" cxnId="{D236A889-4310-DC46-B3B1-18BB241B14AC}">
      <dgm:prSet/>
      <dgm:spPr/>
      <dgm:t>
        <a:bodyPr/>
        <a:lstStyle/>
        <a:p>
          <a:endParaRPr lang="en-GB"/>
        </a:p>
      </dgm:t>
    </dgm:pt>
    <dgm:pt modelId="{C7B980F0-596F-784E-A2F1-236D4F164C87}" type="sibTrans" cxnId="{D236A889-4310-DC46-B3B1-18BB241B14AC}">
      <dgm:prSet/>
      <dgm:spPr/>
      <dgm:t>
        <a:bodyPr/>
        <a:lstStyle/>
        <a:p>
          <a:endParaRPr lang="en-GB"/>
        </a:p>
      </dgm:t>
    </dgm:pt>
    <dgm:pt modelId="{F4E28581-11CC-B540-B911-D305C29BCB9A}">
      <dgm:prSet custT="1"/>
      <dgm:spPr/>
      <dgm:t>
        <a:bodyPr/>
        <a:lstStyle/>
        <a:p>
          <a:r>
            <a:rPr lang="en-GB" sz="2400"/>
            <a:t>Research culture</a:t>
          </a:r>
        </a:p>
      </dgm:t>
    </dgm:pt>
    <dgm:pt modelId="{A6FA6A0B-3457-5D44-B640-0956A810C392}" type="parTrans" cxnId="{9F69B79D-B1CF-C548-9610-68CD3C9C3099}">
      <dgm:prSet/>
      <dgm:spPr/>
      <dgm:t>
        <a:bodyPr/>
        <a:lstStyle/>
        <a:p>
          <a:endParaRPr lang="en-GB"/>
        </a:p>
      </dgm:t>
    </dgm:pt>
    <dgm:pt modelId="{C733E3EE-CE58-2F42-BB70-CC9E6BC30AB9}" type="sibTrans" cxnId="{9F69B79D-B1CF-C548-9610-68CD3C9C3099}">
      <dgm:prSet/>
      <dgm:spPr/>
      <dgm:t>
        <a:bodyPr/>
        <a:lstStyle/>
        <a:p>
          <a:endParaRPr lang="en-GB"/>
        </a:p>
      </dgm:t>
    </dgm:pt>
    <dgm:pt modelId="{8A7E50D8-44D5-014D-9C31-0F307FCB67DB}">
      <dgm:prSet custT="1"/>
      <dgm:spPr/>
      <dgm:t>
        <a:bodyPr/>
        <a:lstStyle/>
        <a:p>
          <a:r>
            <a:rPr lang="en-GB" sz="2400" b="0"/>
            <a:t>Equitable partnerships</a:t>
          </a:r>
        </a:p>
      </dgm:t>
    </dgm:pt>
    <dgm:pt modelId="{08E0C893-D8A0-6142-915A-913A9F70FF7C}" type="parTrans" cxnId="{EE1C45BB-611C-F543-A203-B5E5E2D45D4E}">
      <dgm:prSet/>
      <dgm:spPr/>
      <dgm:t>
        <a:bodyPr/>
        <a:lstStyle/>
        <a:p>
          <a:endParaRPr lang="en-GB"/>
        </a:p>
      </dgm:t>
    </dgm:pt>
    <dgm:pt modelId="{1F672761-4664-7943-9FC9-C3972EDF276C}" type="sibTrans" cxnId="{EE1C45BB-611C-F543-A203-B5E5E2D45D4E}">
      <dgm:prSet/>
      <dgm:spPr/>
      <dgm:t>
        <a:bodyPr/>
        <a:lstStyle/>
        <a:p>
          <a:endParaRPr lang="en-GB"/>
        </a:p>
      </dgm:t>
    </dgm:pt>
    <dgm:pt modelId="{FA71F0D3-7263-794E-BCC9-5747834D562D}">
      <dgm:prSet custT="1"/>
      <dgm:spPr/>
      <dgm:t>
        <a:bodyPr/>
        <a:lstStyle/>
        <a:p>
          <a:r>
            <a:rPr lang="en-GB" sz="2400"/>
            <a:t>Balance and diversity</a:t>
          </a:r>
        </a:p>
      </dgm:t>
    </dgm:pt>
    <dgm:pt modelId="{8DCDFE20-B196-0040-890C-EB25EAAD0174}" type="parTrans" cxnId="{42D090F2-6BCF-C645-AC3B-357D07E2812C}">
      <dgm:prSet/>
      <dgm:spPr/>
      <dgm:t>
        <a:bodyPr/>
        <a:lstStyle/>
        <a:p>
          <a:endParaRPr lang="en-GB"/>
        </a:p>
      </dgm:t>
    </dgm:pt>
    <dgm:pt modelId="{C2C703BB-7DB8-754B-9CB4-7614C947CD1B}" type="sibTrans" cxnId="{42D090F2-6BCF-C645-AC3B-357D07E2812C}">
      <dgm:prSet/>
      <dgm:spPr/>
      <dgm:t>
        <a:bodyPr/>
        <a:lstStyle/>
        <a:p>
          <a:endParaRPr lang="en-GB"/>
        </a:p>
      </dgm:t>
    </dgm:pt>
    <dgm:pt modelId="{27503D4B-AF24-EF43-8F87-9DA055723A3B}">
      <dgm:prSet custT="1"/>
      <dgm:spPr/>
      <dgm:t>
        <a:bodyPr/>
        <a:lstStyle/>
        <a:p>
          <a:r>
            <a:rPr lang="en-GB" sz="2400"/>
            <a:t>Inclusion and recognition</a:t>
          </a:r>
        </a:p>
      </dgm:t>
    </dgm:pt>
    <dgm:pt modelId="{A80A67BB-907B-6841-88D4-7ED4402529A6}" type="parTrans" cxnId="{AD6E2FF2-8CE9-AF43-840D-C0F4EEF8E330}">
      <dgm:prSet/>
      <dgm:spPr/>
      <dgm:t>
        <a:bodyPr/>
        <a:lstStyle/>
        <a:p>
          <a:endParaRPr lang="en-GB"/>
        </a:p>
      </dgm:t>
    </dgm:pt>
    <dgm:pt modelId="{BF3A2990-1431-C749-BB26-EA782F1DA886}" type="sibTrans" cxnId="{AD6E2FF2-8CE9-AF43-840D-C0F4EEF8E330}">
      <dgm:prSet/>
      <dgm:spPr/>
      <dgm:t>
        <a:bodyPr/>
        <a:lstStyle/>
        <a:p>
          <a:endParaRPr lang="en-GB"/>
        </a:p>
      </dgm:t>
    </dgm:pt>
    <dgm:pt modelId="{82ACE9F3-48D7-5F41-BA4B-928ADEF58115}" type="pres">
      <dgm:prSet presAssocID="{A18B43D6-D3DE-2749-848B-F2C1A5F1614F}" presName="Name0" presStyleCnt="0">
        <dgm:presLayoutVars>
          <dgm:dir/>
          <dgm:animLvl val="lvl"/>
          <dgm:resizeHandles val="exact"/>
        </dgm:presLayoutVars>
      </dgm:prSet>
      <dgm:spPr/>
    </dgm:pt>
    <dgm:pt modelId="{049547C6-66F5-5B4D-A334-094FAC0AED3A}" type="pres">
      <dgm:prSet presAssocID="{56F149CB-2207-684C-8224-7FB76E32C4F0}" presName="vertFlow" presStyleCnt="0"/>
      <dgm:spPr/>
    </dgm:pt>
    <dgm:pt modelId="{8B0068B2-0E47-364B-ACB3-BBE485F5E8BB}" type="pres">
      <dgm:prSet presAssocID="{56F149CB-2207-684C-8224-7FB76E32C4F0}" presName="header" presStyleLbl="node1" presStyleIdx="0" presStyleCnt="3"/>
      <dgm:spPr/>
    </dgm:pt>
    <dgm:pt modelId="{574C1BF8-2BF0-2642-91F0-2F1EC5DC802C}" type="pres">
      <dgm:prSet presAssocID="{37E49B34-B42F-4343-90AA-321D2D2FEEC7}" presName="parTrans" presStyleLbl="sibTrans2D1" presStyleIdx="0" presStyleCnt="9"/>
      <dgm:spPr/>
    </dgm:pt>
    <dgm:pt modelId="{BAA6C14D-4A32-E643-9492-1849FAF9FDA2}" type="pres">
      <dgm:prSet presAssocID="{752A5868-EA80-0B4A-85B3-4FD373A06805}" presName="child" presStyleLbl="alignAccFollowNode1" presStyleIdx="0" presStyleCnt="9">
        <dgm:presLayoutVars>
          <dgm:chMax val="0"/>
          <dgm:bulletEnabled val="1"/>
        </dgm:presLayoutVars>
      </dgm:prSet>
      <dgm:spPr/>
    </dgm:pt>
    <dgm:pt modelId="{DF1F3691-AB27-CC4A-AD02-939BCE5B6D1A}" type="pres">
      <dgm:prSet presAssocID="{E456806F-953B-2E46-BB9A-5DDBE80DED12}" presName="sibTrans" presStyleLbl="sibTrans2D1" presStyleIdx="1" presStyleCnt="9"/>
      <dgm:spPr/>
    </dgm:pt>
    <dgm:pt modelId="{65F6C779-946C-5142-8E49-771C335D2391}" type="pres">
      <dgm:prSet presAssocID="{D09ACF8D-15CD-054E-9FF4-14E3C9551ADA}" presName="child" presStyleLbl="alignAccFollowNode1" presStyleIdx="1" presStyleCnt="9">
        <dgm:presLayoutVars>
          <dgm:chMax val="0"/>
          <dgm:bulletEnabled val="1"/>
        </dgm:presLayoutVars>
      </dgm:prSet>
      <dgm:spPr/>
    </dgm:pt>
    <dgm:pt modelId="{2CCD3F27-74D6-E34A-AEE7-DD60DD2A53A7}" type="pres">
      <dgm:prSet presAssocID="{C7B980F0-596F-784E-A2F1-236D4F164C87}" presName="sibTrans" presStyleLbl="sibTrans2D1" presStyleIdx="2" presStyleCnt="9"/>
      <dgm:spPr/>
    </dgm:pt>
    <dgm:pt modelId="{AE8FF616-481D-5349-B0DD-D6224326F2BA}" type="pres">
      <dgm:prSet presAssocID="{F4E28581-11CC-B540-B911-D305C29BCB9A}" presName="child" presStyleLbl="alignAccFollowNode1" presStyleIdx="2" presStyleCnt="9">
        <dgm:presLayoutVars>
          <dgm:chMax val="0"/>
          <dgm:bulletEnabled val="1"/>
        </dgm:presLayoutVars>
      </dgm:prSet>
      <dgm:spPr/>
    </dgm:pt>
    <dgm:pt modelId="{AD4A50B0-9550-E343-8CEC-9042DCC9747E}" type="pres">
      <dgm:prSet presAssocID="{56F149CB-2207-684C-8224-7FB76E32C4F0}" presName="hSp" presStyleCnt="0"/>
      <dgm:spPr/>
    </dgm:pt>
    <dgm:pt modelId="{D5418B90-CAEF-BA4F-BBC5-95C3BFB12B7D}" type="pres">
      <dgm:prSet presAssocID="{FCF25FD3-375E-554F-A086-0CCDE8B88160}" presName="vertFlow" presStyleCnt="0"/>
      <dgm:spPr/>
    </dgm:pt>
    <dgm:pt modelId="{98762410-D746-074E-A41B-F3F274054F9F}" type="pres">
      <dgm:prSet presAssocID="{FCF25FD3-375E-554F-A086-0CCDE8B88160}" presName="header" presStyleLbl="node1" presStyleIdx="1" presStyleCnt="3"/>
      <dgm:spPr/>
    </dgm:pt>
    <dgm:pt modelId="{E7D29819-A56A-0047-B900-E9CF543A5245}" type="pres">
      <dgm:prSet presAssocID="{08E0C893-D8A0-6142-915A-913A9F70FF7C}" presName="parTrans" presStyleLbl="sibTrans2D1" presStyleIdx="3" presStyleCnt="9"/>
      <dgm:spPr/>
    </dgm:pt>
    <dgm:pt modelId="{E37268FE-CD7D-8F46-B468-BC99F79D09E1}" type="pres">
      <dgm:prSet presAssocID="{8A7E50D8-44D5-014D-9C31-0F307FCB67DB}" presName="child" presStyleLbl="alignAccFollowNode1" presStyleIdx="3" presStyleCnt="9">
        <dgm:presLayoutVars>
          <dgm:chMax val="0"/>
          <dgm:bulletEnabled val="1"/>
        </dgm:presLayoutVars>
      </dgm:prSet>
      <dgm:spPr/>
    </dgm:pt>
    <dgm:pt modelId="{54AEF2C6-9C4A-FF48-B6C0-C508BE39EED5}" type="pres">
      <dgm:prSet presAssocID="{1F672761-4664-7943-9FC9-C3972EDF276C}" presName="sibTrans" presStyleLbl="sibTrans2D1" presStyleIdx="4" presStyleCnt="9"/>
      <dgm:spPr/>
    </dgm:pt>
    <dgm:pt modelId="{5653B2F3-A55C-9F4B-85A4-7CA28DDD4B10}" type="pres">
      <dgm:prSet presAssocID="{FA71F0D3-7263-794E-BCC9-5747834D562D}" presName="child" presStyleLbl="alignAccFollowNode1" presStyleIdx="4" presStyleCnt="9">
        <dgm:presLayoutVars>
          <dgm:chMax val="0"/>
          <dgm:bulletEnabled val="1"/>
        </dgm:presLayoutVars>
      </dgm:prSet>
      <dgm:spPr/>
    </dgm:pt>
    <dgm:pt modelId="{18BB8C35-F5D6-4145-B364-16BAB729C05F}" type="pres">
      <dgm:prSet presAssocID="{C2C703BB-7DB8-754B-9CB4-7614C947CD1B}" presName="sibTrans" presStyleLbl="sibTrans2D1" presStyleIdx="5" presStyleCnt="9"/>
      <dgm:spPr/>
    </dgm:pt>
    <dgm:pt modelId="{4E859CBA-EF49-994E-B5D9-0C9435D231D7}" type="pres">
      <dgm:prSet presAssocID="{27503D4B-AF24-EF43-8F87-9DA055723A3B}" presName="child" presStyleLbl="alignAccFollowNode1" presStyleIdx="5" presStyleCnt="9">
        <dgm:presLayoutVars>
          <dgm:chMax val="0"/>
          <dgm:bulletEnabled val="1"/>
        </dgm:presLayoutVars>
      </dgm:prSet>
      <dgm:spPr/>
    </dgm:pt>
    <dgm:pt modelId="{315E328C-416F-8F4F-A600-D28B4A518C62}" type="pres">
      <dgm:prSet presAssocID="{FCF25FD3-375E-554F-A086-0CCDE8B88160}" presName="hSp" presStyleCnt="0"/>
      <dgm:spPr/>
    </dgm:pt>
    <dgm:pt modelId="{94F50D11-B156-EE48-812B-87F0EF7265B9}" type="pres">
      <dgm:prSet presAssocID="{531AEFA9-62E0-3F4F-9358-23E327DBE4CA}" presName="vertFlow" presStyleCnt="0"/>
      <dgm:spPr/>
    </dgm:pt>
    <dgm:pt modelId="{4C7ADA27-AF48-E24C-856E-45B30A61607D}" type="pres">
      <dgm:prSet presAssocID="{531AEFA9-62E0-3F4F-9358-23E327DBE4CA}" presName="header" presStyleLbl="node1" presStyleIdx="2" presStyleCnt="3"/>
      <dgm:spPr/>
    </dgm:pt>
    <dgm:pt modelId="{2046FBC3-BBDE-3843-9FBF-5159DB1E160E}" type="pres">
      <dgm:prSet presAssocID="{C13CB8FC-BA5F-A945-B597-601981A2D514}" presName="parTrans" presStyleLbl="sibTrans2D1" presStyleIdx="6" presStyleCnt="9"/>
      <dgm:spPr/>
    </dgm:pt>
    <dgm:pt modelId="{B1A317D0-2CB9-364F-9DDE-106F732C09FF}" type="pres">
      <dgm:prSet presAssocID="{4AAD00C4-C293-DE4F-B6F0-93140CB0CF38}" presName="child" presStyleLbl="alignAccFollowNode1" presStyleIdx="6" presStyleCnt="9">
        <dgm:presLayoutVars>
          <dgm:chMax val="0"/>
          <dgm:bulletEnabled val="1"/>
        </dgm:presLayoutVars>
      </dgm:prSet>
      <dgm:spPr/>
    </dgm:pt>
    <dgm:pt modelId="{3B326752-08F3-8946-B53C-2914E0178E5C}" type="pres">
      <dgm:prSet presAssocID="{8A3F8A79-0866-BF4B-A40F-92FEF1D0A162}" presName="sibTrans" presStyleLbl="sibTrans2D1" presStyleIdx="7" presStyleCnt="9"/>
      <dgm:spPr/>
    </dgm:pt>
    <dgm:pt modelId="{D9817E15-8D85-AB49-B0FB-4D837273158D}" type="pres">
      <dgm:prSet presAssocID="{D8AB71E2-5086-D445-91F3-5981D46388B3}" presName="child" presStyleLbl="alignAccFollowNode1" presStyleIdx="7" presStyleCnt="9">
        <dgm:presLayoutVars>
          <dgm:chMax val="0"/>
          <dgm:bulletEnabled val="1"/>
        </dgm:presLayoutVars>
      </dgm:prSet>
      <dgm:spPr/>
    </dgm:pt>
    <dgm:pt modelId="{A5157AC1-70B7-C743-AA2E-C7CB0B890DB9}" type="pres">
      <dgm:prSet presAssocID="{9B280C31-E025-8D44-AD4A-6EC6CA43AC37}" presName="sibTrans" presStyleLbl="sibTrans2D1" presStyleIdx="8" presStyleCnt="9"/>
      <dgm:spPr/>
    </dgm:pt>
    <dgm:pt modelId="{29C59AA5-4EF6-274F-90FB-69BD57FEAB6B}" type="pres">
      <dgm:prSet presAssocID="{BC3CC084-19AD-974C-8D06-4BD8F25CABE2}" presName="child" presStyleLbl="alignAccFollowNode1" presStyleIdx="8" presStyleCnt="9">
        <dgm:presLayoutVars>
          <dgm:chMax val="0"/>
          <dgm:bulletEnabled val="1"/>
        </dgm:presLayoutVars>
      </dgm:prSet>
      <dgm:spPr/>
    </dgm:pt>
  </dgm:ptLst>
  <dgm:cxnLst>
    <dgm:cxn modelId="{EB3B421B-3194-7948-942C-5B4630A515AC}" type="presOf" srcId="{27503D4B-AF24-EF43-8F87-9DA055723A3B}" destId="{4E859CBA-EF49-994E-B5D9-0C9435D231D7}" srcOrd="0" destOrd="0" presId="urn:microsoft.com/office/officeart/2005/8/layout/lProcess1"/>
    <dgm:cxn modelId="{C187741B-A0C9-A04E-94CC-0DD03B84F249}" type="presOf" srcId="{C13CB8FC-BA5F-A945-B597-601981A2D514}" destId="{2046FBC3-BBDE-3843-9FBF-5159DB1E160E}" srcOrd="0" destOrd="0" presId="urn:microsoft.com/office/officeart/2005/8/layout/lProcess1"/>
    <dgm:cxn modelId="{2022F91E-61CF-3443-A5F6-435A9D2FF157}" type="presOf" srcId="{E456806F-953B-2E46-BB9A-5DDBE80DED12}" destId="{DF1F3691-AB27-CC4A-AD02-939BCE5B6D1A}" srcOrd="0" destOrd="0" presId="urn:microsoft.com/office/officeart/2005/8/layout/lProcess1"/>
    <dgm:cxn modelId="{284BA228-93FD-374B-8F53-6E62DFAEEEFE}" srcId="{A18B43D6-D3DE-2749-848B-F2C1A5F1614F}" destId="{531AEFA9-62E0-3F4F-9358-23E327DBE4CA}" srcOrd="2" destOrd="0" parTransId="{2107C306-5F7F-CE49-8F8A-1EDF0EAE1963}" sibTransId="{50F970DB-2F8D-8D4A-84B4-D3FE165C30D3}"/>
    <dgm:cxn modelId="{447EE831-A843-A249-9B90-F7646A14CBBF}" srcId="{A18B43D6-D3DE-2749-848B-F2C1A5F1614F}" destId="{FCF25FD3-375E-554F-A086-0CCDE8B88160}" srcOrd="1" destOrd="0" parTransId="{3BCF95FB-C741-604D-89AE-662F9839C4EC}" sibTransId="{2B4482A0-14D5-2F49-9BE3-704BE77CCAC2}"/>
    <dgm:cxn modelId="{D4062B36-A435-634E-9AD0-43EC7596972D}" srcId="{56F149CB-2207-684C-8224-7FB76E32C4F0}" destId="{752A5868-EA80-0B4A-85B3-4FD373A06805}" srcOrd="0" destOrd="0" parTransId="{37E49B34-B42F-4343-90AA-321D2D2FEEC7}" sibTransId="{E456806F-953B-2E46-BB9A-5DDBE80DED12}"/>
    <dgm:cxn modelId="{3252DA3A-56EB-8E44-8ADD-FEAD65DEF0B3}" type="presOf" srcId="{C2C703BB-7DB8-754B-9CB4-7614C947CD1B}" destId="{18BB8C35-F5D6-4145-B364-16BAB729C05F}" srcOrd="0" destOrd="0" presId="urn:microsoft.com/office/officeart/2005/8/layout/lProcess1"/>
    <dgm:cxn modelId="{8BDBA567-7AAC-AF48-8B21-9811D8373BFC}" type="presOf" srcId="{8A3F8A79-0866-BF4B-A40F-92FEF1D0A162}" destId="{3B326752-08F3-8946-B53C-2914E0178E5C}" srcOrd="0" destOrd="0" presId="urn:microsoft.com/office/officeart/2005/8/layout/lProcess1"/>
    <dgm:cxn modelId="{30797072-8427-DB41-8681-A7E1DCE19DD9}" srcId="{531AEFA9-62E0-3F4F-9358-23E327DBE4CA}" destId="{BC3CC084-19AD-974C-8D06-4BD8F25CABE2}" srcOrd="2" destOrd="0" parTransId="{A269539B-9987-4B4D-B15F-7911B7EBA59B}" sibTransId="{DD62CDE6-CB94-EF41-B0FD-899C56FE2CC8}"/>
    <dgm:cxn modelId="{01CCD976-0E97-624E-8185-CA877DD17723}" type="presOf" srcId="{BC3CC084-19AD-974C-8D06-4BD8F25CABE2}" destId="{29C59AA5-4EF6-274F-90FB-69BD57FEAB6B}" srcOrd="0" destOrd="0" presId="urn:microsoft.com/office/officeart/2005/8/layout/lProcess1"/>
    <dgm:cxn modelId="{E869187F-3FAF-4743-9AB7-EC8B03194105}" type="presOf" srcId="{F4E28581-11CC-B540-B911-D305C29BCB9A}" destId="{AE8FF616-481D-5349-B0DD-D6224326F2BA}" srcOrd="0" destOrd="0" presId="urn:microsoft.com/office/officeart/2005/8/layout/lProcess1"/>
    <dgm:cxn modelId="{88E3C688-854D-FE4F-8AD0-A3176662C101}" type="presOf" srcId="{FA71F0D3-7263-794E-BCC9-5747834D562D}" destId="{5653B2F3-A55C-9F4B-85A4-7CA28DDD4B10}" srcOrd="0" destOrd="0" presId="urn:microsoft.com/office/officeart/2005/8/layout/lProcess1"/>
    <dgm:cxn modelId="{D236A889-4310-DC46-B3B1-18BB241B14AC}" srcId="{56F149CB-2207-684C-8224-7FB76E32C4F0}" destId="{D09ACF8D-15CD-054E-9FF4-14E3C9551ADA}" srcOrd="1" destOrd="0" parTransId="{75786C2B-D9BA-2B4E-9BB4-63AA272D5221}" sibTransId="{C7B980F0-596F-784E-A2F1-236D4F164C87}"/>
    <dgm:cxn modelId="{DB99AF94-D205-9646-83FB-F2D4FF3E2FAE}" type="presOf" srcId="{08E0C893-D8A0-6142-915A-913A9F70FF7C}" destId="{E7D29819-A56A-0047-B900-E9CF543A5245}" srcOrd="0" destOrd="0" presId="urn:microsoft.com/office/officeart/2005/8/layout/lProcess1"/>
    <dgm:cxn modelId="{FF447596-4E58-5B4B-A57A-5EBA275DA546}" type="presOf" srcId="{37E49B34-B42F-4343-90AA-321D2D2FEEC7}" destId="{574C1BF8-2BF0-2642-91F0-2F1EC5DC802C}" srcOrd="0" destOrd="0" presId="urn:microsoft.com/office/officeart/2005/8/layout/lProcess1"/>
    <dgm:cxn modelId="{5037679B-74FE-CF40-9726-F307C0623853}" type="presOf" srcId="{9B280C31-E025-8D44-AD4A-6EC6CA43AC37}" destId="{A5157AC1-70B7-C743-AA2E-C7CB0B890DB9}" srcOrd="0" destOrd="0" presId="urn:microsoft.com/office/officeart/2005/8/layout/lProcess1"/>
    <dgm:cxn modelId="{9F69B79D-B1CF-C548-9610-68CD3C9C3099}" srcId="{56F149CB-2207-684C-8224-7FB76E32C4F0}" destId="{F4E28581-11CC-B540-B911-D305C29BCB9A}" srcOrd="2" destOrd="0" parTransId="{A6FA6A0B-3457-5D44-B640-0956A810C392}" sibTransId="{C733E3EE-CE58-2F42-BB70-CC9E6BC30AB9}"/>
    <dgm:cxn modelId="{083050A1-7DF1-5946-8D24-17E597C87B40}" srcId="{531AEFA9-62E0-3F4F-9358-23E327DBE4CA}" destId="{4AAD00C4-C293-DE4F-B6F0-93140CB0CF38}" srcOrd="0" destOrd="0" parTransId="{C13CB8FC-BA5F-A945-B597-601981A2D514}" sibTransId="{8A3F8A79-0866-BF4B-A40F-92FEF1D0A162}"/>
    <dgm:cxn modelId="{4811D5A5-9DBD-2E42-A7D8-B1AF466303BB}" type="presOf" srcId="{56F149CB-2207-684C-8224-7FB76E32C4F0}" destId="{8B0068B2-0E47-364B-ACB3-BBE485F5E8BB}" srcOrd="0" destOrd="0" presId="urn:microsoft.com/office/officeart/2005/8/layout/lProcess1"/>
    <dgm:cxn modelId="{EE1C45BB-611C-F543-A203-B5E5E2D45D4E}" srcId="{FCF25FD3-375E-554F-A086-0CCDE8B88160}" destId="{8A7E50D8-44D5-014D-9C31-0F307FCB67DB}" srcOrd="0" destOrd="0" parTransId="{08E0C893-D8A0-6142-915A-913A9F70FF7C}" sibTransId="{1F672761-4664-7943-9FC9-C3972EDF276C}"/>
    <dgm:cxn modelId="{8C8ABEC8-A0A5-A14A-84FD-CE1EE722B748}" type="presOf" srcId="{D09ACF8D-15CD-054E-9FF4-14E3C9551ADA}" destId="{65F6C779-946C-5142-8E49-771C335D2391}" srcOrd="0" destOrd="0" presId="urn:microsoft.com/office/officeart/2005/8/layout/lProcess1"/>
    <dgm:cxn modelId="{DEA136CC-5F10-8C4E-BD9F-8861E8198752}" type="presOf" srcId="{FCF25FD3-375E-554F-A086-0CCDE8B88160}" destId="{98762410-D746-074E-A41B-F3F274054F9F}" srcOrd="0" destOrd="0" presId="urn:microsoft.com/office/officeart/2005/8/layout/lProcess1"/>
    <dgm:cxn modelId="{CDFA97CD-35FA-354F-AA95-7ED74C670735}" type="presOf" srcId="{4AAD00C4-C293-DE4F-B6F0-93140CB0CF38}" destId="{B1A317D0-2CB9-364F-9DDE-106F732C09FF}" srcOrd="0" destOrd="0" presId="urn:microsoft.com/office/officeart/2005/8/layout/lProcess1"/>
    <dgm:cxn modelId="{3659D7D1-378B-CB42-ACA8-7386864006F4}" type="presOf" srcId="{752A5868-EA80-0B4A-85B3-4FD373A06805}" destId="{BAA6C14D-4A32-E643-9492-1849FAF9FDA2}" srcOrd="0" destOrd="0" presId="urn:microsoft.com/office/officeart/2005/8/layout/lProcess1"/>
    <dgm:cxn modelId="{3EF953D5-2F3D-D749-B88A-CFF242036BBF}" srcId="{531AEFA9-62E0-3F4F-9358-23E327DBE4CA}" destId="{D8AB71E2-5086-D445-91F3-5981D46388B3}" srcOrd="1" destOrd="0" parTransId="{11B75993-E867-4748-B663-FDD5E749FE14}" sibTransId="{9B280C31-E025-8D44-AD4A-6EC6CA43AC37}"/>
    <dgm:cxn modelId="{A75755E0-80D0-924D-BCFA-858541BD32AE}" type="presOf" srcId="{1F672761-4664-7943-9FC9-C3972EDF276C}" destId="{54AEF2C6-9C4A-FF48-B6C0-C508BE39EED5}" srcOrd="0" destOrd="0" presId="urn:microsoft.com/office/officeart/2005/8/layout/lProcess1"/>
    <dgm:cxn modelId="{D8D4D0E9-9811-B347-BD3A-9495A3F60C31}" srcId="{A18B43D6-D3DE-2749-848B-F2C1A5F1614F}" destId="{56F149CB-2207-684C-8224-7FB76E32C4F0}" srcOrd="0" destOrd="0" parTransId="{73993A6A-EC53-8F46-9F65-DB76944E3CA2}" sibTransId="{7D91FB1B-C4F4-234C-89AF-EE5A02004005}"/>
    <dgm:cxn modelId="{6D2427EE-905C-E642-88D5-9796C383C873}" type="presOf" srcId="{C7B980F0-596F-784E-A2F1-236D4F164C87}" destId="{2CCD3F27-74D6-E34A-AEE7-DD60DD2A53A7}" srcOrd="0" destOrd="0" presId="urn:microsoft.com/office/officeart/2005/8/layout/lProcess1"/>
    <dgm:cxn modelId="{89BD30EF-D552-3E46-96EF-ECD43C2922AF}" type="presOf" srcId="{D8AB71E2-5086-D445-91F3-5981D46388B3}" destId="{D9817E15-8D85-AB49-B0FB-4D837273158D}" srcOrd="0" destOrd="0" presId="urn:microsoft.com/office/officeart/2005/8/layout/lProcess1"/>
    <dgm:cxn modelId="{AD6E2FF2-8CE9-AF43-840D-C0F4EEF8E330}" srcId="{FCF25FD3-375E-554F-A086-0CCDE8B88160}" destId="{27503D4B-AF24-EF43-8F87-9DA055723A3B}" srcOrd="2" destOrd="0" parTransId="{A80A67BB-907B-6841-88D4-7ED4402529A6}" sibTransId="{BF3A2990-1431-C749-BB26-EA782F1DA886}"/>
    <dgm:cxn modelId="{42D090F2-6BCF-C645-AC3B-357D07E2812C}" srcId="{FCF25FD3-375E-554F-A086-0CCDE8B88160}" destId="{FA71F0D3-7263-794E-BCC9-5747834D562D}" srcOrd="1" destOrd="0" parTransId="{8DCDFE20-B196-0040-890C-EB25EAAD0174}" sibTransId="{C2C703BB-7DB8-754B-9CB4-7614C947CD1B}"/>
    <dgm:cxn modelId="{A49FB8F8-C2F7-D340-9DEE-D0FD285F1F4D}" type="presOf" srcId="{8A7E50D8-44D5-014D-9C31-0F307FCB67DB}" destId="{E37268FE-CD7D-8F46-B468-BC99F79D09E1}" srcOrd="0" destOrd="0" presId="urn:microsoft.com/office/officeart/2005/8/layout/lProcess1"/>
    <dgm:cxn modelId="{80E764F9-48FD-DA48-8995-0D1E399898E9}" type="presOf" srcId="{531AEFA9-62E0-3F4F-9358-23E327DBE4CA}" destId="{4C7ADA27-AF48-E24C-856E-45B30A61607D}" srcOrd="0" destOrd="0" presId="urn:microsoft.com/office/officeart/2005/8/layout/lProcess1"/>
    <dgm:cxn modelId="{3802F5FF-E3DA-2447-8D17-473BECCA38DB}" type="presOf" srcId="{A18B43D6-D3DE-2749-848B-F2C1A5F1614F}" destId="{82ACE9F3-48D7-5F41-BA4B-928ADEF58115}" srcOrd="0" destOrd="0" presId="urn:microsoft.com/office/officeart/2005/8/layout/lProcess1"/>
    <dgm:cxn modelId="{B578929F-1D3B-DE4F-81D6-31822F631C01}" type="presParOf" srcId="{82ACE9F3-48D7-5F41-BA4B-928ADEF58115}" destId="{049547C6-66F5-5B4D-A334-094FAC0AED3A}" srcOrd="0" destOrd="0" presId="urn:microsoft.com/office/officeart/2005/8/layout/lProcess1"/>
    <dgm:cxn modelId="{2CC4B815-E230-4946-A8F7-8A8421861834}" type="presParOf" srcId="{049547C6-66F5-5B4D-A334-094FAC0AED3A}" destId="{8B0068B2-0E47-364B-ACB3-BBE485F5E8BB}" srcOrd="0" destOrd="0" presId="urn:microsoft.com/office/officeart/2005/8/layout/lProcess1"/>
    <dgm:cxn modelId="{FA1C7698-9574-5A47-AB81-204DC28C806C}" type="presParOf" srcId="{049547C6-66F5-5B4D-A334-094FAC0AED3A}" destId="{574C1BF8-2BF0-2642-91F0-2F1EC5DC802C}" srcOrd="1" destOrd="0" presId="urn:microsoft.com/office/officeart/2005/8/layout/lProcess1"/>
    <dgm:cxn modelId="{E00F3E15-EDD1-0C48-82F5-1B72561B20A6}" type="presParOf" srcId="{049547C6-66F5-5B4D-A334-094FAC0AED3A}" destId="{BAA6C14D-4A32-E643-9492-1849FAF9FDA2}" srcOrd="2" destOrd="0" presId="urn:microsoft.com/office/officeart/2005/8/layout/lProcess1"/>
    <dgm:cxn modelId="{FE8AF8F7-4D9C-3047-825C-AB65CCA2C47F}" type="presParOf" srcId="{049547C6-66F5-5B4D-A334-094FAC0AED3A}" destId="{DF1F3691-AB27-CC4A-AD02-939BCE5B6D1A}" srcOrd="3" destOrd="0" presId="urn:microsoft.com/office/officeart/2005/8/layout/lProcess1"/>
    <dgm:cxn modelId="{75DC92F0-1906-5345-AAE0-0E0D602A71B0}" type="presParOf" srcId="{049547C6-66F5-5B4D-A334-094FAC0AED3A}" destId="{65F6C779-946C-5142-8E49-771C335D2391}" srcOrd="4" destOrd="0" presId="urn:microsoft.com/office/officeart/2005/8/layout/lProcess1"/>
    <dgm:cxn modelId="{DC110103-5085-8542-AF97-5518C04C9DE9}" type="presParOf" srcId="{049547C6-66F5-5B4D-A334-094FAC0AED3A}" destId="{2CCD3F27-74D6-E34A-AEE7-DD60DD2A53A7}" srcOrd="5" destOrd="0" presId="urn:microsoft.com/office/officeart/2005/8/layout/lProcess1"/>
    <dgm:cxn modelId="{A190C9A2-7162-FF4E-8C4E-06047AF1A177}" type="presParOf" srcId="{049547C6-66F5-5B4D-A334-094FAC0AED3A}" destId="{AE8FF616-481D-5349-B0DD-D6224326F2BA}" srcOrd="6" destOrd="0" presId="urn:microsoft.com/office/officeart/2005/8/layout/lProcess1"/>
    <dgm:cxn modelId="{4C390909-56B6-1D47-8E90-E7EB3592EC47}" type="presParOf" srcId="{82ACE9F3-48D7-5F41-BA4B-928ADEF58115}" destId="{AD4A50B0-9550-E343-8CEC-9042DCC9747E}" srcOrd="1" destOrd="0" presId="urn:microsoft.com/office/officeart/2005/8/layout/lProcess1"/>
    <dgm:cxn modelId="{8F79CE74-083D-474E-A758-B293ECE43D0D}" type="presParOf" srcId="{82ACE9F3-48D7-5F41-BA4B-928ADEF58115}" destId="{D5418B90-CAEF-BA4F-BBC5-95C3BFB12B7D}" srcOrd="2" destOrd="0" presId="urn:microsoft.com/office/officeart/2005/8/layout/lProcess1"/>
    <dgm:cxn modelId="{B38FD4A0-EDF8-6D4A-9A72-BEA2D1E2CC3F}" type="presParOf" srcId="{D5418B90-CAEF-BA4F-BBC5-95C3BFB12B7D}" destId="{98762410-D746-074E-A41B-F3F274054F9F}" srcOrd="0" destOrd="0" presId="urn:microsoft.com/office/officeart/2005/8/layout/lProcess1"/>
    <dgm:cxn modelId="{C83A5FA4-57F4-B840-A407-BD091A349FAF}" type="presParOf" srcId="{D5418B90-CAEF-BA4F-BBC5-95C3BFB12B7D}" destId="{E7D29819-A56A-0047-B900-E9CF543A5245}" srcOrd="1" destOrd="0" presId="urn:microsoft.com/office/officeart/2005/8/layout/lProcess1"/>
    <dgm:cxn modelId="{7CF30D00-639E-4B47-A14E-A75024DB8346}" type="presParOf" srcId="{D5418B90-CAEF-BA4F-BBC5-95C3BFB12B7D}" destId="{E37268FE-CD7D-8F46-B468-BC99F79D09E1}" srcOrd="2" destOrd="0" presId="urn:microsoft.com/office/officeart/2005/8/layout/lProcess1"/>
    <dgm:cxn modelId="{D848486D-BD47-E746-ADD8-502FDA704162}" type="presParOf" srcId="{D5418B90-CAEF-BA4F-BBC5-95C3BFB12B7D}" destId="{54AEF2C6-9C4A-FF48-B6C0-C508BE39EED5}" srcOrd="3" destOrd="0" presId="urn:microsoft.com/office/officeart/2005/8/layout/lProcess1"/>
    <dgm:cxn modelId="{C78C411F-D588-0040-B0DD-A336DED21923}" type="presParOf" srcId="{D5418B90-CAEF-BA4F-BBC5-95C3BFB12B7D}" destId="{5653B2F3-A55C-9F4B-85A4-7CA28DDD4B10}" srcOrd="4" destOrd="0" presId="urn:microsoft.com/office/officeart/2005/8/layout/lProcess1"/>
    <dgm:cxn modelId="{F0E933C9-CE0D-D841-AD4B-C04AC5A9B5AF}" type="presParOf" srcId="{D5418B90-CAEF-BA4F-BBC5-95C3BFB12B7D}" destId="{18BB8C35-F5D6-4145-B364-16BAB729C05F}" srcOrd="5" destOrd="0" presId="urn:microsoft.com/office/officeart/2005/8/layout/lProcess1"/>
    <dgm:cxn modelId="{1DEAB6EA-2F78-2546-8589-CF008E4342D2}" type="presParOf" srcId="{D5418B90-CAEF-BA4F-BBC5-95C3BFB12B7D}" destId="{4E859CBA-EF49-994E-B5D9-0C9435D231D7}" srcOrd="6" destOrd="0" presId="urn:microsoft.com/office/officeart/2005/8/layout/lProcess1"/>
    <dgm:cxn modelId="{B7B667DB-8C4A-6A45-9762-230140DA4CD7}" type="presParOf" srcId="{82ACE9F3-48D7-5F41-BA4B-928ADEF58115}" destId="{315E328C-416F-8F4F-A600-D28B4A518C62}" srcOrd="3" destOrd="0" presId="urn:microsoft.com/office/officeart/2005/8/layout/lProcess1"/>
    <dgm:cxn modelId="{7214798F-656A-0548-99DC-022762E3BF50}" type="presParOf" srcId="{82ACE9F3-48D7-5F41-BA4B-928ADEF58115}" destId="{94F50D11-B156-EE48-812B-87F0EF7265B9}" srcOrd="4" destOrd="0" presId="urn:microsoft.com/office/officeart/2005/8/layout/lProcess1"/>
    <dgm:cxn modelId="{AE7BE3A8-4DAF-934C-8E8E-0B7CD8C2A9EB}" type="presParOf" srcId="{94F50D11-B156-EE48-812B-87F0EF7265B9}" destId="{4C7ADA27-AF48-E24C-856E-45B30A61607D}" srcOrd="0" destOrd="0" presId="urn:microsoft.com/office/officeart/2005/8/layout/lProcess1"/>
    <dgm:cxn modelId="{A08E72C0-0275-7A46-B3EC-6A17E7168472}" type="presParOf" srcId="{94F50D11-B156-EE48-812B-87F0EF7265B9}" destId="{2046FBC3-BBDE-3843-9FBF-5159DB1E160E}" srcOrd="1" destOrd="0" presId="urn:microsoft.com/office/officeart/2005/8/layout/lProcess1"/>
    <dgm:cxn modelId="{631DC1F1-98B2-BE42-BC86-5B51780C6D58}" type="presParOf" srcId="{94F50D11-B156-EE48-812B-87F0EF7265B9}" destId="{B1A317D0-2CB9-364F-9DDE-106F732C09FF}" srcOrd="2" destOrd="0" presId="urn:microsoft.com/office/officeart/2005/8/layout/lProcess1"/>
    <dgm:cxn modelId="{D18C2644-31C5-6643-86EE-B6E6A6AB7099}" type="presParOf" srcId="{94F50D11-B156-EE48-812B-87F0EF7265B9}" destId="{3B326752-08F3-8946-B53C-2914E0178E5C}" srcOrd="3" destOrd="0" presId="urn:microsoft.com/office/officeart/2005/8/layout/lProcess1"/>
    <dgm:cxn modelId="{BCBEAA2C-00D3-4F45-AD6F-5A2233F21864}" type="presParOf" srcId="{94F50D11-B156-EE48-812B-87F0EF7265B9}" destId="{D9817E15-8D85-AB49-B0FB-4D837273158D}" srcOrd="4" destOrd="0" presId="urn:microsoft.com/office/officeart/2005/8/layout/lProcess1"/>
    <dgm:cxn modelId="{62B4E6D1-B5ED-5A4A-8C2C-771ED0EBBF78}" type="presParOf" srcId="{94F50D11-B156-EE48-812B-87F0EF7265B9}" destId="{A5157AC1-70B7-C743-AA2E-C7CB0B890DB9}" srcOrd="5" destOrd="0" presId="urn:microsoft.com/office/officeart/2005/8/layout/lProcess1"/>
    <dgm:cxn modelId="{E2E7E0DA-F4FD-5842-82BB-5FCE762951CB}" type="presParOf" srcId="{94F50D11-B156-EE48-812B-87F0EF7265B9}" destId="{29C59AA5-4EF6-274F-90FB-69BD57FEAB6B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068B2-0E47-364B-ACB3-BBE485F5E8BB}">
      <dsp:nvSpPr>
        <dsp:cNvPr id="0" name=""/>
        <dsp:cNvSpPr/>
      </dsp:nvSpPr>
      <dsp:spPr>
        <a:xfrm>
          <a:off x="2595" y="865000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Career development and leadership</a:t>
          </a:r>
        </a:p>
      </dsp:txBody>
      <dsp:txXfrm>
        <a:off x="35374" y="897779"/>
        <a:ext cx="4411050" cy="1053594"/>
      </dsp:txXfrm>
    </dsp:sp>
    <dsp:sp modelId="{574C1BF8-2BF0-2642-91F0-2F1EC5DC802C}">
      <dsp:nvSpPr>
        <dsp:cNvPr id="0" name=""/>
        <dsp:cNvSpPr/>
      </dsp:nvSpPr>
      <dsp:spPr>
        <a:xfrm rot="5400000">
          <a:off x="2142974" y="2082078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6C14D-4A32-E643-9492-1849FAF9FDA2}">
      <dsp:nvSpPr>
        <dsp:cNvPr id="0" name=""/>
        <dsp:cNvSpPr/>
      </dsp:nvSpPr>
      <dsp:spPr>
        <a:xfrm>
          <a:off x="2595" y="2375855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For you and your team</a:t>
          </a:r>
        </a:p>
      </dsp:txBody>
      <dsp:txXfrm>
        <a:off x="35374" y="2408634"/>
        <a:ext cx="4411050" cy="1053594"/>
      </dsp:txXfrm>
    </dsp:sp>
    <dsp:sp modelId="{DF1F3691-AB27-CC4A-AD02-939BCE5B6D1A}">
      <dsp:nvSpPr>
        <dsp:cNvPr id="0" name=""/>
        <dsp:cNvSpPr/>
      </dsp:nvSpPr>
      <dsp:spPr>
        <a:xfrm rot="5400000">
          <a:off x="2142974" y="3592933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1945362"/>
            <a:satOff val="-6221"/>
            <a:lumOff val="8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6C779-946C-5142-8E49-771C335D2391}">
      <dsp:nvSpPr>
        <dsp:cNvPr id="0" name=""/>
        <dsp:cNvSpPr/>
      </dsp:nvSpPr>
      <dsp:spPr>
        <a:xfrm>
          <a:off x="2595" y="3886711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1942625"/>
            <a:satOff val="-1227"/>
            <a:lumOff val="-6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942625"/>
              <a:satOff val="-1227"/>
              <a:lumOff val="-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How do you want to lead?</a:t>
          </a:r>
        </a:p>
      </dsp:txBody>
      <dsp:txXfrm>
        <a:off x="35374" y="3919490"/>
        <a:ext cx="4411050" cy="1053594"/>
      </dsp:txXfrm>
    </dsp:sp>
    <dsp:sp modelId="{2CCD3F27-74D6-E34A-AEE7-DD60DD2A53A7}">
      <dsp:nvSpPr>
        <dsp:cNvPr id="0" name=""/>
        <dsp:cNvSpPr/>
      </dsp:nvSpPr>
      <dsp:spPr>
        <a:xfrm rot="5400000">
          <a:off x="2142974" y="5103789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3890725"/>
            <a:satOff val="-12441"/>
            <a:lumOff val="17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FF616-481D-5349-B0DD-D6224326F2BA}">
      <dsp:nvSpPr>
        <dsp:cNvPr id="0" name=""/>
        <dsp:cNvSpPr/>
      </dsp:nvSpPr>
      <dsp:spPr>
        <a:xfrm>
          <a:off x="2595" y="5397566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3885251"/>
            <a:satOff val="-2453"/>
            <a:lumOff val="-13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3885251"/>
              <a:satOff val="-2453"/>
              <a:lumOff val="-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Research culture</a:t>
          </a:r>
        </a:p>
      </dsp:txBody>
      <dsp:txXfrm>
        <a:off x="35374" y="5430345"/>
        <a:ext cx="4411050" cy="1053594"/>
      </dsp:txXfrm>
    </dsp:sp>
    <dsp:sp modelId="{98762410-D746-074E-A41B-F3F274054F9F}">
      <dsp:nvSpPr>
        <dsp:cNvPr id="0" name=""/>
        <dsp:cNvSpPr/>
      </dsp:nvSpPr>
      <dsp:spPr>
        <a:xfrm>
          <a:off x="5105929" y="865000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hueOff val="-7781450"/>
            <a:satOff val="-24883"/>
            <a:lumOff val="34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Team composition and partnerships</a:t>
          </a:r>
        </a:p>
      </dsp:txBody>
      <dsp:txXfrm>
        <a:off x="5138708" y="897779"/>
        <a:ext cx="4411050" cy="1053594"/>
      </dsp:txXfrm>
    </dsp:sp>
    <dsp:sp modelId="{E7D29819-A56A-0047-B900-E9CF543A5245}">
      <dsp:nvSpPr>
        <dsp:cNvPr id="0" name=""/>
        <dsp:cNvSpPr/>
      </dsp:nvSpPr>
      <dsp:spPr>
        <a:xfrm rot="5400000">
          <a:off x="7246308" y="2082078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5836087"/>
            <a:satOff val="-18662"/>
            <a:lumOff val="25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268FE-CD7D-8F46-B468-BC99F79D09E1}">
      <dsp:nvSpPr>
        <dsp:cNvPr id="0" name=""/>
        <dsp:cNvSpPr/>
      </dsp:nvSpPr>
      <dsp:spPr>
        <a:xfrm>
          <a:off x="5105929" y="2375855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5827876"/>
            <a:satOff val="-3680"/>
            <a:lumOff val="-20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5827876"/>
              <a:satOff val="-3680"/>
              <a:lumOff val="-2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/>
            <a:t>Equitable partnerships</a:t>
          </a:r>
        </a:p>
      </dsp:txBody>
      <dsp:txXfrm>
        <a:off x="5138708" y="2408634"/>
        <a:ext cx="4411050" cy="1053594"/>
      </dsp:txXfrm>
    </dsp:sp>
    <dsp:sp modelId="{54AEF2C6-9C4A-FF48-B6C0-C508BE39EED5}">
      <dsp:nvSpPr>
        <dsp:cNvPr id="0" name=""/>
        <dsp:cNvSpPr/>
      </dsp:nvSpPr>
      <dsp:spPr>
        <a:xfrm rot="5400000">
          <a:off x="7246308" y="3592933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7781450"/>
            <a:satOff val="-24883"/>
            <a:lumOff val="343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3B2F3-A55C-9F4B-85A4-7CA28DDD4B10}">
      <dsp:nvSpPr>
        <dsp:cNvPr id="0" name=""/>
        <dsp:cNvSpPr/>
      </dsp:nvSpPr>
      <dsp:spPr>
        <a:xfrm>
          <a:off x="5105929" y="3886711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7770502"/>
            <a:satOff val="-4907"/>
            <a:lumOff val="-27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7770502"/>
              <a:satOff val="-4907"/>
              <a:lumOff val="-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Balance and diversity</a:t>
          </a:r>
        </a:p>
      </dsp:txBody>
      <dsp:txXfrm>
        <a:off x="5138708" y="3919490"/>
        <a:ext cx="4411050" cy="1053594"/>
      </dsp:txXfrm>
    </dsp:sp>
    <dsp:sp modelId="{18BB8C35-F5D6-4145-B364-16BAB729C05F}">
      <dsp:nvSpPr>
        <dsp:cNvPr id="0" name=""/>
        <dsp:cNvSpPr/>
      </dsp:nvSpPr>
      <dsp:spPr>
        <a:xfrm rot="5400000">
          <a:off x="7246308" y="5103789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9726812"/>
            <a:satOff val="-31103"/>
            <a:lumOff val="42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59CBA-EF49-994E-B5D9-0C9435D231D7}">
      <dsp:nvSpPr>
        <dsp:cNvPr id="0" name=""/>
        <dsp:cNvSpPr/>
      </dsp:nvSpPr>
      <dsp:spPr>
        <a:xfrm>
          <a:off x="5105929" y="5397566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9713127"/>
            <a:satOff val="-6133"/>
            <a:lumOff val="-34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9713127"/>
              <a:satOff val="-6133"/>
              <a:lumOff val="-3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Inclusion and recognition</a:t>
          </a:r>
        </a:p>
      </dsp:txBody>
      <dsp:txXfrm>
        <a:off x="5138708" y="5430345"/>
        <a:ext cx="4411050" cy="1053594"/>
      </dsp:txXfrm>
    </dsp:sp>
    <dsp:sp modelId="{4C7ADA27-AF48-E24C-856E-45B30A61607D}">
      <dsp:nvSpPr>
        <dsp:cNvPr id="0" name=""/>
        <dsp:cNvSpPr/>
      </dsp:nvSpPr>
      <dsp:spPr>
        <a:xfrm>
          <a:off x="10209263" y="865000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hueOff val="-15562899"/>
            <a:satOff val="-49765"/>
            <a:lumOff val="6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Research practice</a:t>
          </a:r>
        </a:p>
      </dsp:txBody>
      <dsp:txXfrm>
        <a:off x="10242042" y="897779"/>
        <a:ext cx="4411050" cy="1053594"/>
      </dsp:txXfrm>
    </dsp:sp>
    <dsp:sp modelId="{2046FBC3-BBDE-3843-9FBF-5159DB1E160E}">
      <dsp:nvSpPr>
        <dsp:cNvPr id="0" name=""/>
        <dsp:cNvSpPr/>
      </dsp:nvSpPr>
      <dsp:spPr>
        <a:xfrm rot="5400000">
          <a:off x="12349642" y="2082078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11672174"/>
            <a:satOff val="-37324"/>
            <a:lumOff val="51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317D0-2CB9-364F-9DDE-106F732C09FF}">
      <dsp:nvSpPr>
        <dsp:cNvPr id="0" name=""/>
        <dsp:cNvSpPr/>
      </dsp:nvSpPr>
      <dsp:spPr>
        <a:xfrm>
          <a:off x="10209263" y="2375855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11655753"/>
            <a:satOff val="-7360"/>
            <a:lumOff val="-41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1655753"/>
              <a:satOff val="-7360"/>
              <a:lumOff val="-4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Ethical considerations</a:t>
          </a:r>
        </a:p>
      </dsp:txBody>
      <dsp:txXfrm>
        <a:off x="10242042" y="2408634"/>
        <a:ext cx="4411050" cy="1053594"/>
      </dsp:txXfrm>
    </dsp:sp>
    <dsp:sp modelId="{3B326752-08F3-8946-B53C-2914E0178E5C}">
      <dsp:nvSpPr>
        <dsp:cNvPr id="0" name=""/>
        <dsp:cNvSpPr/>
      </dsp:nvSpPr>
      <dsp:spPr>
        <a:xfrm rot="5400000">
          <a:off x="12349642" y="3592933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13617537"/>
            <a:satOff val="-43544"/>
            <a:lumOff val="60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17E15-8D85-AB49-B0FB-4D837273158D}">
      <dsp:nvSpPr>
        <dsp:cNvPr id="0" name=""/>
        <dsp:cNvSpPr/>
      </dsp:nvSpPr>
      <dsp:spPr>
        <a:xfrm>
          <a:off x="10209263" y="3886711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13598378"/>
            <a:satOff val="-8586"/>
            <a:lumOff val="-479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3598378"/>
              <a:satOff val="-8586"/>
              <a:lumOff val="-4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/>
            <a:t>Stakeholder engagement</a:t>
          </a:r>
        </a:p>
      </dsp:txBody>
      <dsp:txXfrm>
        <a:off x="10242042" y="3919490"/>
        <a:ext cx="4411050" cy="1053594"/>
      </dsp:txXfrm>
    </dsp:sp>
    <dsp:sp modelId="{A5157AC1-70B7-C743-AA2E-C7CB0B890DB9}">
      <dsp:nvSpPr>
        <dsp:cNvPr id="0" name=""/>
        <dsp:cNvSpPr/>
      </dsp:nvSpPr>
      <dsp:spPr>
        <a:xfrm rot="5400000">
          <a:off x="12349642" y="5103789"/>
          <a:ext cx="195851" cy="19585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-15562899"/>
            <a:satOff val="-49765"/>
            <a:lumOff val="6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59AA5-4EF6-274F-90FB-69BD57FEAB6B}">
      <dsp:nvSpPr>
        <dsp:cNvPr id="0" name=""/>
        <dsp:cNvSpPr/>
      </dsp:nvSpPr>
      <dsp:spPr>
        <a:xfrm>
          <a:off x="10209263" y="5397566"/>
          <a:ext cx="4476608" cy="111915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-15541003"/>
            <a:satOff val="-9813"/>
            <a:lumOff val="-54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-15541003"/>
              <a:satOff val="-9813"/>
              <a:lumOff val="-5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Outputs management</a:t>
          </a:r>
        </a:p>
      </dsp:txBody>
      <dsp:txXfrm>
        <a:off x="10242042" y="5430345"/>
        <a:ext cx="4411050" cy="1053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BEB45-C1F7-45B5-93BE-5E99D48F86B6}" type="datetimeFigureOut">
              <a:rPr lang="en-GB" smtClean="0"/>
              <a:t>09/05/2025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F39CF-66C3-462C-B959-0D5E3C3CE7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22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1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F39CF-66C3-462C-B959-0D5E3C3CE7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77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80142-D38F-AB3D-A5CC-76727AC8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230D6-07CA-8B0E-BC8A-9D2880ACE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7A12D-D1CD-3BA8-B94A-7A4871D76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913A7F-1DDC-5B93-4952-AB86CCDD9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79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buFont typeface="Arial,Sans-Serif"/>
              <a:buChar char="•"/>
              <a:defRPr/>
            </a:pPr>
            <a:endParaRPr lang="en-GB" sz="120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F34805-1F01-4BDA-A8CA-FCEA2B4BC8D0}" type="datetime3">
              <a:rPr lang="en-US" smtClean="0"/>
              <a:pPr/>
              <a:t>9 May 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BCF4-26FC-4F76-8DA1-52FDDC328D4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79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b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64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799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356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421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62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173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26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F39CF-66C3-462C-B959-0D5E3C3CE7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0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01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F39CF-66C3-462C-B959-0D5E3C3CE7E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7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275" y="4687302"/>
            <a:ext cx="6050713" cy="3909239"/>
          </a:xfrm>
        </p:spPr>
        <p:txBody>
          <a:bodyPr/>
          <a:lstStyle/>
          <a:p>
            <a:pPr marL="0" indent="0" algn="l" rtl="0" fontAlgn="base">
              <a:buFontTx/>
              <a:buNone/>
            </a:pPr>
            <a:endParaRPr lang="en-GB" sz="12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750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235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F39CF-66C3-462C-B959-0D5E3C3CE7E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47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4" Type="http://schemas.openxmlformats.org/officeDocument/2006/relationships/image" Target="../media/image7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Relationship Id="rId4" Type="http://schemas.openxmlformats.org/officeDocument/2006/relationships/image" Target="../media/image7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Relationship Id="rId4" Type="http://schemas.openxmlformats.org/officeDocument/2006/relationships/image" Target="../media/image7.emf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4.xml"/><Relationship Id="rId4" Type="http://schemas.openxmlformats.org/officeDocument/2006/relationships/image" Target="../media/image7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image" Target="../media/image10.emf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.xml"/><Relationship Id="rId5" Type="http://schemas.openxmlformats.org/officeDocument/2006/relationships/image" Target="../media/image13.png"/><Relationship Id="rId4" Type="http://schemas.openxmlformats.org/officeDocument/2006/relationships/image" Target="../media/image5.emf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.xml"/><Relationship Id="rId4" Type="http://schemas.openxmlformats.org/officeDocument/2006/relationships/image" Target="../media/image7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0.xml"/><Relationship Id="rId4" Type="http://schemas.openxmlformats.org/officeDocument/2006/relationships/image" Target="../media/image7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Relationship Id="rId4" Type="http://schemas.openxmlformats.org/officeDocument/2006/relationships/image" Target="../media/image7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2.xml"/><Relationship Id="rId4" Type="http://schemas.openxmlformats.org/officeDocument/2006/relationships/image" Target="../media/image7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3.xml"/><Relationship Id="rId4" Type="http://schemas.openxmlformats.org/officeDocument/2006/relationships/image" Target="../media/image7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6.xml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7.xml"/><Relationship Id="rId5" Type="http://schemas.openxmlformats.org/officeDocument/2006/relationships/image" Target="../media/image8.png"/><Relationship Id="rId4" Type="http://schemas.openxmlformats.org/officeDocument/2006/relationships/image" Target="../media/image10.emf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8.xml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9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0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1.xml"/><Relationship Id="rId4" Type="http://schemas.openxmlformats.org/officeDocument/2006/relationships/image" Target="../media/image7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Relationship Id="rId5" Type="http://schemas.openxmlformats.org/officeDocument/2006/relationships/image" Target="../media/image12.png"/><Relationship Id="rId4" Type="http://schemas.openxmlformats.org/officeDocument/2006/relationships/image" Target="../media/image5.emf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Relationship Id="rId5" Type="http://schemas.openxmlformats.org/officeDocument/2006/relationships/image" Target="../media/image13.png"/><Relationship Id="rId4" Type="http://schemas.openxmlformats.org/officeDocument/2006/relationships/image" Target="../media/image5.emf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6.xml"/><Relationship Id="rId4" Type="http://schemas.openxmlformats.org/officeDocument/2006/relationships/image" Target="../media/image4.emf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7.xml"/><Relationship Id="rId4" Type="http://schemas.openxmlformats.org/officeDocument/2006/relationships/image" Target="../media/image4.emf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8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5.bin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1.xml"/><Relationship Id="rId4" Type="http://schemas.openxmlformats.org/officeDocument/2006/relationships/image" Target="../media/image4.emf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2.xml"/><Relationship Id="rId4" Type="http://schemas.openxmlformats.org/officeDocument/2006/relationships/image" Target="../media/image4.emf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3.xml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4.xml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wellcome.ac.uk</a:t>
            </a:r>
            <a:r>
              <a:rPr lang="en-GB"/>
              <a:t>  |  @</a:t>
            </a:r>
            <a:r>
              <a:rPr lang="en-GB" err="1"/>
              <a:t>wellcometrust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923437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0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207" y="2160000"/>
            <a:ext cx="15120000" cy="54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06" y="792907"/>
            <a:ext cx="13536000" cy="445828"/>
          </a:xfrm>
        </p:spPr>
        <p:txBody>
          <a:bodyPr/>
          <a:lstStyle>
            <a:lvl1pPr>
              <a:lnSpc>
                <a:spcPts val="3800"/>
              </a:lnSpc>
              <a:defRPr sz="2800" spc="-111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9" y="570924"/>
            <a:ext cx="13536000" cy="6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5AAC2B-1D2D-44D0-8A5B-C69F91304F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207" y="7877416"/>
            <a:ext cx="15120000" cy="179344"/>
          </a:xfrm>
        </p:spPr>
        <p:txBody>
          <a:bodyPr anchor="b" anchorCtr="0">
            <a:spAutoFit/>
          </a:bodyPr>
          <a:lstStyle>
            <a:lvl1pPr algn="r">
              <a:lnSpc>
                <a:spcPts val="1451"/>
              </a:lnSpc>
              <a:spcAft>
                <a:spcPts val="0"/>
              </a:spcAft>
              <a:defRPr sz="1200" b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0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5449" y="1092153"/>
            <a:ext cx="8262000" cy="6903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3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299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7" y="7702458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1768455"/>
            <a:ext cx="15120000" cy="792525"/>
          </a:xfrm>
          <a:noFill/>
        </p:spPr>
        <p:txBody>
          <a:bodyPr/>
          <a:lstStyle>
            <a:lvl1pPr algn="ctr">
              <a:lnSpc>
                <a:spcPts val="6599"/>
              </a:lnSpc>
              <a:defRPr sz="5499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7CA79-D793-BF49-9435-138189F964FD}"/>
              </a:ext>
            </a:extLst>
          </p:cNvPr>
          <p:cNvSpPr/>
          <p:nvPr userDrawn="1"/>
        </p:nvSpPr>
        <p:spPr>
          <a:xfrm>
            <a:off x="7828407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DEA5D-8E2C-544A-8B37-D005053B559D}"/>
              </a:ext>
            </a:extLst>
          </p:cNvPr>
          <p:cNvSpPr/>
          <p:nvPr userDrawn="1"/>
        </p:nvSpPr>
        <p:spPr>
          <a:xfrm>
            <a:off x="7828407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73694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7" y="7702458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1768455"/>
            <a:ext cx="15120000" cy="792525"/>
          </a:xfrm>
          <a:noFill/>
        </p:spPr>
        <p:txBody>
          <a:bodyPr/>
          <a:lstStyle>
            <a:lvl1pPr algn="ctr">
              <a:lnSpc>
                <a:spcPts val="6599"/>
              </a:lnSpc>
              <a:defRPr sz="5499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AF7491-E09E-0F48-8818-D936C7A9BE32}"/>
              </a:ext>
            </a:extLst>
          </p:cNvPr>
          <p:cNvSpPr/>
          <p:nvPr userDrawn="1"/>
        </p:nvSpPr>
        <p:spPr>
          <a:xfrm>
            <a:off x="7828407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4408A7-70A1-2344-86F2-F00B8EE72082}"/>
              </a:ext>
            </a:extLst>
          </p:cNvPr>
          <p:cNvSpPr/>
          <p:nvPr userDrawn="1"/>
        </p:nvSpPr>
        <p:spPr>
          <a:xfrm>
            <a:off x="7828407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3985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D2C7-94B8-4A54-9138-F5C31585B20B}" type="datetime1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92B69-FBF7-48F7-BC9E-3A46490C2819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0B90FE6-1A97-400E-BDF1-0BD0F6C00F4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6087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00C1-5966-4357-9D93-2EBA7E2D479F}" type="datetime1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8E6D2B-9738-4267-A37A-8E02CE00C3C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6025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438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5897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336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5640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67206" y="8461372"/>
            <a:ext cx="2520000" cy="276999"/>
          </a:xfrm>
        </p:spPr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2219587"/>
            <a:ext cx="4680000" cy="583717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D2D89-CF19-4F15-BDAB-5D84B480D0A9}"/>
              </a:ext>
            </a:extLst>
          </p:cNvPr>
          <p:cNvSpPr/>
          <p:nvPr userDrawn="1"/>
        </p:nvSpPr>
        <p:spPr>
          <a:xfrm>
            <a:off x="5665449" y="1995864"/>
            <a:ext cx="4680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43964-3C73-46B6-B54A-001B8E5010AB}"/>
              </a:ext>
            </a:extLst>
          </p:cNvPr>
          <p:cNvSpPr/>
          <p:nvPr userDrawn="1"/>
        </p:nvSpPr>
        <p:spPr>
          <a:xfrm>
            <a:off x="10755206" y="1995864"/>
            <a:ext cx="4932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C772EBD-AF45-4D9C-9E09-B837E4223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5206" y="2219587"/>
            <a:ext cx="4932000" cy="583717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3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6976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31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5874832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46" cy="211667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7199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7536" y="8451514"/>
            <a:ext cx="13934773" cy="416974"/>
          </a:xfrm>
        </p:spPr>
        <p:txBody>
          <a:bodyPr anchor="b">
            <a:spAutoFit/>
          </a:bodyPr>
          <a:lstStyle>
            <a:lvl1pPr>
              <a:defRPr sz="2666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6" name="Title 8"/>
          <p:cNvSpPr>
            <a:spLocks noGrp="1"/>
          </p:cNvSpPr>
          <p:nvPr>
            <p:ph type="title" hasCustomPrompt="1"/>
          </p:nvPr>
        </p:nvSpPr>
        <p:spPr>
          <a:xfrm>
            <a:off x="827537" y="2283140"/>
            <a:ext cx="13942181" cy="1772793"/>
          </a:xfrm>
        </p:spPr>
        <p:txBody>
          <a:bodyPr vert="horz" anchor="t">
            <a:noAutofit/>
          </a:bodyPr>
          <a:lstStyle>
            <a:lvl1pPr>
              <a:defRPr sz="6399">
                <a:solidFill>
                  <a:srgbClr val="FFFFFF"/>
                </a:solidFill>
              </a:defRPr>
            </a:lvl1pPr>
          </a:lstStyle>
          <a:p>
            <a:r>
              <a:rPr lang="en-GB"/>
              <a:t>Headline here</a:t>
            </a:r>
            <a:endParaRPr lang="en-US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836002" y="4724399"/>
            <a:ext cx="13934773" cy="3023420"/>
          </a:xfrm>
        </p:spPr>
        <p:txBody>
          <a:bodyPr anchor="t"/>
          <a:lstStyle>
            <a:lvl1pPr>
              <a:defRPr sz="2133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Sub heading goes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7" y="1"/>
            <a:ext cx="2086830" cy="20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71082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14576177" cy="627864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533" b="0" i="0" u="none" kern="1200" spc="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8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1430198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14576377" cy="627864"/>
          </a:xfrm>
        </p:spPr>
        <p:txBody>
          <a:bodyPr vert="horz"/>
          <a:lstStyle>
            <a:lvl1pPr>
              <a:defRPr sz="4533">
                <a:solidFill>
                  <a:srgbClr val="00317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117" y="2780838"/>
            <a:ext cx="14576978" cy="545217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6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6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66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733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7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07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104292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ltGray">
          <a:xfrm>
            <a:off x="1" y="-1745"/>
            <a:ext cx="6258589" cy="9145745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839918" y="2059032"/>
            <a:ext cx="4602751" cy="1994392"/>
          </a:xfrm>
          <a:noFill/>
        </p:spPr>
        <p:txBody>
          <a:bodyPr vert="horz" wrap="square" lIns="0" tIns="0" rIns="320040" bIns="0" anchor="b">
            <a:noAutofit/>
          </a:bodyPr>
          <a:lstStyle>
            <a:lvl1pPr>
              <a:defRPr sz="4266">
                <a:solidFill>
                  <a:srgbClr val="003170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712823" y="3557388"/>
            <a:ext cx="12826069" cy="4268035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1219078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defRPr lang="en-US" sz="7199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712824" y="1904175"/>
            <a:ext cx="1263439" cy="1263563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5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39918" y="5102400"/>
            <a:ext cx="14580976" cy="2721600"/>
          </a:xfrm>
        </p:spPr>
        <p:txBody>
          <a:bodyPr anchor="t">
            <a:noAutofit/>
          </a:bodyPr>
          <a:lstStyle>
            <a:lvl1pPr>
              <a:defRPr sz="7199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825117" y="4906688"/>
            <a:ext cx="15433565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9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05133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5419464" y="0"/>
            <a:ext cx="555880" cy="9144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5438813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839919" y="3574804"/>
            <a:ext cx="4170101" cy="199439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266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767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8376706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553209" y="0"/>
            <a:ext cx="555880" cy="9144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9561674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8341586" cy="627864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533" b="0" i="0" u="none" kern="1200" spc="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724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4894280" y="0"/>
            <a:ext cx="555880" cy="9144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839919" y="3574804"/>
            <a:ext cx="4170101" cy="199439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26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5440487" y="-1745"/>
            <a:ext cx="10813927" cy="91457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4296FAB-2728-4F83-929A-DC337ACA49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0809" y="0"/>
            <a:ext cx="9333604" cy="9144000"/>
          </a:xfrm>
          <a:custGeom>
            <a:avLst/>
            <a:gdLst>
              <a:gd name="connsiteX0" fmla="*/ 2235659 w 9333604"/>
              <a:gd name="connsiteY0" fmla="*/ 0 h 9144000"/>
              <a:gd name="connsiteX1" fmla="*/ 9333604 w 9333604"/>
              <a:gd name="connsiteY1" fmla="*/ 0 h 9144000"/>
              <a:gd name="connsiteX2" fmla="*/ 9333604 w 9333604"/>
              <a:gd name="connsiteY2" fmla="*/ 9144000 h 9144000"/>
              <a:gd name="connsiteX3" fmla="*/ 0 w 9333604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3604" h="9144000">
                <a:moveTo>
                  <a:pt x="2235659" y="0"/>
                </a:moveTo>
                <a:lnTo>
                  <a:pt x="9333604" y="0"/>
                </a:lnTo>
                <a:lnTo>
                  <a:pt x="9333604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7236000" cy="6412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2815129"/>
            <a:ext cx="6300000" cy="5241631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6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585370" y="0"/>
            <a:ext cx="555880" cy="9144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127206" y="0"/>
            <a:ext cx="8127207" cy="9144000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8121902" y="0"/>
            <a:ext cx="8132509" cy="9144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2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39918" y="2380800"/>
            <a:ext cx="5850629" cy="43824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586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8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9878835" y="0"/>
            <a:ext cx="555880" cy="9144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10425040" y="0"/>
            <a:ext cx="5829374" cy="91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0425683" y="0"/>
            <a:ext cx="5828731" cy="9144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2133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12647632" y="5223087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39918" y="2406200"/>
            <a:ext cx="8329256" cy="4382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86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2794604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 userDrawn="1"/>
        </p:nvSpPr>
        <p:spPr bwMode="ltGray">
          <a:xfrm>
            <a:off x="2032" y="1747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839918" y="3685605"/>
            <a:ext cx="3304528" cy="175241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266" baseline="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1" y="4787199"/>
            <a:ext cx="1820156" cy="4510616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9918" y="3685605"/>
            <a:ext cx="3304528" cy="1752415"/>
          </a:xfrm>
        </p:spPr>
        <p:txBody>
          <a:bodyPr anchor="ctr" anchorCtr="0">
            <a:noAutofit/>
          </a:bodyPr>
          <a:lstStyle>
            <a:lvl1pPr>
              <a:defRPr sz="4266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899240" y="4537105"/>
            <a:ext cx="3592537" cy="4615660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54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624574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7235187" cy="9144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2380800"/>
            <a:ext cx="5415785" cy="4382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5866" b="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04" y="4525857"/>
            <a:ext cx="1731264" cy="4762500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9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7235187" cy="9144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2380800"/>
            <a:ext cx="5415785" cy="4382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866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4770280" y="4555067"/>
            <a:ext cx="3592537" cy="4588933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1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0560081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8483900" cy="9144000"/>
          </a:xfrm>
          <a:prstGeom prst="homePlate">
            <a:avLst>
              <a:gd name="adj" fmla="val 1293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6230920" cy="627864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533" b="0" i="0" u="none" kern="1200" spc="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72" y="4786141"/>
            <a:ext cx="1820156" cy="4510616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8483900" cy="9144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6230920" cy="627864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533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5946316" y="4543738"/>
            <a:ext cx="3592537" cy="4608735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1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873020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11260553" cy="9144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8341586" cy="627864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533" b="0" i="0" u="none" kern="1200" spc="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43" y="4786141"/>
            <a:ext cx="1820156" cy="4510616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11260553" cy="9144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8341586" cy="627864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533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8755983" y="4543738"/>
            <a:ext cx="3592537" cy="4608735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436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183B5E-B5EC-46CD-93F2-CBFBEA6D0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8485" y="0"/>
            <a:ext cx="14175928" cy="9144000"/>
          </a:xfrm>
          <a:custGeom>
            <a:avLst/>
            <a:gdLst>
              <a:gd name="connsiteX0" fmla="*/ 2233874 w 14175928"/>
              <a:gd name="connsiteY0" fmla="*/ 0 h 9144000"/>
              <a:gd name="connsiteX1" fmla="*/ 14175928 w 14175928"/>
              <a:gd name="connsiteY1" fmla="*/ 0 h 9144000"/>
              <a:gd name="connsiteX2" fmla="*/ 14175928 w 14175928"/>
              <a:gd name="connsiteY2" fmla="*/ 9144000 h 9144000"/>
              <a:gd name="connsiteX3" fmla="*/ 0 w 141759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5928" h="9144000">
                <a:moveTo>
                  <a:pt x="2233874" y="0"/>
                </a:moveTo>
                <a:lnTo>
                  <a:pt x="14175928" y="0"/>
                </a:lnTo>
                <a:lnTo>
                  <a:pt x="141759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C22C48-1B53-4E47-BA9A-B7209525C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507539"/>
            <a:ext cx="3320252" cy="4752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lnSpc>
                <a:spcPts val="3600"/>
              </a:lnSpc>
              <a:spcAft>
                <a:spcPts val="1000"/>
              </a:spcAft>
              <a:defRPr sz="2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2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5101777"/>
            <a:ext cx="14576177" cy="2142067"/>
          </a:xfrm>
        </p:spPr>
        <p:txBody>
          <a:bodyPr anchor="b">
            <a:noAutofit/>
          </a:bodyPr>
          <a:lstStyle>
            <a:lvl1pPr marL="0" algn="l" defTabSz="1219078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defRPr lang="en-US" sz="7199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9348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0374678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839918" y="833967"/>
            <a:ext cx="1243463" cy="1243584"/>
          </a:xfrm>
          <a:prstGeom prst="rect">
            <a:avLst/>
          </a:prstGeom>
          <a:noFill/>
          <a:ln>
            <a:solidFill>
              <a:srgbClr val="10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5101777"/>
            <a:ext cx="14576177" cy="214206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1219078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defRPr lang="en-US" sz="7199" kern="1200" baseline="0" dirty="0">
                <a:solidFill>
                  <a:srgbClr val="1079FF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4991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001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2619711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9062347" y="135910"/>
            <a:ext cx="1025676" cy="13358457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6254413" cy="7823113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3170"/>
          </a:solidFill>
          <a:ln>
            <a:noFill/>
          </a:ln>
          <a:effectLst/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4889043" y="8539264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839918" y="830400"/>
            <a:ext cx="14576177" cy="627864"/>
          </a:xfrm>
        </p:spPr>
        <p:txBody>
          <a:bodyPr/>
          <a:lstStyle>
            <a:lvl1pPr>
              <a:defRPr sz="4533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466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4889043" y="8539264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solidFill>
          <a:srgbClr val="0031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5369323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6254413" cy="9144000"/>
          </a:xfrm>
          <a:noFill/>
        </p:spPr>
        <p:txBody>
          <a:bodyPr tIns="1620000" anchor="t">
            <a:normAutofit/>
          </a:bodyPr>
          <a:lstStyle>
            <a:lvl1pPr algn="ctr">
              <a:defRPr sz="3733" baseline="0">
                <a:solidFill>
                  <a:srgbClr val="FFEB0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image. Then send to back to see titles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59821" y="3128522"/>
            <a:ext cx="13934774" cy="2520775"/>
          </a:xfrm>
        </p:spPr>
        <p:txBody>
          <a:bodyPr anchor="ctr">
            <a:noAutofit/>
          </a:bodyPr>
          <a:lstStyle>
            <a:lvl1pPr algn="ctr">
              <a:defRPr sz="8266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59820" y="6231467"/>
            <a:ext cx="13934773" cy="1816100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@</a:t>
            </a:r>
            <a:r>
              <a:rPr lang="en-GB" err="1"/>
              <a:t>twittername</a:t>
            </a:r>
            <a:endParaRPr lang="en-GB"/>
          </a:p>
          <a:p>
            <a:pPr lvl="0"/>
            <a:r>
              <a:rPr lang="en-GB"/>
              <a:t>linkedin.com/</a:t>
            </a:r>
            <a:r>
              <a:rPr lang="en-GB" err="1"/>
              <a:t>yourname</a:t>
            </a:r>
            <a:endParaRPr lang="en-GB"/>
          </a:p>
          <a:p>
            <a:pPr lvl="0"/>
            <a:r>
              <a:rPr lang="en-GB"/>
              <a:t>email@wellcome.ac.uk</a:t>
            </a:r>
            <a:endParaRPr lang="en-US"/>
          </a:p>
        </p:txBody>
      </p:sp>
      <p:pic>
        <p:nvPicPr>
          <p:cNvPr id="13" name="Picture 12" descr="Wellcome Logo+strap.png"/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93" y="1"/>
            <a:ext cx="2086830" cy="20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9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>
            <a:off x="-800" y="-1"/>
            <a:ext cx="16256813" cy="9144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333"/>
                </a:spcAft>
              </a:pPr>
              <a:endParaRPr lang="en-US" sz="1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586"/>
              <a:ext cx="9030914" cy="41535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121907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121907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121907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bg>
      <p:bgPr>
        <a:solidFill>
          <a:srgbClr val="0031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1914688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46" cy="211667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7199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827536" y="8451514"/>
            <a:ext cx="13934773" cy="416974"/>
          </a:xfrm>
        </p:spPr>
        <p:txBody>
          <a:bodyPr anchor="b">
            <a:spAutoFit/>
          </a:bodyPr>
          <a:lstStyle>
            <a:lvl1pPr>
              <a:defRPr sz="2666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17" name="Title 8"/>
          <p:cNvSpPr>
            <a:spLocks noGrp="1"/>
          </p:cNvSpPr>
          <p:nvPr>
            <p:ph type="title" hasCustomPrompt="1"/>
          </p:nvPr>
        </p:nvSpPr>
        <p:spPr>
          <a:xfrm>
            <a:off x="827537" y="2283140"/>
            <a:ext cx="13942181" cy="1772793"/>
          </a:xfrm>
        </p:spPr>
        <p:txBody>
          <a:bodyPr vert="horz" anchor="t">
            <a:noAutofit/>
          </a:bodyPr>
          <a:lstStyle>
            <a:lvl1pPr>
              <a:defRPr sz="6399">
                <a:solidFill>
                  <a:srgbClr val="FFFFFF"/>
                </a:solidFill>
              </a:defRPr>
            </a:lvl1pPr>
          </a:lstStyle>
          <a:p>
            <a:r>
              <a:rPr lang="en-GB"/>
              <a:t>Headline here</a:t>
            </a:r>
            <a:endParaRPr lang="en-US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836002" y="4724399"/>
            <a:ext cx="13934773" cy="3023420"/>
          </a:xfrm>
        </p:spPr>
        <p:txBody>
          <a:bodyPr anchor="t"/>
          <a:lstStyle>
            <a:lvl1pPr>
              <a:defRPr sz="2133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Sub heading goes here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7" y="1"/>
            <a:ext cx="2086830" cy="20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CDA974B4-B527-45FC-929E-74DE69A4D6B2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5453062"/>
            <a:ext cx="5394325" cy="3690938"/>
          </a:xfrm>
          <a:custGeom>
            <a:avLst/>
            <a:gdLst>
              <a:gd name="T0" fmla="*/ 5027 w 5653"/>
              <a:gd name="T1" fmla="*/ 0 h 3866"/>
              <a:gd name="T2" fmla="*/ 5027 w 5653"/>
              <a:gd name="T3" fmla="*/ 0 h 3866"/>
              <a:gd name="T4" fmla="*/ 0 w 5653"/>
              <a:gd name="T5" fmla="*/ 972 h 3866"/>
              <a:gd name="T6" fmla="*/ 987 w 5653"/>
              <a:gd name="T7" fmla="*/ 3866 h 3866"/>
              <a:gd name="T8" fmla="*/ 5653 w 5653"/>
              <a:gd name="T9" fmla="*/ 3866 h 3866"/>
              <a:gd name="T10" fmla="*/ 5653 w 5653"/>
              <a:gd name="T11" fmla="*/ 1822 h 3866"/>
              <a:gd name="T12" fmla="*/ 5027 w 5653"/>
              <a:gd name="T13" fmla="*/ 0 h 3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3" h="3866">
                <a:moveTo>
                  <a:pt x="5027" y="0"/>
                </a:moveTo>
                <a:lnTo>
                  <a:pt x="5027" y="0"/>
                </a:lnTo>
                <a:lnTo>
                  <a:pt x="0" y="972"/>
                </a:lnTo>
                <a:lnTo>
                  <a:pt x="987" y="3866"/>
                </a:lnTo>
                <a:lnTo>
                  <a:pt x="5653" y="3866"/>
                </a:lnTo>
                <a:lnTo>
                  <a:pt x="5653" y="1822"/>
                </a:lnTo>
                <a:lnTo>
                  <a:pt x="50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BF551EAB-DAF6-8548-9324-402783C74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98302" y="6423680"/>
            <a:ext cx="3942711" cy="237259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3200" b="0">
                <a:solidFill>
                  <a:schemeClr val="tx2"/>
                </a:solidFill>
                <a:latin typeface="Wellcome" pitchFamily="2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36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8756118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9918" y="830401"/>
            <a:ext cx="14576377" cy="443199"/>
          </a:xfrm>
        </p:spPr>
        <p:txBody>
          <a:bodyPr vert="horz"/>
          <a:lstStyle>
            <a:lvl1pPr>
              <a:defRPr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779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6309542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rgbClr val="00317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9118" y="2780837"/>
            <a:ext cx="14577177" cy="543063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3945202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745"/>
            <a:ext cx="6258589" cy="9145745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8" tIns="60954" rIns="121908" bIns="6095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839918" y="2878650"/>
            <a:ext cx="4991513" cy="722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>
                <a:solidFill>
                  <a:srgbClr val="003170"/>
                </a:solidFill>
                <a:latin typeface="+mn-lt"/>
                <a:sym typeface="Trebuchet MS" panose="020B0603020202020204" pitchFamily="34" charset="0"/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839918" y="1636065"/>
            <a:ext cx="4991513" cy="886396"/>
          </a:xfrm>
        </p:spPr>
        <p:txBody>
          <a:bodyPr vert="horz" anchor="t">
            <a:noAutofit/>
          </a:bodyPr>
          <a:lstStyle>
            <a:lvl1pPr>
              <a:defRPr sz="320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972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0957377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712823" y="3557388"/>
            <a:ext cx="12826069" cy="4268035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1219078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defRPr lang="en-US" sz="7199" kern="1200" baseline="0" dirty="0">
                <a:solidFill>
                  <a:srgbClr val="003170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707425" y="1898776"/>
            <a:ext cx="1268837" cy="1268961"/>
          </a:xfrm>
          <a:prstGeom prst="rect">
            <a:avLst/>
          </a:prstGeom>
          <a:noFill/>
          <a:ln>
            <a:solidFill>
              <a:srgbClr val="1079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8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8689822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39918" y="5102400"/>
            <a:ext cx="14580976" cy="2721600"/>
          </a:xfrm>
        </p:spPr>
        <p:txBody>
          <a:bodyPr vert="horz" anchor="t">
            <a:noAutofit/>
          </a:bodyPr>
          <a:lstStyle>
            <a:lvl1pPr>
              <a:defRPr sz="7199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839919" y="4906688"/>
            <a:ext cx="15409945" cy="0"/>
          </a:xfrm>
          <a:prstGeom prst="line">
            <a:avLst/>
          </a:prstGeom>
          <a:ln w="19050" cmpd="sng">
            <a:solidFill>
              <a:srgbClr val="1079FF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6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79132832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5419464" y="0"/>
            <a:ext cx="555880" cy="9144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5438813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839919" y="3574804"/>
            <a:ext cx="4170101" cy="199439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89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4547223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553209" y="0"/>
            <a:ext cx="555880" cy="9144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9561674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919" y="830401"/>
            <a:ext cx="8367888" cy="44319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67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13558448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12037820" y="0"/>
            <a:ext cx="555880" cy="9144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1204452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830401"/>
            <a:ext cx="10801057" cy="44319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41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4894280" y="0"/>
            <a:ext cx="555880" cy="9144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839919" y="3574804"/>
            <a:ext cx="4170101" cy="199439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5440487" y="-1745"/>
            <a:ext cx="10813927" cy="9145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1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585370" y="0"/>
            <a:ext cx="555880" cy="9144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127206" y="0"/>
            <a:ext cx="8127207" cy="9144000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8121902" y="0"/>
            <a:ext cx="8132509" cy="9144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24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839918" y="2380800"/>
            <a:ext cx="5850629" cy="43824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586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AC5FA-FF48-BB4B-8CBD-BE34B79E00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4413" cy="9144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9ED69F9F-E46F-0A4E-8EE2-94FD441B1D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98302" y="6423680"/>
            <a:ext cx="3942711" cy="237259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3200" b="0">
                <a:solidFill>
                  <a:schemeClr val="tx2"/>
                </a:solidFill>
                <a:latin typeface="Wellcome" pitchFamily="2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5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9878835" y="0"/>
            <a:ext cx="555880" cy="9144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10425040" y="0"/>
            <a:ext cx="5829374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0425683" y="0"/>
            <a:ext cx="5828731" cy="9144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2133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41166" y="2380800"/>
            <a:ext cx="8329256" cy="4382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866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0035587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2032" y="1747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839918" y="3685605"/>
            <a:ext cx="3304528" cy="1752415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1" y="4787199"/>
            <a:ext cx="1820156" cy="4510616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2032" y="1747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9918" y="3685605"/>
            <a:ext cx="3304528" cy="1752415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899240" y="4537105"/>
            <a:ext cx="3592537" cy="4615660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20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4453194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67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7235187" cy="9144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2380800"/>
            <a:ext cx="5415785" cy="4382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5866" b="0"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04" y="4525857"/>
            <a:ext cx="1731264" cy="4762500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7235187" cy="9144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2380800"/>
            <a:ext cx="5415785" cy="4382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866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4770280" y="4555067"/>
            <a:ext cx="3592537" cy="4588933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00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9323198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0" y="0"/>
            <a:ext cx="8483900" cy="9144000"/>
          </a:xfrm>
          <a:prstGeom prst="homePlate">
            <a:avLst>
              <a:gd name="adj" fmla="val 1293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9918" y="830401"/>
            <a:ext cx="6329811" cy="44319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72" y="4786141"/>
            <a:ext cx="1820156" cy="4510616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1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8483900" cy="9144000"/>
          </a:xfrm>
          <a:prstGeom prst="homePlate">
            <a:avLst>
              <a:gd name="adj" fmla="val 12939"/>
            </a:avLst>
          </a:pr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9918" y="830401"/>
            <a:ext cx="6329811" cy="443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5946316" y="4543738"/>
            <a:ext cx="3592537" cy="4608735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14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4442680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 userDrawn="1"/>
        </p:nvSpPr>
        <p:spPr bwMode="white">
          <a:xfrm>
            <a:off x="0" y="0"/>
            <a:ext cx="11260553" cy="9144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830401"/>
            <a:ext cx="8338514" cy="44319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003170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143" y="4786141"/>
            <a:ext cx="1820156" cy="4510616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82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11260553" cy="9144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3170"/>
              </a:gs>
              <a:gs pos="100000">
                <a:srgbClr val="002554"/>
              </a:gs>
            </a:gsLst>
            <a:lin ang="81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830401"/>
            <a:ext cx="8338514" cy="4431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8755983" y="4543738"/>
            <a:ext cx="3592537" cy="4608735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98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5101777"/>
            <a:ext cx="14576177" cy="2142067"/>
          </a:xfrm>
        </p:spPr>
        <p:txBody>
          <a:bodyPr anchor="b">
            <a:noAutofit/>
          </a:bodyPr>
          <a:lstStyle>
            <a:lvl1pPr marL="0" algn="l" defTabSz="1219078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defRPr lang="en-US" sz="7199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734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F4B426-8678-4D81-9AD5-CFC252E23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06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B2144-1607-4A8F-AC90-D98FB405A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206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2A14EED-E0F2-49C1-83BF-4B253DAA4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20062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9871F07-159F-4B03-BDDE-37EDA42106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84825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48015DA-6064-4697-A500-1F6820B8ED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2444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33D653F-9CD3-483E-8133-53AE70DB08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20062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413E11B-616E-49DD-8CFA-1FDECB3DB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02444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9E414E7-3026-47EA-A235-7261D57E12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4825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5116887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6" imgH="286" progId="TCLayout.ActiveDocument.1">
                  <p:embed/>
                </p:oleObj>
              </mc:Choice>
              <mc:Fallback>
                <p:oleObj name="think-cell Slide" r:id="rId3" imgW="286" imgH="28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839918" y="833967"/>
            <a:ext cx="1243463" cy="1243584"/>
          </a:xfrm>
          <a:prstGeom prst="rect">
            <a:avLst/>
          </a:prstGeom>
          <a:noFill/>
          <a:ln>
            <a:solidFill>
              <a:srgbClr val="10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5101777"/>
            <a:ext cx="14576177" cy="214206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1219078" rtl="0" eaLnBrk="1" fontAlgn="auto" latinLnBrk="0" hangingPunct="1">
              <a:lnSpc>
                <a:spcPts val="7999"/>
              </a:lnSpc>
              <a:spcBef>
                <a:spcPts val="0"/>
              </a:spcBef>
              <a:spcAft>
                <a:spcPts val="0"/>
              </a:spcAft>
              <a:defRPr lang="en-US" sz="7199" kern="1200" baseline="0" dirty="0">
                <a:solidFill>
                  <a:srgbClr val="1079FF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0314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rgbClr val="0018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658069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9062347" y="135910"/>
            <a:ext cx="1025676" cy="13358457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1"/>
            <a:ext cx="16254413" cy="7823113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3170"/>
          </a:solidFill>
          <a:ln>
            <a:noFill/>
          </a:ln>
          <a:effectLst/>
        </p:spPr>
        <p:txBody>
          <a:bodyPr vert="horz" wrap="square" lIns="121908" tIns="60954" rIns="121908" bIns="6095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400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8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4889043" y="8539264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918" y="830401"/>
            <a:ext cx="14576177" cy="4431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739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39918" y="3478177"/>
            <a:ext cx="3758833" cy="22671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933"/>
              </a:spcAft>
              <a:buFontTx/>
              <a:buNone/>
            </a:pPr>
            <a:r>
              <a:rPr lang="en-US" sz="7199">
                <a:solidFill>
                  <a:srgbClr val="003170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46" y="4782331"/>
            <a:ext cx="1820156" cy="4510616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6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2901941" y="8540048"/>
            <a:ext cx="1975875" cy="20518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0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nd">
    <p:bg>
      <p:bgPr>
        <a:solidFill>
          <a:srgbClr val="0031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53822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6254413" cy="9144000"/>
          </a:xfrm>
          <a:noFill/>
        </p:spPr>
        <p:txBody>
          <a:bodyPr tIns="1620000" anchor="t">
            <a:normAutofit/>
          </a:bodyPr>
          <a:lstStyle>
            <a:lvl1pPr algn="ctr">
              <a:defRPr sz="3733" baseline="0">
                <a:solidFill>
                  <a:srgbClr val="FFEB0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icon to add image. Then send to back to see titles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59821" y="3128522"/>
            <a:ext cx="13934774" cy="2520775"/>
          </a:xfrm>
        </p:spPr>
        <p:txBody>
          <a:bodyPr anchor="ctr">
            <a:noAutofit/>
          </a:bodyPr>
          <a:lstStyle>
            <a:lvl1pPr algn="ctr">
              <a:defRPr sz="8266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1159820" y="6231467"/>
            <a:ext cx="13934773" cy="1816100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@</a:t>
            </a:r>
            <a:r>
              <a:rPr lang="en-GB" err="1"/>
              <a:t>twittername</a:t>
            </a:r>
            <a:endParaRPr lang="en-GB"/>
          </a:p>
          <a:p>
            <a:pPr lvl="0"/>
            <a:r>
              <a:rPr lang="en-GB"/>
              <a:t>linkedin.com/</a:t>
            </a:r>
            <a:r>
              <a:rPr lang="en-GB" err="1"/>
              <a:t>yourname</a:t>
            </a:r>
            <a:endParaRPr lang="en-GB"/>
          </a:p>
          <a:p>
            <a:pPr lvl="0"/>
            <a:r>
              <a:rPr lang="en-GB"/>
              <a:t>email@wellcome.ac.uk</a:t>
            </a:r>
            <a:endParaRPr lang="en-US"/>
          </a:p>
        </p:txBody>
      </p:sp>
      <p:pic>
        <p:nvPicPr>
          <p:cNvPr id="13" name="Picture 12" descr="Wellcome Logo+strap.png"/>
          <p:cNvPicPr>
            <a:picLocks noChangeAspect="1"/>
          </p:cNvPicPr>
          <p:nvPr userDrawn="1"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793" y="1"/>
            <a:ext cx="2086830" cy="20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 userDrawn="1"/>
        </p:nvGrpSpPr>
        <p:grpSpPr>
          <a:xfrm>
            <a:off x="-800" y="-1"/>
            <a:ext cx="16256813" cy="9144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333"/>
                </a:spcAft>
              </a:pPr>
              <a:endParaRPr lang="en-US" sz="16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586"/>
              <a:ext cx="9030914" cy="41535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121907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121907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121907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4889043" y="8539264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850680" y="6254916"/>
            <a:ext cx="1238995" cy="13278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666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2"/>
            </p:custDataLst>
          </p:nvPr>
        </p:nvSpPr>
        <p:spPr>
          <a:xfrm>
            <a:off x="3345649" y="6254916"/>
            <a:ext cx="2093332" cy="1957568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16" tIns="239977" rIns="243816" bIns="2438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839918" y="1209599"/>
            <a:ext cx="4597951" cy="16271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815920" tIns="623939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7199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537655" y="1487222"/>
            <a:ext cx="3201517" cy="1144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199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528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206" y="2160000"/>
            <a:ext cx="15120000" cy="54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06" y="792907"/>
            <a:ext cx="13536000" cy="445828"/>
          </a:xfrm>
        </p:spPr>
        <p:txBody>
          <a:bodyPr/>
          <a:lstStyle>
            <a:lvl1pPr>
              <a:lnSpc>
                <a:spcPts val="3800"/>
              </a:lnSpc>
              <a:defRPr sz="2800" spc="-11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13536000" cy="6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5AAC2B-1D2D-44D0-8A5B-C69F91304F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206" y="7877416"/>
            <a:ext cx="15120000" cy="179344"/>
          </a:xfrm>
        </p:spPr>
        <p:txBody>
          <a:bodyPr anchor="b" anchorCtr="0">
            <a:spAutoFit/>
          </a:bodyPr>
          <a:lstStyle>
            <a:lvl1pPr algn="r">
              <a:lnSpc>
                <a:spcPts val="1450"/>
              </a:lnSpc>
              <a:spcAft>
                <a:spcPts val="0"/>
              </a:spcAft>
              <a:defRPr sz="1200" b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89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349202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4889043" y="8539264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712824" y="1904175"/>
            <a:ext cx="1263439" cy="1263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6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713433" y="3556800"/>
            <a:ext cx="12824348" cy="426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666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4889043" y="8539264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839918" y="830401"/>
            <a:ext cx="9585728" cy="6278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4533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825117" y="1608000"/>
            <a:ext cx="15433565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4894280" y="0"/>
            <a:ext cx="555880" cy="9144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5440487" y="-1745"/>
            <a:ext cx="10813927" cy="91457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39919" y="4276953"/>
            <a:ext cx="2062656" cy="5908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4266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593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850680" y="6254916"/>
            <a:ext cx="1238995" cy="1327832"/>
          </a:xfrm>
          <a:prstGeom prst="rect">
            <a:avLst/>
          </a:prstGeom>
          <a:noFill/>
          <a:ln w="9525">
            <a:solidFill>
              <a:srgbClr val="1079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666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2"/>
            </p:custDataLst>
          </p:nvPr>
        </p:nvSpPr>
        <p:spPr>
          <a:xfrm>
            <a:off x="3345649" y="6254916"/>
            <a:ext cx="2093332" cy="1957568"/>
          </a:xfrm>
          <a:prstGeom prst="rect">
            <a:avLst/>
          </a:prstGeom>
          <a:noFill/>
          <a:ln w="9525" cmpd="sng">
            <a:solidFill>
              <a:srgbClr val="1079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16" tIns="239977" rIns="243816" bIns="2438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6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9918" y="1209598"/>
            <a:ext cx="4597951" cy="1627100"/>
          </a:xfrm>
          <a:prstGeom prst="rect">
            <a:avLst/>
          </a:prstGeom>
          <a:noFill/>
          <a:ln>
            <a:solidFill>
              <a:srgbClr val="1079FF"/>
            </a:solidFill>
          </a:ln>
        </p:spPr>
        <p:txBody>
          <a:bodyPr wrap="square" lIns="815920" tIns="623939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endParaRPr lang="en-US" sz="7199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537655" y="1487222"/>
            <a:ext cx="3201517" cy="1144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7199">
                <a:solidFill>
                  <a:srgbClr val="1079FF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2547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0061710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712824" y="1904175"/>
            <a:ext cx="1263439" cy="1263563"/>
          </a:xfrm>
          <a:prstGeom prst="rect">
            <a:avLst/>
          </a:prstGeom>
          <a:noFill/>
          <a:ln w="9525">
            <a:solidFill>
              <a:srgbClr val="1079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6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713433" y="3556800"/>
            <a:ext cx="12824348" cy="4267200"/>
          </a:xfrm>
          <a:prstGeom prst="rect">
            <a:avLst/>
          </a:prstGeom>
          <a:noFill/>
          <a:ln w="9525">
            <a:solidFill>
              <a:srgbClr val="1079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666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839918" y="830401"/>
            <a:ext cx="9585728" cy="6278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sz="4533">
                <a:solidFill>
                  <a:srgbClr val="1079FF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825117" y="1608000"/>
            <a:ext cx="15433565" cy="0"/>
          </a:xfrm>
          <a:prstGeom prst="line">
            <a:avLst/>
          </a:prstGeom>
          <a:ln w="9525" cmpd="sng">
            <a:solidFill>
              <a:srgbClr val="1079FF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4894280" y="0"/>
            <a:ext cx="555880" cy="9144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5440487" y="-1745"/>
            <a:ext cx="10813927" cy="9145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39918" y="4349527"/>
            <a:ext cx="1547912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086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5450551" cy="9144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333"/>
              </a:spcAft>
            </a:pPr>
            <a:endParaRPr lang="en-US" sz="16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39918" y="3478177"/>
            <a:ext cx="3758833" cy="22671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933"/>
              </a:spcAft>
              <a:buFontTx/>
              <a:buNone/>
            </a:pPr>
            <a:r>
              <a:rPr lang="en-US" sz="7199">
                <a:solidFill>
                  <a:srgbClr val="1079FF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446" y="4782331"/>
            <a:ext cx="1820156" cy="4510616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/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5449" y="881173"/>
            <a:ext cx="8262000" cy="7485836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995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5384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137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5448" y="1092153"/>
            <a:ext cx="8262000" cy="6903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4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5022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0037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1937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496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25883B-5328-4E99-B472-ACB99AFC17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9186" y="0"/>
            <a:ext cx="5825229" cy="9144000"/>
          </a:xfrm>
          <a:custGeom>
            <a:avLst/>
            <a:gdLst>
              <a:gd name="connsiteX0" fmla="*/ 2236594 w 5825228"/>
              <a:gd name="connsiteY0" fmla="*/ 0 h 9144000"/>
              <a:gd name="connsiteX1" fmla="*/ 5825228 w 5825228"/>
              <a:gd name="connsiteY1" fmla="*/ 0 h 9144000"/>
              <a:gd name="connsiteX2" fmla="*/ 5825228 w 5825228"/>
              <a:gd name="connsiteY2" fmla="*/ 9144000 h 9144000"/>
              <a:gd name="connsiteX3" fmla="*/ 0 w 58252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5228" h="9144000">
                <a:moveTo>
                  <a:pt x="2236594" y="0"/>
                </a:moveTo>
                <a:lnTo>
                  <a:pt x="5825228" y="0"/>
                </a:lnTo>
                <a:lnTo>
                  <a:pt x="58252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B681F1D-003D-4048-A2DB-4C21DF2AE9A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2993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E5F0BA-0686-468A-9C85-D2056C0DB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525573"/>
            <a:ext cx="15120000" cy="1949252"/>
          </a:xfrm>
        </p:spPr>
        <p:txBody>
          <a:bodyPr/>
          <a:lstStyle>
            <a:lvl1pPr>
              <a:lnSpc>
                <a:spcPts val="7599"/>
              </a:lnSpc>
              <a:defRPr sz="6399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section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7674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995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2537E7-2B3A-884C-9DE8-032EEDDB1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50" y="897679"/>
            <a:ext cx="8262000" cy="7056404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3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9950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8D806A-BF7C-694B-94A0-278AF4C04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50" y="881173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1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995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67206" y="8461374"/>
            <a:ext cx="2520001" cy="276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2219588"/>
            <a:ext cx="4680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D2D89-CF19-4F15-BDAB-5D84B480D0A9}"/>
              </a:ext>
            </a:extLst>
          </p:cNvPr>
          <p:cNvSpPr/>
          <p:nvPr userDrawn="1"/>
        </p:nvSpPr>
        <p:spPr>
          <a:xfrm>
            <a:off x="5665449" y="1995864"/>
            <a:ext cx="4680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43964-3C73-46B6-B54A-001B8E5010AB}"/>
              </a:ext>
            </a:extLst>
          </p:cNvPr>
          <p:cNvSpPr/>
          <p:nvPr userDrawn="1"/>
        </p:nvSpPr>
        <p:spPr>
          <a:xfrm>
            <a:off x="10755206" y="1995864"/>
            <a:ext cx="4932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C772EBD-AF45-4D9C-9E09-B837E4223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5206" y="2219588"/>
            <a:ext cx="4932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3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1768455"/>
            <a:ext cx="15120000" cy="846386"/>
          </a:xfrm>
          <a:noFill/>
        </p:spPr>
        <p:txBody>
          <a:bodyPr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7CA79-D793-BF49-9435-138189F964FD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DEA5D-8E2C-544A-8B37-D005053B559D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4296FAB-2728-4F83-929A-DC337ACA49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0810" y="0"/>
            <a:ext cx="9333603" cy="9144000"/>
          </a:xfrm>
          <a:custGeom>
            <a:avLst/>
            <a:gdLst>
              <a:gd name="connsiteX0" fmla="*/ 2235659 w 9333604"/>
              <a:gd name="connsiteY0" fmla="*/ 0 h 9144000"/>
              <a:gd name="connsiteX1" fmla="*/ 9333604 w 9333604"/>
              <a:gd name="connsiteY1" fmla="*/ 0 h 9144000"/>
              <a:gd name="connsiteX2" fmla="*/ 9333604 w 9333604"/>
              <a:gd name="connsiteY2" fmla="*/ 9144000 h 9144000"/>
              <a:gd name="connsiteX3" fmla="*/ 0 w 9333604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3604" h="9144000">
                <a:moveTo>
                  <a:pt x="2235659" y="0"/>
                </a:moveTo>
                <a:lnTo>
                  <a:pt x="9333604" y="0"/>
                </a:lnTo>
                <a:lnTo>
                  <a:pt x="9333604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3"/>
            <a:ext cx="7236000" cy="6497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2815130"/>
            <a:ext cx="6300000" cy="5241631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9CA2D-E1EE-3B49-B41B-622DCF09E6CB}"/>
              </a:ext>
            </a:extLst>
          </p:cNvPr>
          <p:cNvSpPr txBox="1"/>
          <p:nvPr userDrawn="1"/>
        </p:nvSpPr>
        <p:spPr>
          <a:xfrm>
            <a:off x="16629882" y="-51631"/>
            <a:ext cx="3864964" cy="2506775"/>
          </a:xfrm>
          <a:prstGeom prst="rect">
            <a:avLst/>
          </a:prstGeom>
          <a:solidFill>
            <a:srgbClr val="FFFF00"/>
          </a:solidFill>
        </p:spPr>
        <p:txBody>
          <a:bodyPr wrap="square" lIns="143986" tIns="143986" rIns="143986" bIns="143986" rtlCol="0">
            <a:spAutoFit/>
          </a:bodyPr>
          <a:lstStyle/>
          <a:p>
            <a:r>
              <a:rPr lang="en-GB" sz="1800" b="1"/>
              <a:t>TO CROP A PICTURE: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Select the image, right click and select ‘</a:t>
            </a:r>
            <a:r>
              <a:rPr lang="en-GB" sz="1800" b="1"/>
              <a:t>Crop</a:t>
            </a:r>
            <a:r>
              <a:rPr lang="en-GB" sz="1800"/>
              <a:t>’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This will allow you to scale and move the image within the image area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Click off the image to set in position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EC64D88-5855-9543-B08C-615E20EFF6FD}"/>
              </a:ext>
            </a:extLst>
          </p:cNvPr>
          <p:cNvSpPr txBox="1">
            <a:spLocks/>
          </p:cNvSpPr>
          <p:nvPr userDrawn="1"/>
        </p:nvSpPr>
        <p:spPr>
          <a:xfrm>
            <a:off x="14060852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52593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183B5E-B5EC-46CD-93F2-CBFBEA6D0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8485" y="0"/>
            <a:ext cx="14175928" cy="9144000"/>
          </a:xfrm>
          <a:custGeom>
            <a:avLst/>
            <a:gdLst>
              <a:gd name="connsiteX0" fmla="*/ 2233874 w 14175928"/>
              <a:gd name="connsiteY0" fmla="*/ 0 h 9144000"/>
              <a:gd name="connsiteX1" fmla="*/ 14175928 w 14175928"/>
              <a:gd name="connsiteY1" fmla="*/ 0 h 9144000"/>
              <a:gd name="connsiteX2" fmla="*/ 14175928 w 14175928"/>
              <a:gd name="connsiteY2" fmla="*/ 9144000 h 9144000"/>
              <a:gd name="connsiteX3" fmla="*/ 0 w 141759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5928" h="9144000">
                <a:moveTo>
                  <a:pt x="2233874" y="0"/>
                </a:moveTo>
                <a:lnTo>
                  <a:pt x="14175928" y="0"/>
                </a:lnTo>
                <a:lnTo>
                  <a:pt x="141759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C22C48-1B53-4E47-BA9A-B7209525C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507539"/>
            <a:ext cx="3320252" cy="4752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2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D7E95-977F-2E45-9B01-C5DD39D42FDC}"/>
              </a:ext>
            </a:extLst>
          </p:cNvPr>
          <p:cNvSpPr txBox="1"/>
          <p:nvPr userDrawn="1"/>
        </p:nvSpPr>
        <p:spPr>
          <a:xfrm>
            <a:off x="16629882" y="-51631"/>
            <a:ext cx="3864964" cy="2506775"/>
          </a:xfrm>
          <a:prstGeom prst="rect">
            <a:avLst/>
          </a:prstGeom>
          <a:solidFill>
            <a:srgbClr val="FFFF00"/>
          </a:solidFill>
        </p:spPr>
        <p:txBody>
          <a:bodyPr wrap="square" lIns="143986" tIns="143986" rIns="143986" bIns="143986" rtlCol="0">
            <a:spAutoFit/>
          </a:bodyPr>
          <a:lstStyle/>
          <a:p>
            <a:r>
              <a:rPr lang="en-GB" sz="1800" b="1"/>
              <a:t>TO CROP A PICTURE: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Select the image, right click and select ‘</a:t>
            </a:r>
            <a:r>
              <a:rPr lang="en-GB" sz="1800" b="1"/>
              <a:t>Crop</a:t>
            </a:r>
            <a:r>
              <a:rPr lang="en-GB" sz="1800"/>
              <a:t>’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This will allow you to scale and move the image within the image area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Click off the image to set in position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C9F717-9902-AC41-97AA-416C1F6C3510}"/>
              </a:ext>
            </a:extLst>
          </p:cNvPr>
          <p:cNvSpPr txBox="1">
            <a:spLocks/>
          </p:cNvSpPr>
          <p:nvPr userDrawn="1"/>
        </p:nvSpPr>
        <p:spPr>
          <a:xfrm>
            <a:off x="14060852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28465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AC5FA-FF48-BB4B-8CBD-BE34B79E00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4413" cy="9144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608D2-2BC1-8D49-8924-98A7AD8B5391}"/>
              </a:ext>
            </a:extLst>
          </p:cNvPr>
          <p:cNvSpPr txBox="1"/>
          <p:nvPr userDrawn="1"/>
        </p:nvSpPr>
        <p:spPr>
          <a:xfrm>
            <a:off x="16629882" y="-51631"/>
            <a:ext cx="3864964" cy="2506775"/>
          </a:xfrm>
          <a:prstGeom prst="rect">
            <a:avLst/>
          </a:prstGeom>
          <a:solidFill>
            <a:srgbClr val="FFFF00"/>
          </a:solidFill>
        </p:spPr>
        <p:txBody>
          <a:bodyPr wrap="square" lIns="143986" tIns="143986" rIns="143986" bIns="143986" rtlCol="0">
            <a:spAutoFit/>
          </a:bodyPr>
          <a:lstStyle/>
          <a:p>
            <a:r>
              <a:rPr lang="en-GB" sz="1800" b="1"/>
              <a:t>TO CROP A PICTURE: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Select the image, right click and select ‘</a:t>
            </a:r>
            <a:r>
              <a:rPr lang="en-GB" sz="1800" b="1"/>
              <a:t>Crop</a:t>
            </a:r>
            <a:r>
              <a:rPr lang="en-GB" sz="1800"/>
              <a:t>’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This will allow you to scale and move the image within the image area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Click off the image to set in position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B3F4D04-647D-6245-B69F-9AB262AD54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98301" y="6433861"/>
            <a:ext cx="3942711" cy="2372591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  <a:latin typeface="Wellcome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29C385-6408-4D4E-ABAB-E3E285356F9F}"/>
              </a:ext>
            </a:extLst>
          </p:cNvPr>
          <p:cNvSpPr txBox="1">
            <a:spLocks/>
          </p:cNvSpPr>
          <p:nvPr userDrawn="1"/>
        </p:nvSpPr>
        <p:spPr>
          <a:xfrm>
            <a:off x="14060852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169970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F4B426-8678-4D81-9AD5-CFC252E23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06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B2144-1607-4A8F-AC90-D98FB405A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206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2A14EED-E0F2-49C1-83BF-4B253DAA4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20063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9871F07-159F-4B03-BDDE-37EDA42106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84825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48015DA-6064-4697-A500-1F6820B8ED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2444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33D653F-9CD3-483E-8133-53AE70DB08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20063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413E11B-616E-49DD-8CFA-1FDECB3DB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02444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9E414E7-3026-47EA-A235-7261D57E12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4825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2E7F68-A244-194C-BE91-2B6D748A25E6}"/>
              </a:ext>
            </a:extLst>
          </p:cNvPr>
          <p:cNvSpPr txBox="1"/>
          <p:nvPr userDrawn="1"/>
        </p:nvSpPr>
        <p:spPr>
          <a:xfrm>
            <a:off x="16629882" y="-51631"/>
            <a:ext cx="3864964" cy="2506775"/>
          </a:xfrm>
          <a:prstGeom prst="rect">
            <a:avLst/>
          </a:prstGeom>
          <a:solidFill>
            <a:srgbClr val="FFFF00"/>
          </a:solidFill>
        </p:spPr>
        <p:txBody>
          <a:bodyPr wrap="square" lIns="143986" tIns="143986" rIns="143986" bIns="143986" rtlCol="0">
            <a:spAutoFit/>
          </a:bodyPr>
          <a:lstStyle/>
          <a:p>
            <a:r>
              <a:rPr lang="en-GB" sz="1800" b="1"/>
              <a:t>TO CROP A PICTURE: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Select the image, right click and select ‘</a:t>
            </a:r>
            <a:r>
              <a:rPr lang="en-GB" sz="1800" b="1"/>
              <a:t>Crop</a:t>
            </a:r>
            <a:r>
              <a:rPr lang="en-GB" sz="1800"/>
              <a:t>’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This will allow you to scale and move the image within the image area</a:t>
            </a:r>
          </a:p>
          <a:p>
            <a:pPr marL="342866" indent="-342866">
              <a:buFont typeface="+mj-lt"/>
              <a:buAutoNum type="arabicPeriod"/>
            </a:pPr>
            <a:r>
              <a:rPr lang="en-GB" sz="1800"/>
              <a:t>Click off the image to set in position</a:t>
            </a:r>
          </a:p>
        </p:txBody>
      </p:sp>
    </p:spTree>
    <p:extLst>
      <p:ext uri="{BB962C8B-B14F-4D97-AF65-F5344CB8AC3E}">
        <p14:creationId xmlns:p14="http://schemas.microsoft.com/office/powerpoint/2010/main" val="30918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207" y="2160000"/>
            <a:ext cx="15120000" cy="547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06" y="792907"/>
            <a:ext cx="13536000" cy="677108"/>
          </a:xfrm>
        </p:spPr>
        <p:txBody>
          <a:bodyPr/>
          <a:lstStyle>
            <a:lvl1pPr>
              <a:lnSpc>
                <a:spcPct val="100000"/>
              </a:lnSpc>
              <a:defRPr sz="4400" spc="-111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9" y="570924"/>
            <a:ext cx="13536000" cy="6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5AAC2B-1D2D-44D0-8A5B-C69F91304F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207" y="7877416"/>
            <a:ext cx="15120000" cy="179344"/>
          </a:xfrm>
        </p:spPr>
        <p:txBody>
          <a:bodyPr anchor="b" anchorCtr="0">
            <a:spAutoFit/>
          </a:bodyPr>
          <a:lstStyle>
            <a:lvl1pPr algn="r">
              <a:lnSpc>
                <a:spcPts val="1451"/>
              </a:lnSpc>
              <a:spcAft>
                <a:spcPts val="0"/>
              </a:spcAft>
              <a:defRPr sz="1200" b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188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5449" y="881173"/>
            <a:ext cx="8262000" cy="7485836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995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15016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7" y="7702458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4141991"/>
            <a:ext cx="15120000" cy="799023"/>
          </a:xfrm>
          <a:noFill/>
        </p:spPr>
        <p:txBody>
          <a:bodyPr anchor="ctr"/>
          <a:lstStyle>
            <a:lvl1pPr algn="ctr">
              <a:lnSpc>
                <a:spcPts val="6599"/>
              </a:lnSpc>
              <a:defRPr sz="5499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D0E0D-BAB6-304A-B7BB-EE1A50A79588}"/>
              </a:ext>
            </a:extLst>
          </p:cNvPr>
          <p:cNvSpPr/>
          <p:nvPr userDrawn="1"/>
        </p:nvSpPr>
        <p:spPr>
          <a:xfrm>
            <a:off x="7828407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7DFF60-887E-6944-B68B-A81DE4A4C274}"/>
              </a:ext>
            </a:extLst>
          </p:cNvPr>
          <p:cNvSpPr/>
          <p:nvPr userDrawn="1"/>
        </p:nvSpPr>
        <p:spPr>
          <a:xfrm>
            <a:off x="7828407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4407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7" y="7702458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5ECC6B9-3B94-9F4E-BBC3-4350ABF0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4141991"/>
            <a:ext cx="15120000" cy="799023"/>
          </a:xfrm>
          <a:noFill/>
        </p:spPr>
        <p:txBody>
          <a:bodyPr anchor="ctr"/>
          <a:lstStyle>
            <a:lvl1pPr algn="ctr">
              <a:lnSpc>
                <a:spcPts val="6599"/>
              </a:lnSpc>
              <a:defRPr sz="5499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9D7B8-5149-B04E-B1C3-8A73F18743F3}"/>
              </a:ext>
            </a:extLst>
          </p:cNvPr>
          <p:cNvSpPr/>
          <p:nvPr userDrawn="1"/>
        </p:nvSpPr>
        <p:spPr>
          <a:xfrm>
            <a:off x="7828407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96DFB-2923-8040-9A23-DE14931BFBA6}"/>
              </a:ext>
            </a:extLst>
          </p:cNvPr>
          <p:cNvSpPr/>
          <p:nvPr userDrawn="1"/>
        </p:nvSpPr>
        <p:spPr>
          <a:xfrm>
            <a:off x="7828407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3478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D2C7-94B8-4A54-9138-F5C31585B20B}" type="datetime1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|  @wellcometrust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92B69-FBF7-48F7-BC9E-3A46490C2819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0B90FE6-1A97-400E-BDF1-0BD0F6C00F4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645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00C1-5966-4357-9D93-2EBA7E2D479F}" type="datetime1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|  @wellcometrust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8E6D2B-9738-4267-A37A-8E02CE00C3C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466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1768455"/>
            <a:ext cx="15120000" cy="846386"/>
          </a:xfrm>
          <a:noFill/>
        </p:spPr>
        <p:txBody>
          <a:bodyPr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AF7491-E09E-0F48-8818-D936C7A9BE32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4408A7-70A1-2344-86F2-F00B8EE72082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7354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515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99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745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7" y="6498140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3669836"/>
            <a:ext cx="15120000" cy="961803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7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2799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16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48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7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4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D2C7-94B8-4A54-9138-F5C31585B20B}" type="datetime1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92B69-FBF7-48F7-BC9E-3A46490C2819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0B90FE6-1A97-400E-BDF1-0BD0F6C00F4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5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25883B-5328-4E99-B472-ACB99AFC17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9186" y="0"/>
            <a:ext cx="5825228" cy="9144000"/>
          </a:xfrm>
          <a:custGeom>
            <a:avLst/>
            <a:gdLst>
              <a:gd name="connsiteX0" fmla="*/ 2236594 w 5825228"/>
              <a:gd name="connsiteY0" fmla="*/ 0 h 9144000"/>
              <a:gd name="connsiteX1" fmla="*/ 5825228 w 5825228"/>
              <a:gd name="connsiteY1" fmla="*/ 0 h 9144000"/>
              <a:gd name="connsiteX2" fmla="*/ 5825228 w 5825228"/>
              <a:gd name="connsiteY2" fmla="*/ 9144000 h 9144000"/>
              <a:gd name="connsiteX3" fmla="*/ 0 w 58252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5228" h="9144000">
                <a:moveTo>
                  <a:pt x="2236594" y="0"/>
                </a:moveTo>
                <a:lnTo>
                  <a:pt x="5825228" y="0"/>
                </a:lnTo>
                <a:lnTo>
                  <a:pt x="58252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B681F1D-003D-4048-A2DB-4C21DF2AE9A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E5F0BA-0686-468A-9C85-D2056C0DB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525572"/>
            <a:ext cx="15120000" cy="1949252"/>
          </a:xfrm>
        </p:spPr>
        <p:txBody>
          <a:bodyPr/>
          <a:lstStyle>
            <a:lvl1pPr>
              <a:lnSpc>
                <a:spcPts val="7600"/>
              </a:lnSpc>
              <a:defRPr sz="64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section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86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2537E7-2B3A-884C-9DE8-032EEDDB1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897679"/>
            <a:ext cx="8262000" cy="7056404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8D806A-BF7C-694B-94A0-278AF4C04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881172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14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67206" y="8461372"/>
            <a:ext cx="2520000" cy="276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2219587"/>
            <a:ext cx="4680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D2D89-CF19-4F15-BDAB-5D84B480D0A9}"/>
              </a:ext>
            </a:extLst>
          </p:cNvPr>
          <p:cNvSpPr/>
          <p:nvPr userDrawn="1"/>
        </p:nvSpPr>
        <p:spPr>
          <a:xfrm>
            <a:off x="5665449" y="1995864"/>
            <a:ext cx="4680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43964-3C73-46B6-B54A-001B8E5010AB}"/>
              </a:ext>
            </a:extLst>
          </p:cNvPr>
          <p:cNvSpPr/>
          <p:nvPr userDrawn="1"/>
        </p:nvSpPr>
        <p:spPr>
          <a:xfrm>
            <a:off x="10755206" y="1995864"/>
            <a:ext cx="4932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C772EBD-AF45-4D9C-9E09-B837E4223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5206" y="2219587"/>
            <a:ext cx="4932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1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4296FAB-2728-4F83-929A-DC337ACA49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0809" y="0"/>
            <a:ext cx="9333604" cy="9144000"/>
          </a:xfrm>
          <a:custGeom>
            <a:avLst/>
            <a:gdLst>
              <a:gd name="connsiteX0" fmla="*/ 2235659 w 9333604"/>
              <a:gd name="connsiteY0" fmla="*/ 0 h 9144000"/>
              <a:gd name="connsiteX1" fmla="*/ 9333604 w 9333604"/>
              <a:gd name="connsiteY1" fmla="*/ 0 h 9144000"/>
              <a:gd name="connsiteX2" fmla="*/ 9333604 w 9333604"/>
              <a:gd name="connsiteY2" fmla="*/ 9144000 h 9144000"/>
              <a:gd name="connsiteX3" fmla="*/ 0 w 9333604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3604" h="9144000">
                <a:moveTo>
                  <a:pt x="2235659" y="0"/>
                </a:moveTo>
                <a:lnTo>
                  <a:pt x="9333604" y="0"/>
                </a:lnTo>
                <a:lnTo>
                  <a:pt x="9333604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7236000" cy="6412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2815129"/>
            <a:ext cx="6300000" cy="5241631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9CA2D-E1EE-3B49-B41B-622DCF09E6CB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EC64D88-5855-9543-B08C-615E20EFF6FD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38508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183B5E-B5EC-46CD-93F2-CBFBEA6D0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8485" y="0"/>
            <a:ext cx="14175928" cy="9144000"/>
          </a:xfrm>
          <a:custGeom>
            <a:avLst/>
            <a:gdLst>
              <a:gd name="connsiteX0" fmla="*/ 2233874 w 14175928"/>
              <a:gd name="connsiteY0" fmla="*/ 0 h 9144000"/>
              <a:gd name="connsiteX1" fmla="*/ 14175928 w 14175928"/>
              <a:gd name="connsiteY1" fmla="*/ 0 h 9144000"/>
              <a:gd name="connsiteX2" fmla="*/ 14175928 w 14175928"/>
              <a:gd name="connsiteY2" fmla="*/ 9144000 h 9144000"/>
              <a:gd name="connsiteX3" fmla="*/ 0 w 141759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5928" h="9144000">
                <a:moveTo>
                  <a:pt x="2233874" y="0"/>
                </a:moveTo>
                <a:lnTo>
                  <a:pt x="14175928" y="0"/>
                </a:lnTo>
                <a:lnTo>
                  <a:pt x="141759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C22C48-1B53-4E47-BA9A-B7209525C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507539"/>
            <a:ext cx="3320252" cy="4752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2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D7E95-977F-2E45-9B01-C5DD39D42FDC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C9F717-9902-AC41-97AA-416C1F6C3510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9544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AC5FA-FF48-BB4B-8CBD-BE34B79E00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4413" cy="9144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608D2-2BC1-8D49-8924-98A7AD8B5391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B3F4D04-647D-6245-B69F-9AB262AD54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98301" y="6433860"/>
            <a:ext cx="3942711" cy="237259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  <a:latin typeface="Wellcome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29C385-6408-4D4E-ABAB-E3E285356F9F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453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F4B426-8678-4D81-9AD5-CFC252E23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06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B2144-1607-4A8F-AC90-D98FB405A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206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2A14EED-E0F2-49C1-83BF-4B253DAA4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20062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9871F07-159F-4B03-BDDE-37EDA42106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84825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48015DA-6064-4697-A500-1F6820B8ED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2444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33D653F-9CD3-483E-8133-53AE70DB08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20062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413E11B-616E-49DD-8CFA-1FDECB3DB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02444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9E414E7-3026-47EA-A235-7261D57E12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4825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2E7F68-A244-194C-BE91-2B6D748A25E6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</p:spTree>
    <p:extLst>
      <p:ext uri="{BB962C8B-B14F-4D97-AF65-F5344CB8AC3E}">
        <p14:creationId xmlns:p14="http://schemas.microsoft.com/office/powerpoint/2010/main" val="21575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00C1-5966-4357-9D93-2EBA7E2D479F}" type="datetime1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8E6D2B-9738-4267-A37A-8E02CE00C3C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3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206" y="2160000"/>
            <a:ext cx="15120000" cy="547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06" y="792907"/>
            <a:ext cx="13536000" cy="677108"/>
          </a:xfrm>
        </p:spPr>
        <p:txBody>
          <a:bodyPr/>
          <a:lstStyle>
            <a:lvl1pPr>
              <a:lnSpc>
                <a:spcPct val="100000"/>
              </a:lnSpc>
              <a:defRPr sz="4400" spc="-11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13536000" cy="6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5AAC2B-1D2D-44D0-8A5B-C69F91304F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206" y="7877416"/>
            <a:ext cx="15120000" cy="179344"/>
          </a:xfrm>
        </p:spPr>
        <p:txBody>
          <a:bodyPr anchor="b" anchorCtr="0">
            <a:spAutoFit/>
          </a:bodyPr>
          <a:lstStyle>
            <a:lvl1pPr algn="r">
              <a:lnSpc>
                <a:spcPts val="1450"/>
              </a:lnSpc>
              <a:spcAft>
                <a:spcPts val="0"/>
              </a:spcAft>
              <a:defRPr sz="1200" b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8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5448" y="881172"/>
            <a:ext cx="8262000" cy="7485836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3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4118310"/>
            <a:ext cx="15120000" cy="846386"/>
          </a:xfrm>
          <a:noFill/>
        </p:spPr>
        <p:txBody>
          <a:bodyPr anchor="ctr"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D0E0D-BAB6-304A-B7BB-EE1A50A79588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7DFF60-887E-6944-B68B-A81DE4A4C274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5ECC6B9-3B94-9F4E-BBC3-4350ABF0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4118310"/>
            <a:ext cx="15120000" cy="846386"/>
          </a:xfrm>
          <a:noFill/>
        </p:spPr>
        <p:txBody>
          <a:bodyPr anchor="ctr"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9D7B8-5149-B04E-B1C3-8A73F18743F3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96DFB-2923-8040-9A23-DE14931BFBA6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D2C7-94B8-4A54-9138-F5C31585B20B}" type="datetime1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|  @wellcometrust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92B69-FBF7-48F7-BC9E-3A46490C2819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0B90FE6-1A97-400E-BDF1-0BD0F6C00F4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00C1-5966-4357-9D93-2EBA7E2D479F}" type="datetime1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|  @wellcometrust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8E6D2B-9738-4267-A37A-8E02CE00C3C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4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2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3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3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7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9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22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9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hart+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8"/>
          <p:cNvSpPr>
            <a:spLocks noGrp="1"/>
          </p:cNvSpPr>
          <p:nvPr>
            <p:ph type="title" hasCustomPrompt="1"/>
          </p:nvPr>
        </p:nvSpPr>
        <p:spPr>
          <a:xfrm>
            <a:off x="869710" y="1257366"/>
            <a:ext cx="14514995" cy="672172"/>
          </a:xfrm>
        </p:spPr>
        <p:txBody>
          <a:bodyPr anchor="ctr">
            <a:spAutoFit/>
          </a:bodyPr>
          <a:lstStyle>
            <a:lvl1pPr>
              <a:tabLst>
                <a:tab pos="2998203" algn="l"/>
              </a:tabLst>
              <a:defRPr sz="6666" baseline="0">
                <a:solidFill>
                  <a:srgbClr val="60BFCE"/>
                </a:solidFill>
              </a:defRPr>
            </a:lvl1pPr>
          </a:lstStyle>
          <a:p>
            <a:r>
              <a:rPr lang="en-US"/>
              <a:t>Chart &amp; text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70813" y="2797214"/>
            <a:ext cx="8695399" cy="408060"/>
          </a:xfrm>
        </p:spPr>
        <p:txBody>
          <a:bodyPr wrap="square" anchor="ctr">
            <a:spAutoFit/>
          </a:bodyPr>
          <a:lstStyle>
            <a:lvl1pPr algn="ctr">
              <a:defRPr sz="2777" b="1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2500">
                <a:latin typeface="Helvetica"/>
                <a:cs typeface="Helvetica"/>
              </a:defRPr>
            </a:lvl2pPr>
            <a:lvl3pPr>
              <a:defRPr sz="2222">
                <a:latin typeface="Helvetica"/>
                <a:cs typeface="Helvetica"/>
              </a:defRPr>
            </a:lvl3pPr>
            <a:lvl4pPr>
              <a:defRPr sz="1944">
                <a:latin typeface="Helvetica"/>
                <a:cs typeface="Helvetica"/>
              </a:defRPr>
            </a:lvl4pPr>
            <a:lvl5pPr>
              <a:defRPr sz="1944">
                <a:latin typeface="Helvetica"/>
                <a:cs typeface="Helvetica"/>
              </a:defRPr>
            </a:lvl5pPr>
          </a:lstStyle>
          <a:p>
            <a:pPr lvl="0"/>
            <a:r>
              <a:rPr lang="en-GB"/>
              <a:t>20pt Heading goes here</a:t>
            </a:r>
          </a:p>
        </p:txBody>
      </p:sp>
      <p:sp>
        <p:nvSpPr>
          <p:cNvPr id="36" name="Chart Placeholder 2"/>
          <p:cNvSpPr>
            <a:spLocks noGrp="1"/>
          </p:cNvSpPr>
          <p:nvPr>
            <p:ph type="chart" sz="quarter" idx="20"/>
          </p:nvPr>
        </p:nvSpPr>
        <p:spPr>
          <a:xfrm>
            <a:off x="870813" y="3440630"/>
            <a:ext cx="8695399" cy="4931632"/>
          </a:xfrm>
        </p:spPr>
        <p:txBody>
          <a:bodyPr anchor="ctr">
            <a:normAutofit/>
          </a:bodyPr>
          <a:lstStyle>
            <a:lvl1pPr algn="ctr">
              <a:defRPr sz="2500">
                <a:solidFill>
                  <a:srgbClr val="FF0F2D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0035276" y="3440629"/>
            <a:ext cx="5349428" cy="512986"/>
          </a:xfrm>
        </p:spPr>
        <p:txBody>
          <a:bodyPr wrap="square" anchor="b">
            <a:noAutofit/>
          </a:bodyPr>
          <a:lstStyle>
            <a:lvl1pPr>
              <a:defRPr sz="3333" b="1">
                <a:latin typeface="Arial"/>
                <a:cs typeface="Arial"/>
              </a:defRPr>
            </a:lvl1pPr>
            <a:lvl2pPr>
              <a:defRPr sz="2500">
                <a:latin typeface="Helvetica"/>
                <a:cs typeface="Helvetica"/>
              </a:defRPr>
            </a:lvl2pPr>
            <a:lvl3pPr>
              <a:defRPr sz="2222">
                <a:latin typeface="Helvetica"/>
                <a:cs typeface="Helvetica"/>
              </a:defRPr>
            </a:lvl3pPr>
            <a:lvl4pPr>
              <a:defRPr sz="1944">
                <a:latin typeface="Helvetica"/>
                <a:cs typeface="Helvetica"/>
              </a:defRPr>
            </a:lvl4pPr>
            <a:lvl5pPr>
              <a:defRPr sz="1944">
                <a:latin typeface="Helvetica"/>
                <a:cs typeface="Helvetica"/>
              </a:defRPr>
            </a:lvl5pPr>
          </a:lstStyle>
          <a:p>
            <a:pPr lvl="0"/>
            <a:r>
              <a:rPr lang="en-GB"/>
              <a:t>24pt Heading goes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35275" y="4171936"/>
            <a:ext cx="5349430" cy="4211351"/>
          </a:xfrm>
        </p:spPr>
        <p:txBody>
          <a:bodyPr anchor="t">
            <a:noAutofit/>
          </a:bodyPr>
          <a:lstStyle>
            <a:lvl1pPr>
              <a:spcBef>
                <a:spcPts val="1389"/>
              </a:spcBef>
              <a:defRPr sz="3333">
                <a:latin typeface="Arial"/>
                <a:cs typeface="Arial"/>
              </a:defRPr>
            </a:lvl1pPr>
            <a:lvl2pPr>
              <a:defRPr sz="2500">
                <a:latin typeface="Helvetica"/>
                <a:cs typeface="Helvetica"/>
              </a:defRPr>
            </a:lvl2pPr>
            <a:lvl3pPr>
              <a:defRPr sz="2222">
                <a:latin typeface="Helvetica"/>
                <a:cs typeface="Helvetica"/>
              </a:defRPr>
            </a:lvl3pPr>
            <a:lvl4pPr>
              <a:defRPr sz="1944">
                <a:latin typeface="Helvetica"/>
                <a:cs typeface="Helvetica"/>
              </a:defRPr>
            </a:lvl4pPr>
            <a:lvl5pPr>
              <a:defRPr sz="1944">
                <a:latin typeface="Helvetica"/>
                <a:cs typeface="Helvetica"/>
              </a:defRPr>
            </a:lvl5pPr>
          </a:lstStyle>
          <a:p>
            <a:pPr lvl="0"/>
            <a:r>
              <a:rPr lang="en-GB"/>
              <a:t>24pt Body text here</a:t>
            </a: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4896388" y="8608677"/>
            <a:ext cx="687831" cy="391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44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99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 flip="none" rotWithShape="1">
          <a:gsLst>
            <a:gs pos="0">
              <a:srgbClr val="003170"/>
            </a:gs>
            <a:gs pos="100000">
              <a:srgbClr val="00255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4894280" y="0"/>
            <a:ext cx="555880" cy="9144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839919" y="3574804"/>
            <a:ext cx="4170101" cy="199439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5440487" y="-1745"/>
            <a:ext cx="10813927" cy="9145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6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12647632" y="5230029"/>
            <a:ext cx="6845300" cy="1292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GB" sz="9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933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2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9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8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6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0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9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25883B-5328-4E99-B472-ACB99AFC17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9186" y="0"/>
            <a:ext cx="5825228" cy="9144000"/>
          </a:xfrm>
          <a:custGeom>
            <a:avLst/>
            <a:gdLst>
              <a:gd name="connsiteX0" fmla="*/ 2236594 w 5825228"/>
              <a:gd name="connsiteY0" fmla="*/ 0 h 9144000"/>
              <a:gd name="connsiteX1" fmla="*/ 5825228 w 5825228"/>
              <a:gd name="connsiteY1" fmla="*/ 0 h 9144000"/>
              <a:gd name="connsiteX2" fmla="*/ 5825228 w 5825228"/>
              <a:gd name="connsiteY2" fmla="*/ 9144000 h 9144000"/>
              <a:gd name="connsiteX3" fmla="*/ 0 w 58252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5228" h="9144000">
                <a:moveTo>
                  <a:pt x="2236594" y="0"/>
                </a:moveTo>
                <a:lnTo>
                  <a:pt x="5825228" y="0"/>
                </a:lnTo>
                <a:lnTo>
                  <a:pt x="58252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B681F1D-003D-4048-A2DB-4C21DF2AE9A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E5F0BA-0686-468A-9C85-D2056C0DB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525572"/>
            <a:ext cx="15120000" cy="1949252"/>
          </a:xfrm>
        </p:spPr>
        <p:txBody>
          <a:bodyPr/>
          <a:lstStyle>
            <a:lvl1pPr>
              <a:lnSpc>
                <a:spcPts val="7600"/>
              </a:lnSpc>
              <a:defRPr sz="64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section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0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4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2537E7-2B3A-884C-9DE8-032EEDDB1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897679"/>
            <a:ext cx="8262000" cy="7056404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8D806A-BF7C-694B-94A0-278AF4C04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881172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32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67206" y="8461372"/>
            <a:ext cx="2520000" cy="276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2219587"/>
            <a:ext cx="4680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D2D89-CF19-4F15-BDAB-5D84B480D0A9}"/>
              </a:ext>
            </a:extLst>
          </p:cNvPr>
          <p:cNvSpPr/>
          <p:nvPr userDrawn="1"/>
        </p:nvSpPr>
        <p:spPr>
          <a:xfrm>
            <a:off x="5665449" y="1995864"/>
            <a:ext cx="4680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43964-3C73-46B6-B54A-001B8E5010AB}"/>
              </a:ext>
            </a:extLst>
          </p:cNvPr>
          <p:cNvSpPr/>
          <p:nvPr userDrawn="1"/>
        </p:nvSpPr>
        <p:spPr>
          <a:xfrm>
            <a:off x="10755206" y="1995864"/>
            <a:ext cx="4932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C772EBD-AF45-4D9C-9E09-B837E4223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5206" y="2219587"/>
            <a:ext cx="4932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9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4296FAB-2728-4F83-929A-DC337ACA49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0809" y="0"/>
            <a:ext cx="9333604" cy="9144000"/>
          </a:xfrm>
          <a:custGeom>
            <a:avLst/>
            <a:gdLst>
              <a:gd name="connsiteX0" fmla="*/ 2235659 w 9333604"/>
              <a:gd name="connsiteY0" fmla="*/ 0 h 9144000"/>
              <a:gd name="connsiteX1" fmla="*/ 9333604 w 9333604"/>
              <a:gd name="connsiteY1" fmla="*/ 0 h 9144000"/>
              <a:gd name="connsiteX2" fmla="*/ 9333604 w 9333604"/>
              <a:gd name="connsiteY2" fmla="*/ 9144000 h 9144000"/>
              <a:gd name="connsiteX3" fmla="*/ 0 w 9333604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3604" h="9144000">
                <a:moveTo>
                  <a:pt x="2235659" y="0"/>
                </a:moveTo>
                <a:lnTo>
                  <a:pt x="9333604" y="0"/>
                </a:lnTo>
                <a:lnTo>
                  <a:pt x="9333604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7236000" cy="6412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2815129"/>
            <a:ext cx="6300000" cy="5241631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9CA2D-E1EE-3B49-B41B-622DCF09E6CB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EC64D88-5855-9543-B08C-615E20EFF6FD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18861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183B5E-B5EC-46CD-93F2-CBFBEA6D0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8485" y="0"/>
            <a:ext cx="14175928" cy="9144000"/>
          </a:xfrm>
          <a:custGeom>
            <a:avLst/>
            <a:gdLst>
              <a:gd name="connsiteX0" fmla="*/ 2233874 w 14175928"/>
              <a:gd name="connsiteY0" fmla="*/ 0 h 9144000"/>
              <a:gd name="connsiteX1" fmla="*/ 14175928 w 14175928"/>
              <a:gd name="connsiteY1" fmla="*/ 0 h 9144000"/>
              <a:gd name="connsiteX2" fmla="*/ 14175928 w 14175928"/>
              <a:gd name="connsiteY2" fmla="*/ 9144000 h 9144000"/>
              <a:gd name="connsiteX3" fmla="*/ 0 w 141759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5928" h="9144000">
                <a:moveTo>
                  <a:pt x="2233874" y="0"/>
                </a:moveTo>
                <a:lnTo>
                  <a:pt x="14175928" y="0"/>
                </a:lnTo>
                <a:lnTo>
                  <a:pt x="141759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C22C48-1B53-4E47-BA9A-B7209525C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507539"/>
            <a:ext cx="3320252" cy="4752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2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D7E95-977F-2E45-9B01-C5DD39D42FDC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C9F717-9902-AC41-97AA-416C1F6C3510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41590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AC5FA-FF48-BB4B-8CBD-BE34B79E00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4413" cy="9144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608D2-2BC1-8D49-8924-98A7AD8B5391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B3F4D04-647D-6245-B69F-9AB262AD54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98301" y="6433860"/>
            <a:ext cx="3942711" cy="237259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  <a:latin typeface="Wellcome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29C385-6408-4D4E-ABAB-E3E285356F9F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16360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F4B426-8678-4D81-9AD5-CFC252E23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06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B2144-1607-4A8F-AC90-D98FB405A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206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2A14EED-E0F2-49C1-83BF-4B253DAA4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20062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9871F07-159F-4B03-BDDE-37EDA42106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84825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48015DA-6064-4697-A500-1F6820B8ED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2444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33D653F-9CD3-483E-8133-53AE70DB08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20062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413E11B-616E-49DD-8CFA-1FDECB3DB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02444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9E414E7-3026-47EA-A235-7261D57E12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4825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2E7F68-A244-194C-BE91-2B6D748A25E6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</p:spTree>
    <p:extLst>
      <p:ext uri="{BB962C8B-B14F-4D97-AF65-F5344CB8AC3E}">
        <p14:creationId xmlns:p14="http://schemas.microsoft.com/office/powerpoint/2010/main" val="15449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206" y="2160000"/>
            <a:ext cx="15120000" cy="547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06" y="792907"/>
            <a:ext cx="13536000" cy="677108"/>
          </a:xfrm>
        </p:spPr>
        <p:txBody>
          <a:bodyPr/>
          <a:lstStyle>
            <a:lvl1pPr>
              <a:lnSpc>
                <a:spcPct val="100000"/>
              </a:lnSpc>
              <a:defRPr sz="4400" spc="-11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13536000" cy="6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5AAC2B-1D2D-44D0-8A5B-C69F91304F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206" y="7877416"/>
            <a:ext cx="15120000" cy="179344"/>
          </a:xfrm>
        </p:spPr>
        <p:txBody>
          <a:bodyPr anchor="b" anchorCtr="0">
            <a:spAutoFit/>
          </a:bodyPr>
          <a:lstStyle>
            <a:lvl1pPr algn="r">
              <a:lnSpc>
                <a:spcPts val="1450"/>
              </a:lnSpc>
              <a:spcAft>
                <a:spcPts val="0"/>
              </a:spcAft>
              <a:defRPr sz="1200" b="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4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5448" y="881172"/>
            <a:ext cx="8262000" cy="7485836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4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4118310"/>
            <a:ext cx="15120000" cy="846386"/>
          </a:xfrm>
          <a:noFill/>
        </p:spPr>
        <p:txBody>
          <a:bodyPr anchor="ctr"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D0E0D-BAB6-304A-B7BB-EE1A50A79588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7DFF60-887E-6944-B68B-A81DE4A4C274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0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5ECC6B9-3B94-9F4E-BBC3-4350ABF0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4118310"/>
            <a:ext cx="15120000" cy="846386"/>
          </a:xfrm>
          <a:noFill/>
        </p:spPr>
        <p:txBody>
          <a:bodyPr anchor="ctr"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9D7B8-5149-B04E-B1C3-8A73F18743F3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96DFB-2923-8040-9A23-DE14931BFBA6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6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D2C7-94B8-4A54-9138-F5C31585B20B}" type="datetime1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|  @wellcometrust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92B69-FBF7-48F7-BC9E-3A46490C2819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0B90FE6-1A97-400E-BDF1-0BD0F6C00F4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9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00C1-5966-4357-9D93-2EBA7E2D479F}" type="datetime1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|  @wellcometrust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8E6D2B-9738-4267-A37A-8E02CE00C3C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32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4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4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2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9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81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6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0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25883B-5328-4E99-B472-ACB99AFC17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9186" y="0"/>
            <a:ext cx="5825228" cy="9144000"/>
          </a:xfrm>
          <a:custGeom>
            <a:avLst/>
            <a:gdLst>
              <a:gd name="connsiteX0" fmla="*/ 2236594 w 5825228"/>
              <a:gd name="connsiteY0" fmla="*/ 0 h 9144000"/>
              <a:gd name="connsiteX1" fmla="*/ 5825228 w 5825228"/>
              <a:gd name="connsiteY1" fmla="*/ 0 h 9144000"/>
              <a:gd name="connsiteX2" fmla="*/ 5825228 w 5825228"/>
              <a:gd name="connsiteY2" fmla="*/ 9144000 h 9144000"/>
              <a:gd name="connsiteX3" fmla="*/ 0 w 58252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5228" h="9144000">
                <a:moveTo>
                  <a:pt x="2236594" y="0"/>
                </a:moveTo>
                <a:lnTo>
                  <a:pt x="5825228" y="0"/>
                </a:lnTo>
                <a:lnTo>
                  <a:pt x="58252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B681F1D-003D-4048-A2DB-4C21DF2AE9A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2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0" y="0"/>
            <a:ext cx="5827713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6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25883B-5328-4E99-B472-ACB99AFC17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9186" y="0"/>
            <a:ext cx="5825228" cy="9144000"/>
          </a:xfrm>
          <a:custGeom>
            <a:avLst/>
            <a:gdLst>
              <a:gd name="connsiteX0" fmla="*/ 2236594 w 5825228"/>
              <a:gd name="connsiteY0" fmla="*/ 0 h 9144000"/>
              <a:gd name="connsiteX1" fmla="*/ 5825228 w 5825228"/>
              <a:gd name="connsiteY1" fmla="*/ 0 h 9144000"/>
              <a:gd name="connsiteX2" fmla="*/ 5825228 w 5825228"/>
              <a:gd name="connsiteY2" fmla="*/ 9144000 h 9144000"/>
              <a:gd name="connsiteX3" fmla="*/ 0 w 58252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5228" h="9144000">
                <a:moveTo>
                  <a:pt x="2236594" y="0"/>
                </a:moveTo>
                <a:lnTo>
                  <a:pt x="5825228" y="0"/>
                </a:lnTo>
                <a:lnTo>
                  <a:pt x="58252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79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8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89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B681F1D-003D-4048-A2DB-4C21DF2AE9A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0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0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E5F0BA-0686-468A-9C85-D2056C0DB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525572"/>
            <a:ext cx="15120000" cy="1949252"/>
          </a:xfrm>
        </p:spPr>
        <p:txBody>
          <a:bodyPr/>
          <a:lstStyle>
            <a:lvl1pPr>
              <a:lnSpc>
                <a:spcPts val="7600"/>
              </a:lnSpc>
              <a:defRPr sz="64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section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62537E7-2B3A-884C-9DE8-032EEDDB1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897679"/>
            <a:ext cx="8262000" cy="7056404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wellcome.ac.uk</a:t>
            </a:r>
            <a:r>
              <a:rPr lang="en-GB"/>
              <a:t>  |  @</a:t>
            </a:r>
            <a:r>
              <a:rPr lang="en-GB" err="1"/>
              <a:t>wellcometrust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8D806A-BF7C-694B-94A0-278AF4C04B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881172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9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67206" y="8461372"/>
            <a:ext cx="2520000" cy="276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2219587"/>
            <a:ext cx="4680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D2D89-CF19-4F15-BDAB-5D84B480D0A9}"/>
              </a:ext>
            </a:extLst>
          </p:cNvPr>
          <p:cNvSpPr/>
          <p:nvPr userDrawn="1"/>
        </p:nvSpPr>
        <p:spPr>
          <a:xfrm>
            <a:off x="5665449" y="1995864"/>
            <a:ext cx="4680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43964-3C73-46B6-B54A-001B8E5010AB}"/>
              </a:ext>
            </a:extLst>
          </p:cNvPr>
          <p:cNvSpPr/>
          <p:nvPr userDrawn="1"/>
        </p:nvSpPr>
        <p:spPr>
          <a:xfrm>
            <a:off x="10755206" y="1995864"/>
            <a:ext cx="4932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C772EBD-AF45-4D9C-9E09-B837E4223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5206" y="2219587"/>
            <a:ext cx="4932000" cy="5837173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2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4296FAB-2728-4F83-929A-DC337ACA49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0809" y="0"/>
            <a:ext cx="9333604" cy="9144000"/>
          </a:xfrm>
          <a:custGeom>
            <a:avLst/>
            <a:gdLst>
              <a:gd name="connsiteX0" fmla="*/ 2235659 w 9333604"/>
              <a:gd name="connsiteY0" fmla="*/ 0 h 9144000"/>
              <a:gd name="connsiteX1" fmla="*/ 9333604 w 9333604"/>
              <a:gd name="connsiteY1" fmla="*/ 0 h 9144000"/>
              <a:gd name="connsiteX2" fmla="*/ 9333604 w 9333604"/>
              <a:gd name="connsiteY2" fmla="*/ 9144000 h 9144000"/>
              <a:gd name="connsiteX3" fmla="*/ 0 w 9333604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3604" h="9144000">
                <a:moveTo>
                  <a:pt x="2235659" y="0"/>
                </a:moveTo>
                <a:lnTo>
                  <a:pt x="9333604" y="0"/>
                </a:lnTo>
                <a:lnTo>
                  <a:pt x="9333604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7236000" cy="6412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2815129"/>
            <a:ext cx="6300000" cy="5241631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9CA2D-E1EE-3B49-B41B-622DCF09E6CB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EC64D88-5855-9543-B08C-615E20EFF6FD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41133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183B5E-B5EC-46CD-93F2-CBFBEA6D0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8485" y="0"/>
            <a:ext cx="14175928" cy="9144000"/>
          </a:xfrm>
          <a:custGeom>
            <a:avLst/>
            <a:gdLst>
              <a:gd name="connsiteX0" fmla="*/ 2233874 w 14175928"/>
              <a:gd name="connsiteY0" fmla="*/ 0 h 9144000"/>
              <a:gd name="connsiteX1" fmla="*/ 14175928 w 14175928"/>
              <a:gd name="connsiteY1" fmla="*/ 0 h 9144000"/>
              <a:gd name="connsiteX2" fmla="*/ 14175928 w 14175928"/>
              <a:gd name="connsiteY2" fmla="*/ 9144000 h 9144000"/>
              <a:gd name="connsiteX3" fmla="*/ 0 w 141759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5928" h="9144000">
                <a:moveTo>
                  <a:pt x="2233874" y="0"/>
                </a:moveTo>
                <a:lnTo>
                  <a:pt x="14175928" y="0"/>
                </a:lnTo>
                <a:lnTo>
                  <a:pt x="141759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C22C48-1B53-4E47-BA9A-B7209525C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507539"/>
            <a:ext cx="3320252" cy="4752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2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D7E95-977F-2E45-9B01-C5DD39D42FDC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C9F717-9902-AC41-97AA-416C1F6C3510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32528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AC5FA-FF48-BB4B-8CBD-BE34B79E00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4413" cy="9144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608D2-2BC1-8D49-8924-98A7AD8B5391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B3F4D04-647D-6245-B69F-9AB262AD54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98301" y="6433860"/>
            <a:ext cx="3942711" cy="237259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  <a:latin typeface="Wellcome" pitchFamily="2" charset="77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E29C385-6408-4D4E-ABAB-E3E285356F9F}"/>
              </a:ext>
            </a:extLst>
          </p:cNvPr>
          <p:cNvSpPr txBox="1">
            <a:spLocks/>
          </p:cNvSpPr>
          <p:nvPr userDrawn="1"/>
        </p:nvSpPr>
        <p:spPr>
          <a:xfrm>
            <a:off x="14060851" y="198669"/>
            <a:ext cx="2006464" cy="44627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Caption</a:t>
            </a:r>
          </a:p>
          <a:p>
            <a:pPr algn="r">
              <a:spcAft>
                <a:spcPts val="600"/>
              </a:spcAft>
            </a:pPr>
            <a:r>
              <a:rPr lang="en-GB" sz="1200">
                <a:solidFill>
                  <a:schemeClr val="bg1"/>
                </a:solidFill>
              </a:rPr>
              <a:t>Credit: XXXX</a:t>
            </a:r>
          </a:p>
        </p:txBody>
      </p:sp>
    </p:spTree>
    <p:extLst>
      <p:ext uri="{BB962C8B-B14F-4D97-AF65-F5344CB8AC3E}">
        <p14:creationId xmlns:p14="http://schemas.microsoft.com/office/powerpoint/2010/main" val="39707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E5F0BA-0686-468A-9C85-D2056C0DB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525572"/>
            <a:ext cx="15120000" cy="1949252"/>
          </a:xfrm>
        </p:spPr>
        <p:txBody>
          <a:bodyPr/>
          <a:lstStyle>
            <a:lvl1pPr>
              <a:lnSpc>
                <a:spcPts val="7600"/>
              </a:lnSpc>
              <a:defRPr sz="64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section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4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F4B426-8678-4D81-9AD5-CFC252E23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06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B2144-1607-4A8F-AC90-D98FB405A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206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2A14EED-E0F2-49C1-83BF-4B253DAA4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20062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9871F07-159F-4B03-BDDE-37EDA42106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84825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48015DA-6064-4697-A500-1F6820B8ED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2444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33D653F-9CD3-483E-8133-53AE70DB08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20062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413E11B-616E-49DD-8CFA-1FDECB3DB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02444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9E414E7-3026-47EA-A235-7261D57E12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4825" y="5789490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2E7F68-A244-194C-BE91-2B6D748A25E6}"/>
              </a:ext>
            </a:extLst>
          </p:cNvPr>
          <p:cNvSpPr txBox="1"/>
          <p:nvPr userDrawn="1"/>
        </p:nvSpPr>
        <p:spPr>
          <a:xfrm>
            <a:off x="16629882" y="-51630"/>
            <a:ext cx="3864964" cy="2506804"/>
          </a:xfrm>
          <a:prstGeom prst="rect">
            <a:avLst/>
          </a:prstGeom>
          <a:solidFill>
            <a:srgbClr val="FFFF00"/>
          </a:solidFill>
        </p:spPr>
        <p:txBody>
          <a:bodyPr wrap="square" lIns="144000" tIns="144000" rIns="144000" bIns="144000" rtlCol="0">
            <a:spAutoFit/>
          </a:bodyPr>
          <a:lstStyle/>
          <a:p>
            <a:r>
              <a:rPr lang="en-GB" b="1"/>
              <a:t>TO CROP A PICTURE: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Select the image, right click and select ‘</a:t>
            </a:r>
            <a:r>
              <a:rPr lang="en-GB" b="1"/>
              <a:t>Crop</a:t>
            </a:r>
            <a:r>
              <a:rPr lang="en-GB"/>
              <a:t>’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This will allow you to scale and move the image within the image area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Click off the image to set in position</a:t>
            </a:r>
          </a:p>
        </p:txBody>
      </p:sp>
    </p:spTree>
    <p:extLst>
      <p:ext uri="{BB962C8B-B14F-4D97-AF65-F5344CB8AC3E}">
        <p14:creationId xmlns:p14="http://schemas.microsoft.com/office/powerpoint/2010/main" val="21257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206" y="2160000"/>
            <a:ext cx="15120000" cy="5472000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06" y="792907"/>
            <a:ext cx="13536000" cy="677108"/>
          </a:xfrm>
        </p:spPr>
        <p:txBody>
          <a:bodyPr/>
          <a:lstStyle>
            <a:lvl1pPr>
              <a:lnSpc>
                <a:spcPct val="100000"/>
              </a:lnSpc>
              <a:defRPr sz="4400" spc="-11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13536000" cy="6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5AAC2B-1D2D-44D0-8A5B-C69F91304F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7206" y="7877416"/>
            <a:ext cx="15120000" cy="179344"/>
          </a:xfrm>
        </p:spPr>
        <p:txBody>
          <a:bodyPr anchor="b" anchorCtr="0">
            <a:spAutoFit/>
          </a:bodyPr>
          <a:lstStyle>
            <a:lvl1pPr algn="r">
              <a:lnSpc>
                <a:spcPts val="1450"/>
              </a:lnSpc>
              <a:spcAft>
                <a:spcPts val="0"/>
              </a:spcAft>
              <a:defRPr sz="1200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4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/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C56B39-624B-4F50-84F1-47E4C53EA3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65448" y="881172"/>
            <a:ext cx="8262000" cy="7485836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9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4118310"/>
            <a:ext cx="15120000" cy="846386"/>
          </a:xfrm>
          <a:noFill/>
        </p:spPr>
        <p:txBody>
          <a:bodyPr anchor="ctr"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D0E0D-BAB6-304A-B7BB-EE1A50A79588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7DFF60-887E-6944-B68B-A81DE4A4C274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7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7702457"/>
            <a:ext cx="15120000" cy="359073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2800"/>
              </a:lnSpc>
              <a:spcAft>
                <a:spcPts val="0"/>
              </a:spcAft>
              <a:buNone/>
              <a:defRPr sz="2400" spc="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15ECC6B9-3B94-9F4E-BBC3-4350ABF0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4118310"/>
            <a:ext cx="15120000" cy="846386"/>
          </a:xfrm>
          <a:noFill/>
        </p:spPr>
        <p:txBody>
          <a:bodyPr anchor="ctr"/>
          <a:lstStyle>
            <a:lvl1pPr algn="ctr">
              <a:lnSpc>
                <a:spcPts val="6600"/>
              </a:lnSpc>
              <a:defRPr sz="550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9D7B8-5149-B04E-B1C3-8A73F18743F3}"/>
              </a:ext>
            </a:extLst>
          </p:cNvPr>
          <p:cNvSpPr/>
          <p:nvPr userDrawn="1"/>
        </p:nvSpPr>
        <p:spPr>
          <a:xfrm>
            <a:off x="7828406" y="7285695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296DFB-2923-8040-9A23-DE14931BFBA6}"/>
              </a:ext>
            </a:extLst>
          </p:cNvPr>
          <p:cNvSpPr/>
          <p:nvPr userDrawn="1"/>
        </p:nvSpPr>
        <p:spPr>
          <a:xfrm>
            <a:off x="7828406" y="1358068"/>
            <a:ext cx="597600" cy="12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6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ED2C7-94B8-4A54-9138-F5C31585B20B}" type="datetime1">
              <a:rPr lang="en-GB" smtClean="0"/>
              <a:t>09/05/2025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92B69-FBF7-48F7-BC9E-3A46490C2819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0B90FE6-1A97-400E-BDF1-0BD0F6C00F4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6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B00C1-5966-4357-9D93-2EBA7E2D479F}" type="datetime1">
              <a:rPr lang="en-GB" smtClean="0"/>
              <a:t>09/05/2025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8E6D2B-9738-4267-A37A-8E02CE00C3C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8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1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9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5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2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67206" y="6498138"/>
            <a:ext cx="15120000" cy="564257"/>
          </a:xfrm>
          <a:noFill/>
        </p:spPr>
        <p:txBody>
          <a:bodyPr>
            <a:spAutoFit/>
          </a:bodyPr>
          <a:lstStyle>
            <a:lvl1pPr marL="0" indent="0" algn="ctr">
              <a:lnSpc>
                <a:spcPts val="4400"/>
              </a:lnSpc>
              <a:spcAft>
                <a:spcPts val="0"/>
              </a:spcAft>
              <a:buNone/>
              <a:defRPr sz="3700" spc="-70" baseline="0">
                <a:solidFill>
                  <a:schemeClr val="bg1"/>
                </a:solidFill>
              </a:defRPr>
            </a:lvl1pPr>
            <a:lvl2pPr marL="609539" indent="0" algn="ctr">
              <a:buNone/>
              <a:defRPr sz="2666"/>
            </a:lvl2pPr>
            <a:lvl3pPr marL="1219078" indent="0" algn="ctr">
              <a:buNone/>
              <a:defRPr sz="2400"/>
            </a:lvl3pPr>
            <a:lvl4pPr marL="1828617" indent="0" algn="ctr">
              <a:buNone/>
              <a:defRPr sz="2133"/>
            </a:lvl4pPr>
            <a:lvl5pPr marL="2438156" indent="0" algn="ctr">
              <a:buNone/>
              <a:defRPr sz="2133"/>
            </a:lvl5pPr>
            <a:lvl6pPr marL="3047695" indent="0" algn="ctr">
              <a:buNone/>
              <a:defRPr sz="2133"/>
            </a:lvl6pPr>
            <a:lvl7pPr marL="3657234" indent="0" algn="ctr">
              <a:buNone/>
              <a:defRPr sz="2133"/>
            </a:lvl7pPr>
            <a:lvl8pPr marL="4266773" indent="0" algn="ctr">
              <a:buNone/>
              <a:defRPr sz="2133"/>
            </a:lvl8pPr>
            <a:lvl9pPr marL="4876312" indent="0" algn="ctr">
              <a:buNone/>
              <a:defRPr sz="2133"/>
            </a:lvl9pPr>
          </a:lstStyle>
          <a:p>
            <a:r>
              <a:rPr lang="en-US"/>
              <a:t>Click to add contact details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3669836"/>
            <a:ext cx="15120000" cy="961802"/>
          </a:xfrm>
          <a:noFill/>
        </p:spPr>
        <p:txBody>
          <a:bodyPr/>
          <a:lstStyle>
            <a:lvl1pPr algn="ctr">
              <a:lnSpc>
                <a:spcPts val="7450"/>
              </a:lnSpc>
              <a:defRPr sz="67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sign off message</a:t>
            </a:r>
            <a:endParaRPr lang="en-GB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C65E7774-7993-204D-9564-A384BD30AF0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975206" y="0"/>
            <a:ext cx="2304000" cy="2304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77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869710" y="902196"/>
            <a:ext cx="14514995" cy="1523633"/>
          </a:xfrm>
        </p:spPr>
        <p:txBody>
          <a:bodyPr anchor="ctr">
            <a:normAutofit/>
          </a:bodyPr>
          <a:lstStyle>
            <a:lvl1pPr>
              <a:defRPr sz="8332" baseline="0">
                <a:solidFill>
                  <a:srgbClr val="60BFCE"/>
                </a:solidFill>
              </a:defRPr>
            </a:lvl1pPr>
          </a:lstStyle>
          <a:p>
            <a:r>
              <a:rPr lang="en-GB"/>
              <a:t>Title here</a:t>
            </a:r>
            <a:endParaRPr lang="en-US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3"/>
          </p:nvPr>
        </p:nvSpPr>
        <p:spPr>
          <a:xfrm>
            <a:off x="869708" y="2947054"/>
            <a:ext cx="14514998" cy="5436231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111"/>
              </a:spcBef>
              <a:buFont typeface="Arial"/>
              <a:buNone/>
              <a:defRPr sz="3333">
                <a:solidFill>
                  <a:schemeClr val="tx1"/>
                </a:solidFill>
              </a:defRPr>
            </a:lvl1pPr>
            <a:lvl2pPr marL="1031735" indent="-396821">
              <a:spcBef>
                <a:spcPts val="1111"/>
              </a:spcBef>
              <a:buFont typeface="Arial"/>
              <a:buChar char="•"/>
              <a:defRPr sz="3333">
                <a:solidFill>
                  <a:schemeClr val="tx1"/>
                </a:solidFill>
              </a:defRPr>
            </a:lvl2pPr>
            <a:lvl3pPr marL="1587284" indent="-317457">
              <a:spcBef>
                <a:spcPts val="1111"/>
              </a:spcBef>
              <a:buFont typeface="Arial"/>
              <a:buChar char="•"/>
              <a:defRPr sz="3333">
                <a:solidFill>
                  <a:schemeClr val="tx1"/>
                </a:solidFill>
              </a:defRPr>
            </a:lvl3pPr>
            <a:lvl4pPr marL="2222198" indent="-317457">
              <a:spcBef>
                <a:spcPts val="1111"/>
              </a:spcBef>
              <a:buFont typeface="Arial"/>
              <a:buChar char="•"/>
              <a:defRPr sz="3333">
                <a:solidFill>
                  <a:schemeClr val="tx1"/>
                </a:solidFill>
              </a:defRPr>
            </a:lvl4pPr>
            <a:lvl5pPr marL="2857111" indent="-317457">
              <a:spcBef>
                <a:spcPts val="1111"/>
              </a:spcBef>
              <a:buFont typeface="Arial"/>
              <a:buChar char="•"/>
              <a:defRPr sz="3333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4896388" y="8608677"/>
            <a:ext cx="687831" cy="391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44">
                <a:solidFill>
                  <a:srgbClr val="60BFCE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849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break (Bora Bora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9"/>
          <p:cNvSpPr>
            <a:spLocks noGrp="1"/>
          </p:cNvSpPr>
          <p:nvPr>
            <p:ph type="title" hasCustomPrompt="1"/>
          </p:nvPr>
        </p:nvSpPr>
        <p:spPr>
          <a:xfrm>
            <a:off x="869710" y="864348"/>
            <a:ext cx="14514995" cy="68508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999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This is where a section title goes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4219" y="8480305"/>
            <a:ext cx="687831" cy="68795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4896388" y="8608677"/>
            <a:ext cx="687831" cy="391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44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80F3F43C-809F-4D44-AA8F-32A5829381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90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al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8842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50739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075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4431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C9F0-8D0E-BA4F-B8EB-20A0CE8107E2}"/>
              </a:ext>
            </a:extLst>
          </p:cNvPr>
          <p:cNvSpPr>
            <a:spLocks/>
          </p:cNvSpPr>
          <p:nvPr userDrawn="1"/>
        </p:nvSpPr>
        <p:spPr bwMode="auto">
          <a:xfrm>
            <a:off x="10426701" y="1"/>
            <a:ext cx="5827712" cy="9155113"/>
          </a:xfrm>
          <a:custGeom>
            <a:avLst/>
            <a:gdLst>
              <a:gd name="T0" fmla="*/ 2346 w 6106"/>
              <a:gd name="T1" fmla="*/ 0 h 9599"/>
              <a:gd name="T2" fmla="*/ 2346 w 6106"/>
              <a:gd name="T3" fmla="*/ 0 h 9599"/>
              <a:gd name="T4" fmla="*/ 0 w 6106"/>
              <a:gd name="T5" fmla="*/ 9598 h 9599"/>
              <a:gd name="T6" fmla="*/ 0 w 6106"/>
              <a:gd name="T7" fmla="*/ 9599 h 9599"/>
              <a:gd name="T8" fmla="*/ 6106 w 6106"/>
              <a:gd name="T9" fmla="*/ 9598 h 9599"/>
              <a:gd name="T10" fmla="*/ 6106 w 6106"/>
              <a:gd name="T11" fmla="*/ 0 h 9599"/>
              <a:gd name="T12" fmla="*/ 2346 w 6106"/>
              <a:gd name="T13" fmla="*/ 0 h 9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06" h="9599">
                <a:moveTo>
                  <a:pt x="2346" y="0"/>
                </a:moveTo>
                <a:lnTo>
                  <a:pt x="2346" y="0"/>
                </a:lnTo>
                <a:lnTo>
                  <a:pt x="0" y="9598"/>
                </a:lnTo>
                <a:lnTo>
                  <a:pt x="0" y="9599"/>
                </a:lnTo>
                <a:lnTo>
                  <a:pt x="6106" y="9598"/>
                </a:lnTo>
                <a:lnTo>
                  <a:pt x="6106" y="0"/>
                </a:lnTo>
                <a:lnTo>
                  <a:pt x="2346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D294A9B4-CB94-4A4E-BA76-9936BBE74EC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9549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c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425883B-5328-4E99-B472-ACB99AFC17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29186" y="0"/>
            <a:ext cx="5825229" cy="9144000"/>
          </a:xfrm>
          <a:custGeom>
            <a:avLst/>
            <a:gdLst>
              <a:gd name="connsiteX0" fmla="*/ 2236594 w 5825228"/>
              <a:gd name="connsiteY0" fmla="*/ 0 h 9144000"/>
              <a:gd name="connsiteX1" fmla="*/ 5825228 w 5825228"/>
              <a:gd name="connsiteY1" fmla="*/ 0 h 9144000"/>
              <a:gd name="connsiteX2" fmla="*/ 5825228 w 5825228"/>
              <a:gd name="connsiteY2" fmla="*/ 9144000 h 9144000"/>
              <a:gd name="connsiteX3" fmla="*/ 0 w 58252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5228" h="9144000">
                <a:moveTo>
                  <a:pt x="2236594" y="0"/>
                </a:moveTo>
                <a:lnTo>
                  <a:pt x="5825228" y="0"/>
                </a:lnTo>
                <a:lnTo>
                  <a:pt x="58252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06" y="4488181"/>
            <a:ext cx="8928000" cy="525337"/>
          </a:xfrm>
          <a:noFill/>
        </p:spPr>
        <p:txBody>
          <a:bodyPr>
            <a:spAutoFit/>
          </a:bodyPr>
          <a:lstStyle>
            <a:lvl1pPr marL="0" indent="0" algn="l">
              <a:lnSpc>
                <a:spcPts val="4400"/>
              </a:lnSpc>
              <a:spcAft>
                <a:spcPts val="0"/>
              </a:spcAft>
              <a:buNone/>
              <a:defRPr sz="3500" spc="-71" baseline="0">
                <a:solidFill>
                  <a:schemeClr val="bg1"/>
                </a:solidFill>
              </a:defRPr>
            </a:lvl1pPr>
            <a:lvl2pPr marL="609478" indent="0" algn="ctr">
              <a:buNone/>
              <a:defRPr sz="2666"/>
            </a:lvl2pPr>
            <a:lvl3pPr marL="1218957" indent="0" algn="ctr">
              <a:buNone/>
              <a:defRPr sz="2400"/>
            </a:lvl3pPr>
            <a:lvl4pPr marL="1828434" indent="0" algn="ctr">
              <a:buNone/>
              <a:defRPr sz="2133"/>
            </a:lvl4pPr>
            <a:lvl5pPr marL="2437912" indent="0" algn="ctr">
              <a:buNone/>
              <a:defRPr sz="2133"/>
            </a:lvl5pPr>
            <a:lvl6pPr marL="3047390" indent="0" algn="ctr">
              <a:buNone/>
              <a:defRPr sz="2133"/>
            </a:lvl6pPr>
            <a:lvl7pPr marL="3656869" indent="0" algn="ctr">
              <a:buNone/>
              <a:defRPr sz="2133"/>
            </a:lvl7pPr>
            <a:lvl8pPr marL="4266347" indent="0" algn="ctr">
              <a:buNone/>
              <a:defRPr sz="2133"/>
            </a:lvl8pPr>
            <a:lvl9pPr marL="4875824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FCDF17-8FE4-41F7-8062-DEDC13691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6" y="2289135"/>
            <a:ext cx="8928000" cy="884859"/>
          </a:xfrm>
          <a:noFill/>
        </p:spPr>
        <p:txBody>
          <a:bodyPr/>
          <a:lstStyle>
            <a:lvl1pPr>
              <a:lnSpc>
                <a:spcPts val="6850"/>
              </a:lnSpc>
              <a:defRPr sz="6350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A8813-339F-4589-897B-C8BB1427E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7206" y="8107490"/>
            <a:ext cx="8928000" cy="525337"/>
          </a:xfrm>
          <a:noFill/>
        </p:spPr>
        <p:txBody>
          <a:bodyPr anchor="b" anchorCtr="0">
            <a:spAutoFit/>
          </a:bodyPr>
          <a:lstStyle>
            <a:lvl1pPr>
              <a:lnSpc>
                <a:spcPts val="4400"/>
              </a:lnSpc>
              <a:spcAft>
                <a:spcPts val="0"/>
              </a:spcAft>
              <a:defRPr sz="3500" b="0" spc="-7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B681F1D-003D-4048-A2DB-4C21DF2AE9A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67206" y="0"/>
            <a:ext cx="1728001" cy="1728000"/>
          </a:xfrm>
          <a:custGeom>
            <a:avLst/>
            <a:gdLst>
              <a:gd name="T0" fmla="*/ 1814 w 1814"/>
              <a:gd name="T1" fmla="*/ 0 h 1815"/>
              <a:gd name="T2" fmla="*/ 0 w 1814"/>
              <a:gd name="T3" fmla="*/ 0 h 1815"/>
              <a:gd name="T4" fmla="*/ 1142 w 1814"/>
              <a:gd name="T5" fmla="*/ 772 h 1815"/>
              <a:gd name="T6" fmla="*/ 793 w 1814"/>
              <a:gd name="T7" fmla="*/ 311 h 1815"/>
              <a:gd name="T8" fmla="*/ 549 w 1814"/>
              <a:gd name="T9" fmla="*/ 311 h 1815"/>
              <a:gd name="T10" fmla="*/ 573 w 1814"/>
              <a:gd name="T11" fmla="*/ 1144 h 1815"/>
              <a:gd name="T12" fmla="*/ 983 w 1814"/>
              <a:gd name="T13" fmla="*/ 1027 h 1815"/>
              <a:gd name="T14" fmla="*/ 1536 w 1814"/>
              <a:gd name="T15" fmla="*/ 341 h 1815"/>
              <a:gd name="T16" fmla="*/ 1049 w 1814"/>
              <a:gd name="T17" fmla="*/ 1405 h 1815"/>
              <a:gd name="T18" fmla="*/ 896 w 1814"/>
              <a:gd name="T19" fmla="*/ 1405 h 1815"/>
              <a:gd name="T20" fmla="*/ 756 w 1814"/>
              <a:gd name="T21" fmla="*/ 1350 h 1815"/>
              <a:gd name="T22" fmla="*/ 813 w 1814"/>
              <a:gd name="T23" fmla="*/ 1507 h 1815"/>
              <a:gd name="T24" fmla="*/ 1049 w 1814"/>
              <a:gd name="T25" fmla="*/ 1570 h 1815"/>
              <a:gd name="T26" fmla="*/ 919 w 1814"/>
              <a:gd name="T27" fmla="*/ 1504 h 1815"/>
              <a:gd name="T28" fmla="*/ 869 w 1814"/>
              <a:gd name="T29" fmla="*/ 1488 h 1815"/>
              <a:gd name="T30" fmla="*/ 966 w 1814"/>
              <a:gd name="T31" fmla="*/ 1472 h 1815"/>
              <a:gd name="T32" fmla="*/ 919 w 1814"/>
              <a:gd name="T33" fmla="*/ 1504 h 1815"/>
              <a:gd name="T34" fmla="*/ 1049 w 1814"/>
              <a:gd name="T35" fmla="*/ 1527 h 1815"/>
              <a:gd name="T36" fmla="*/ 1075 w 1814"/>
              <a:gd name="T37" fmla="*/ 1487 h 1815"/>
              <a:gd name="T38" fmla="*/ 1468 w 1814"/>
              <a:gd name="T39" fmla="*/ 1532 h 1815"/>
              <a:gd name="T40" fmla="*/ 1465 w 1814"/>
              <a:gd name="T41" fmla="*/ 1405 h 1815"/>
              <a:gd name="T42" fmla="*/ 1334 w 1814"/>
              <a:gd name="T43" fmla="*/ 1405 h 1815"/>
              <a:gd name="T44" fmla="*/ 1281 w 1814"/>
              <a:gd name="T45" fmla="*/ 1430 h 1815"/>
              <a:gd name="T46" fmla="*/ 1188 w 1814"/>
              <a:gd name="T47" fmla="*/ 1430 h 1815"/>
              <a:gd name="T48" fmla="*/ 1132 w 1814"/>
              <a:gd name="T49" fmla="*/ 1566 h 1815"/>
              <a:gd name="T50" fmla="*/ 1210 w 1814"/>
              <a:gd name="T51" fmla="*/ 1452 h 1815"/>
              <a:gd name="T52" fmla="*/ 1288 w 1814"/>
              <a:gd name="T53" fmla="*/ 1566 h 1815"/>
              <a:gd name="T54" fmla="*/ 1328 w 1814"/>
              <a:gd name="T55" fmla="*/ 1481 h 1815"/>
              <a:gd name="T56" fmla="*/ 1386 w 1814"/>
              <a:gd name="T57" fmla="*/ 1512 h 1815"/>
              <a:gd name="T58" fmla="*/ 1494 w 1814"/>
              <a:gd name="T59" fmla="*/ 1521 h 1815"/>
              <a:gd name="T60" fmla="*/ 1468 w 1814"/>
              <a:gd name="T61" fmla="*/ 1443 h 1815"/>
              <a:gd name="T62" fmla="*/ 1468 w 1814"/>
              <a:gd name="T63" fmla="*/ 1443 h 1815"/>
              <a:gd name="T64" fmla="*/ 601 w 1814"/>
              <a:gd name="T65" fmla="*/ 1405 h 1815"/>
              <a:gd name="T66" fmla="*/ 480 w 1814"/>
              <a:gd name="T67" fmla="*/ 1409 h 1815"/>
              <a:gd name="T68" fmla="*/ 436 w 1814"/>
              <a:gd name="T69" fmla="*/ 1409 h 1815"/>
              <a:gd name="T70" fmla="*/ 362 w 1814"/>
              <a:gd name="T71" fmla="*/ 1507 h 1815"/>
              <a:gd name="T72" fmla="*/ 326 w 1814"/>
              <a:gd name="T73" fmla="*/ 1566 h 1815"/>
              <a:gd name="T74" fmla="*/ 409 w 1814"/>
              <a:gd name="T75" fmla="*/ 1469 h 1815"/>
              <a:gd name="T76" fmla="*/ 519 w 1814"/>
              <a:gd name="T77" fmla="*/ 1475 h 1815"/>
              <a:gd name="T78" fmla="*/ 681 w 1814"/>
              <a:gd name="T79" fmla="*/ 1526 h 1815"/>
              <a:gd name="T80" fmla="*/ 739 w 1814"/>
              <a:gd name="T81" fmla="*/ 1350 h 1815"/>
              <a:gd name="T82" fmla="*/ 681 w 1814"/>
              <a:gd name="T83" fmla="*/ 1459 h 1815"/>
              <a:gd name="T84" fmla="*/ 631 w 1814"/>
              <a:gd name="T85" fmla="*/ 1470 h 1815"/>
              <a:gd name="T86" fmla="*/ 629 w 1814"/>
              <a:gd name="T87" fmla="*/ 1521 h 1815"/>
              <a:gd name="T88" fmla="*/ 573 w 1814"/>
              <a:gd name="T89" fmla="*/ 1501 h 1815"/>
              <a:gd name="T90" fmla="*/ 629 w 1814"/>
              <a:gd name="T91" fmla="*/ 1521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14" h="1815">
                <a:moveTo>
                  <a:pt x="0" y="0"/>
                </a:moveTo>
                <a:lnTo>
                  <a:pt x="0" y="0"/>
                </a:lnTo>
                <a:lnTo>
                  <a:pt x="1814" y="0"/>
                </a:lnTo>
                <a:lnTo>
                  <a:pt x="1814" y="1815"/>
                </a:lnTo>
                <a:lnTo>
                  <a:pt x="0" y="1815"/>
                </a:lnTo>
                <a:lnTo>
                  <a:pt x="0" y="0"/>
                </a:lnTo>
                <a:close/>
                <a:moveTo>
                  <a:pt x="1263" y="311"/>
                </a:moveTo>
                <a:lnTo>
                  <a:pt x="1263" y="311"/>
                </a:lnTo>
                <a:lnTo>
                  <a:pt x="1142" y="772"/>
                </a:lnTo>
                <a:cubicBezTo>
                  <a:pt x="1096" y="596"/>
                  <a:pt x="1053" y="437"/>
                  <a:pt x="1046" y="411"/>
                </a:cubicBezTo>
                <a:cubicBezTo>
                  <a:pt x="1028" y="344"/>
                  <a:pt x="983" y="311"/>
                  <a:pt x="916" y="311"/>
                </a:cubicBezTo>
                <a:cubicBezTo>
                  <a:pt x="845" y="311"/>
                  <a:pt x="793" y="311"/>
                  <a:pt x="793" y="311"/>
                </a:cubicBezTo>
                <a:lnTo>
                  <a:pt x="792" y="311"/>
                </a:lnTo>
                <a:lnTo>
                  <a:pt x="671" y="772"/>
                </a:lnTo>
                <a:lnTo>
                  <a:pt x="549" y="311"/>
                </a:lnTo>
                <a:lnTo>
                  <a:pt x="277" y="343"/>
                </a:lnTo>
                <a:cubicBezTo>
                  <a:pt x="277" y="343"/>
                  <a:pt x="427" y="912"/>
                  <a:pt x="454" y="1015"/>
                </a:cubicBezTo>
                <a:cubicBezTo>
                  <a:pt x="472" y="1082"/>
                  <a:pt x="507" y="1126"/>
                  <a:pt x="573" y="1144"/>
                </a:cubicBezTo>
                <a:cubicBezTo>
                  <a:pt x="643" y="1163"/>
                  <a:pt x="785" y="1205"/>
                  <a:pt x="785" y="1205"/>
                </a:cubicBezTo>
                <a:lnTo>
                  <a:pt x="906" y="743"/>
                </a:lnTo>
                <a:cubicBezTo>
                  <a:pt x="943" y="883"/>
                  <a:pt x="971" y="986"/>
                  <a:pt x="983" y="1027"/>
                </a:cubicBezTo>
                <a:cubicBezTo>
                  <a:pt x="999" y="1087"/>
                  <a:pt x="1039" y="1126"/>
                  <a:pt x="1108" y="1146"/>
                </a:cubicBezTo>
                <a:cubicBezTo>
                  <a:pt x="1201" y="1173"/>
                  <a:pt x="1309" y="1205"/>
                  <a:pt x="1309" y="1205"/>
                </a:cubicBezTo>
                <a:lnTo>
                  <a:pt x="1536" y="341"/>
                </a:lnTo>
                <a:lnTo>
                  <a:pt x="1263" y="311"/>
                </a:lnTo>
                <a:lnTo>
                  <a:pt x="1263" y="311"/>
                </a:lnTo>
                <a:close/>
                <a:moveTo>
                  <a:pt x="1049" y="1405"/>
                </a:moveTo>
                <a:lnTo>
                  <a:pt x="1049" y="1405"/>
                </a:lnTo>
                <a:cubicBezTo>
                  <a:pt x="1006" y="1405"/>
                  <a:pt x="981" y="1427"/>
                  <a:pt x="970" y="1456"/>
                </a:cubicBezTo>
                <a:cubicBezTo>
                  <a:pt x="962" y="1420"/>
                  <a:pt x="930" y="1405"/>
                  <a:pt x="896" y="1405"/>
                </a:cubicBezTo>
                <a:cubicBezTo>
                  <a:pt x="853" y="1405"/>
                  <a:pt x="821" y="1430"/>
                  <a:pt x="813" y="1470"/>
                </a:cubicBezTo>
                <a:lnTo>
                  <a:pt x="813" y="1350"/>
                </a:lnTo>
                <a:lnTo>
                  <a:pt x="756" y="1350"/>
                </a:lnTo>
                <a:lnTo>
                  <a:pt x="756" y="1566"/>
                </a:lnTo>
                <a:lnTo>
                  <a:pt x="813" y="1566"/>
                </a:lnTo>
                <a:lnTo>
                  <a:pt x="813" y="1507"/>
                </a:lnTo>
                <a:cubicBezTo>
                  <a:pt x="820" y="1548"/>
                  <a:pt x="852" y="1570"/>
                  <a:pt x="894" y="1570"/>
                </a:cubicBezTo>
                <a:cubicBezTo>
                  <a:pt x="930" y="1570"/>
                  <a:pt x="960" y="1552"/>
                  <a:pt x="971" y="1519"/>
                </a:cubicBezTo>
                <a:cubicBezTo>
                  <a:pt x="981" y="1548"/>
                  <a:pt x="1006" y="1570"/>
                  <a:pt x="1049" y="1570"/>
                </a:cubicBezTo>
                <a:cubicBezTo>
                  <a:pt x="1107" y="1570"/>
                  <a:pt x="1132" y="1531"/>
                  <a:pt x="1132" y="1487"/>
                </a:cubicBezTo>
                <a:cubicBezTo>
                  <a:pt x="1132" y="1444"/>
                  <a:pt x="1107" y="1405"/>
                  <a:pt x="1049" y="1405"/>
                </a:cubicBezTo>
                <a:close/>
                <a:moveTo>
                  <a:pt x="919" y="1504"/>
                </a:moveTo>
                <a:lnTo>
                  <a:pt x="919" y="1504"/>
                </a:lnTo>
                <a:cubicBezTo>
                  <a:pt x="918" y="1517"/>
                  <a:pt x="910" y="1527"/>
                  <a:pt x="895" y="1527"/>
                </a:cubicBezTo>
                <a:cubicBezTo>
                  <a:pt x="876" y="1527"/>
                  <a:pt x="869" y="1513"/>
                  <a:pt x="869" y="1488"/>
                </a:cubicBezTo>
                <a:cubicBezTo>
                  <a:pt x="869" y="1469"/>
                  <a:pt x="874" y="1448"/>
                  <a:pt x="896" y="1448"/>
                </a:cubicBezTo>
                <a:cubicBezTo>
                  <a:pt x="909" y="1448"/>
                  <a:pt x="918" y="1457"/>
                  <a:pt x="918" y="1472"/>
                </a:cubicBezTo>
                <a:lnTo>
                  <a:pt x="966" y="1472"/>
                </a:lnTo>
                <a:cubicBezTo>
                  <a:pt x="966" y="1477"/>
                  <a:pt x="965" y="1482"/>
                  <a:pt x="965" y="1487"/>
                </a:cubicBezTo>
                <a:cubicBezTo>
                  <a:pt x="965" y="1493"/>
                  <a:pt x="966" y="1498"/>
                  <a:pt x="967" y="1504"/>
                </a:cubicBezTo>
                <a:lnTo>
                  <a:pt x="919" y="1504"/>
                </a:lnTo>
                <a:lnTo>
                  <a:pt x="919" y="1504"/>
                </a:lnTo>
                <a:close/>
                <a:moveTo>
                  <a:pt x="1049" y="1527"/>
                </a:moveTo>
                <a:lnTo>
                  <a:pt x="1049" y="1527"/>
                </a:lnTo>
                <a:cubicBezTo>
                  <a:pt x="1026" y="1527"/>
                  <a:pt x="1023" y="1504"/>
                  <a:pt x="1023" y="1487"/>
                </a:cubicBezTo>
                <a:cubicBezTo>
                  <a:pt x="1023" y="1470"/>
                  <a:pt x="1026" y="1448"/>
                  <a:pt x="1049" y="1448"/>
                </a:cubicBezTo>
                <a:cubicBezTo>
                  <a:pt x="1072" y="1448"/>
                  <a:pt x="1075" y="1470"/>
                  <a:pt x="1075" y="1487"/>
                </a:cubicBezTo>
                <a:cubicBezTo>
                  <a:pt x="1075" y="1504"/>
                  <a:pt x="1072" y="1527"/>
                  <a:pt x="1049" y="1527"/>
                </a:cubicBezTo>
                <a:close/>
                <a:moveTo>
                  <a:pt x="1468" y="1532"/>
                </a:moveTo>
                <a:lnTo>
                  <a:pt x="1468" y="1532"/>
                </a:lnTo>
                <a:cubicBezTo>
                  <a:pt x="1450" y="1532"/>
                  <a:pt x="1439" y="1519"/>
                  <a:pt x="1438" y="1501"/>
                </a:cubicBezTo>
                <a:lnTo>
                  <a:pt x="1551" y="1501"/>
                </a:lnTo>
                <a:cubicBezTo>
                  <a:pt x="1551" y="1440"/>
                  <a:pt x="1524" y="1405"/>
                  <a:pt x="1465" y="1405"/>
                </a:cubicBezTo>
                <a:cubicBezTo>
                  <a:pt x="1424" y="1405"/>
                  <a:pt x="1395" y="1430"/>
                  <a:pt x="1386" y="1465"/>
                </a:cubicBezTo>
                <a:lnTo>
                  <a:pt x="1386" y="1458"/>
                </a:lnTo>
                <a:cubicBezTo>
                  <a:pt x="1386" y="1433"/>
                  <a:pt x="1373" y="1405"/>
                  <a:pt x="1334" y="1405"/>
                </a:cubicBezTo>
                <a:cubicBezTo>
                  <a:pt x="1311" y="1405"/>
                  <a:pt x="1297" y="1413"/>
                  <a:pt x="1289" y="1421"/>
                </a:cubicBezTo>
                <a:cubicBezTo>
                  <a:pt x="1288" y="1422"/>
                  <a:pt x="1287" y="1423"/>
                  <a:pt x="1287" y="1424"/>
                </a:cubicBezTo>
                <a:cubicBezTo>
                  <a:pt x="1284" y="1427"/>
                  <a:pt x="1282" y="1429"/>
                  <a:pt x="1281" y="1430"/>
                </a:cubicBezTo>
                <a:cubicBezTo>
                  <a:pt x="1274" y="1414"/>
                  <a:pt x="1256" y="1405"/>
                  <a:pt x="1240" y="1405"/>
                </a:cubicBezTo>
                <a:cubicBezTo>
                  <a:pt x="1218" y="1405"/>
                  <a:pt x="1201" y="1412"/>
                  <a:pt x="1189" y="1430"/>
                </a:cubicBezTo>
                <a:lnTo>
                  <a:pt x="1188" y="1430"/>
                </a:lnTo>
                <a:lnTo>
                  <a:pt x="1188" y="1409"/>
                </a:lnTo>
                <a:lnTo>
                  <a:pt x="1132" y="1409"/>
                </a:lnTo>
                <a:lnTo>
                  <a:pt x="1132" y="1566"/>
                </a:lnTo>
                <a:lnTo>
                  <a:pt x="1190" y="1566"/>
                </a:lnTo>
                <a:lnTo>
                  <a:pt x="1190" y="1481"/>
                </a:lnTo>
                <a:cubicBezTo>
                  <a:pt x="1190" y="1464"/>
                  <a:pt x="1195" y="1452"/>
                  <a:pt x="1210" y="1452"/>
                </a:cubicBezTo>
                <a:cubicBezTo>
                  <a:pt x="1229" y="1452"/>
                  <a:pt x="1230" y="1466"/>
                  <a:pt x="1230" y="1481"/>
                </a:cubicBezTo>
                <a:lnTo>
                  <a:pt x="1230" y="1566"/>
                </a:lnTo>
                <a:lnTo>
                  <a:pt x="1288" y="1566"/>
                </a:lnTo>
                <a:lnTo>
                  <a:pt x="1288" y="1481"/>
                </a:lnTo>
                <a:cubicBezTo>
                  <a:pt x="1288" y="1464"/>
                  <a:pt x="1293" y="1452"/>
                  <a:pt x="1308" y="1452"/>
                </a:cubicBezTo>
                <a:cubicBezTo>
                  <a:pt x="1327" y="1452"/>
                  <a:pt x="1328" y="1466"/>
                  <a:pt x="1328" y="1481"/>
                </a:cubicBezTo>
                <a:lnTo>
                  <a:pt x="1328" y="1566"/>
                </a:lnTo>
                <a:lnTo>
                  <a:pt x="1386" y="1566"/>
                </a:lnTo>
                <a:lnTo>
                  <a:pt x="1386" y="1512"/>
                </a:lnTo>
                <a:cubicBezTo>
                  <a:pt x="1395" y="1549"/>
                  <a:pt x="1427" y="1570"/>
                  <a:pt x="1468" y="1570"/>
                </a:cubicBezTo>
                <a:cubicBezTo>
                  <a:pt x="1503" y="1570"/>
                  <a:pt x="1535" y="1554"/>
                  <a:pt x="1547" y="1521"/>
                </a:cubicBezTo>
                <a:lnTo>
                  <a:pt x="1494" y="1521"/>
                </a:lnTo>
                <a:cubicBezTo>
                  <a:pt x="1489" y="1529"/>
                  <a:pt x="1478" y="1532"/>
                  <a:pt x="1468" y="1532"/>
                </a:cubicBezTo>
                <a:close/>
                <a:moveTo>
                  <a:pt x="1468" y="1443"/>
                </a:moveTo>
                <a:lnTo>
                  <a:pt x="1468" y="1443"/>
                </a:lnTo>
                <a:cubicBezTo>
                  <a:pt x="1485" y="1443"/>
                  <a:pt x="1496" y="1455"/>
                  <a:pt x="1496" y="1470"/>
                </a:cubicBezTo>
                <a:lnTo>
                  <a:pt x="1438" y="1470"/>
                </a:lnTo>
                <a:cubicBezTo>
                  <a:pt x="1441" y="1452"/>
                  <a:pt x="1451" y="1443"/>
                  <a:pt x="1468" y="1443"/>
                </a:cubicBezTo>
                <a:close/>
                <a:moveTo>
                  <a:pt x="681" y="1459"/>
                </a:moveTo>
                <a:lnTo>
                  <a:pt x="681" y="1459"/>
                </a:lnTo>
                <a:cubicBezTo>
                  <a:pt x="671" y="1424"/>
                  <a:pt x="645" y="1405"/>
                  <a:pt x="601" y="1405"/>
                </a:cubicBezTo>
                <a:cubicBezTo>
                  <a:pt x="567" y="1405"/>
                  <a:pt x="541" y="1422"/>
                  <a:pt x="528" y="1448"/>
                </a:cubicBezTo>
                <a:lnTo>
                  <a:pt x="540" y="1409"/>
                </a:lnTo>
                <a:lnTo>
                  <a:pt x="480" y="1409"/>
                </a:lnTo>
                <a:lnTo>
                  <a:pt x="458" y="1507"/>
                </a:lnTo>
                <a:lnTo>
                  <a:pt x="457" y="1507"/>
                </a:lnTo>
                <a:lnTo>
                  <a:pt x="436" y="1409"/>
                </a:lnTo>
                <a:lnTo>
                  <a:pt x="382" y="1409"/>
                </a:lnTo>
                <a:lnTo>
                  <a:pt x="363" y="1507"/>
                </a:lnTo>
                <a:lnTo>
                  <a:pt x="362" y="1507"/>
                </a:lnTo>
                <a:lnTo>
                  <a:pt x="339" y="1409"/>
                </a:lnTo>
                <a:lnTo>
                  <a:pt x="278" y="1409"/>
                </a:lnTo>
                <a:lnTo>
                  <a:pt x="326" y="1566"/>
                </a:lnTo>
                <a:lnTo>
                  <a:pt x="386" y="1566"/>
                </a:lnTo>
                <a:lnTo>
                  <a:pt x="409" y="1469"/>
                </a:lnTo>
                <a:lnTo>
                  <a:pt x="409" y="1469"/>
                </a:lnTo>
                <a:lnTo>
                  <a:pt x="432" y="1566"/>
                </a:lnTo>
                <a:lnTo>
                  <a:pt x="491" y="1566"/>
                </a:lnTo>
                <a:lnTo>
                  <a:pt x="519" y="1475"/>
                </a:lnTo>
                <a:cubicBezTo>
                  <a:pt x="519" y="1479"/>
                  <a:pt x="518" y="1484"/>
                  <a:pt x="518" y="1488"/>
                </a:cubicBezTo>
                <a:cubicBezTo>
                  <a:pt x="518" y="1540"/>
                  <a:pt x="555" y="1570"/>
                  <a:pt x="604" y="1570"/>
                </a:cubicBezTo>
                <a:cubicBezTo>
                  <a:pt x="637" y="1570"/>
                  <a:pt x="668" y="1556"/>
                  <a:pt x="681" y="1526"/>
                </a:cubicBezTo>
                <a:lnTo>
                  <a:pt x="681" y="1566"/>
                </a:lnTo>
                <a:lnTo>
                  <a:pt x="739" y="1566"/>
                </a:lnTo>
                <a:lnTo>
                  <a:pt x="739" y="1350"/>
                </a:lnTo>
                <a:lnTo>
                  <a:pt x="681" y="1350"/>
                </a:lnTo>
                <a:lnTo>
                  <a:pt x="681" y="1459"/>
                </a:lnTo>
                <a:lnTo>
                  <a:pt x="681" y="1459"/>
                </a:lnTo>
                <a:close/>
                <a:moveTo>
                  <a:pt x="604" y="1443"/>
                </a:moveTo>
                <a:lnTo>
                  <a:pt x="604" y="1443"/>
                </a:lnTo>
                <a:cubicBezTo>
                  <a:pt x="620" y="1443"/>
                  <a:pt x="631" y="1455"/>
                  <a:pt x="631" y="1470"/>
                </a:cubicBezTo>
                <a:lnTo>
                  <a:pt x="574" y="1470"/>
                </a:lnTo>
                <a:cubicBezTo>
                  <a:pt x="577" y="1452"/>
                  <a:pt x="587" y="1443"/>
                  <a:pt x="604" y="1443"/>
                </a:cubicBezTo>
                <a:close/>
                <a:moveTo>
                  <a:pt x="629" y="1521"/>
                </a:moveTo>
                <a:lnTo>
                  <a:pt x="629" y="1521"/>
                </a:lnTo>
                <a:cubicBezTo>
                  <a:pt x="624" y="1529"/>
                  <a:pt x="614" y="1532"/>
                  <a:pt x="604" y="1532"/>
                </a:cubicBezTo>
                <a:cubicBezTo>
                  <a:pt x="585" y="1532"/>
                  <a:pt x="575" y="1519"/>
                  <a:pt x="573" y="1501"/>
                </a:cubicBezTo>
                <a:lnTo>
                  <a:pt x="681" y="1501"/>
                </a:lnTo>
                <a:lnTo>
                  <a:pt x="681" y="1521"/>
                </a:lnTo>
                <a:lnTo>
                  <a:pt x="629" y="152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450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2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912051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79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E5F0BA-0686-468A-9C85-D2056C0DB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207" y="525573"/>
            <a:ext cx="15120000" cy="1949252"/>
          </a:xfrm>
        </p:spPr>
        <p:txBody>
          <a:bodyPr/>
          <a:lstStyle>
            <a:lvl1pPr>
              <a:lnSpc>
                <a:spcPts val="7599"/>
              </a:lnSpc>
              <a:defRPr sz="6399" spc="-1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</a:t>
            </a:r>
            <a:br>
              <a:rPr lang="en-US"/>
            </a:br>
            <a:r>
              <a:rPr lang="en-US"/>
              <a:t>section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1980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3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50" y="912053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2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3"/>
            <a:ext cx="4536000" cy="128240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CB85F-6AC1-4DD5-A9E9-947E0A4C2FB1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wellcome.ac.uk</a:t>
            </a:r>
            <a:r>
              <a:rPr lang="en-GB"/>
              <a:t>  |  @</a:t>
            </a:r>
            <a:r>
              <a:rPr lang="en-GB" err="1"/>
              <a:t>wellcometrust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50" y="923438"/>
            <a:ext cx="8262000" cy="7262113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0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3"/>
            <a:ext cx="4536000" cy="12824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67206" y="8461374"/>
            <a:ext cx="2520001" cy="276999"/>
          </a:xfrm>
        </p:spPr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2219588"/>
            <a:ext cx="4680000" cy="583717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8D2D89-CF19-4F15-BDAB-5D84B480D0A9}"/>
              </a:ext>
            </a:extLst>
          </p:cNvPr>
          <p:cNvSpPr/>
          <p:nvPr userDrawn="1"/>
        </p:nvSpPr>
        <p:spPr>
          <a:xfrm>
            <a:off x="5665449" y="1995864"/>
            <a:ext cx="4680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43964-3C73-46B6-B54A-001B8E5010AB}"/>
              </a:ext>
            </a:extLst>
          </p:cNvPr>
          <p:cNvSpPr/>
          <p:nvPr userDrawn="1"/>
        </p:nvSpPr>
        <p:spPr>
          <a:xfrm>
            <a:off x="10755206" y="1995864"/>
            <a:ext cx="49320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C772EBD-AF45-4D9C-9E09-B837E42235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55206" y="2219588"/>
            <a:ext cx="4932000" cy="583717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8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4296FAB-2728-4F83-929A-DC337ACA49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0810" y="0"/>
            <a:ext cx="9333603" cy="9144000"/>
          </a:xfrm>
          <a:custGeom>
            <a:avLst/>
            <a:gdLst>
              <a:gd name="connsiteX0" fmla="*/ 2235659 w 9333604"/>
              <a:gd name="connsiteY0" fmla="*/ 0 h 9144000"/>
              <a:gd name="connsiteX1" fmla="*/ 9333604 w 9333604"/>
              <a:gd name="connsiteY1" fmla="*/ 0 h 9144000"/>
              <a:gd name="connsiteX2" fmla="*/ 9333604 w 9333604"/>
              <a:gd name="connsiteY2" fmla="*/ 9144000 h 9144000"/>
              <a:gd name="connsiteX3" fmla="*/ 0 w 9333604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3604" h="9144000">
                <a:moveTo>
                  <a:pt x="2235659" y="0"/>
                </a:moveTo>
                <a:lnTo>
                  <a:pt x="9333604" y="0"/>
                </a:lnTo>
                <a:lnTo>
                  <a:pt x="9333604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206" y="881173"/>
            <a:ext cx="7236000" cy="6497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D387B4-3C27-4B80-8BAC-48D4A07D6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2815130"/>
            <a:ext cx="6300000" cy="5241631"/>
          </a:xfrm>
        </p:spPr>
        <p:txBody>
          <a:bodyPr/>
          <a:lstStyle>
            <a:lvl1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1pPr>
            <a:lvl2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2pPr>
            <a:lvl3pPr>
              <a:lnSpc>
                <a:spcPts val="3600"/>
              </a:lnSpc>
              <a:defRPr sz="2600"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4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F3183B5E-B5EC-46CD-93F2-CBFBEA6D05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8485" y="0"/>
            <a:ext cx="14175928" cy="9144000"/>
          </a:xfrm>
          <a:custGeom>
            <a:avLst/>
            <a:gdLst>
              <a:gd name="connsiteX0" fmla="*/ 2233874 w 14175928"/>
              <a:gd name="connsiteY0" fmla="*/ 0 h 9144000"/>
              <a:gd name="connsiteX1" fmla="*/ 14175928 w 14175928"/>
              <a:gd name="connsiteY1" fmla="*/ 0 h 9144000"/>
              <a:gd name="connsiteX2" fmla="*/ 14175928 w 14175928"/>
              <a:gd name="connsiteY2" fmla="*/ 9144000 h 9144000"/>
              <a:gd name="connsiteX3" fmla="*/ 0 w 1417592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75928" h="9144000">
                <a:moveTo>
                  <a:pt x="2233874" y="0"/>
                </a:moveTo>
                <a:lnTo>
                  <a:pt x="14175928" y="0"/>
                </a:lnTo>
                <a:lnTo>
                  <a:pt x="14175928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AC22C48-1B53-4E47-BA9A-B7209525C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507539"/>
            <a:ext cx="3320252" cy="4752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lnSpc>
                <a:spcPts val="3600"/>
              </a:lnSpc>
              <a:spcAft>
                <a:spcPts val="1000"/>
              </a:spcAft>
              <a:defRPr sz="26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53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CDA974B4-B527-45FC-929E-74DE69A4D6B2}"/>
              </a:ext>
            </a:extLst>
          </p:cNvPr>
          <p:cNvSpPr>
            <a:spLocks/>
          </p:cNvSpPr>
          <p:nvPr userDrawn="1"/>
        </p:nvSpPr>
        <p:spPr bwMode="auto">
          <a:xfrm>
            <a:off x="10860089" y="5453061"/>
            <a:ext cx="5394325" cy="3690939"/>
          </a:xfrm>
          <a:custGeom>
            <a:avLst/>
            <a:gdLst>
              <a:gd name="T0" fmla="*/ 5027 w 5653"/>
              <a:gd name="T1" fmla="*/ 0 h 3866"/>
              <a:gd name="T2" fmla="*/ 5027 w 5653"/>
              <a:gd name="T3" fmla="*/ 0 h 3866"/>
              <a:gd name="T4" fmla="*/ 0 w 5653"/>
              <a:gd name="T5" fmla="*/ 972 h 3866"/>
              <a:gd name="T6" fmla="*/ 987 w 5653"/>
              <a:gd name="T7" fmla="*/ 3866 h 3866"/>
              <a:gd name="T8" fmla="*/ 5653 w 5653"/>
              <a:gd name="T9" fmla="*/ 3866 h 3866"/>
              <a:gd name="T10" fmla="*/ 5653 w 5653"/>
              <a:gd name="T11" fmla="*/ 1822 h 3866"/>
              <a:gd name="T12" fmla="*/ 5027 w 5653"/>
              <a:gd name="T13" fmla="*/ 0 h 3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3" h="3866">
                <a:moveTo>
                  <a:pt x="5027" y="0"/>
                </a:moveTo>
                <a:lnTo>
                  <a:pt x="5027" y="0"/>
                </a:lnTo>
                <a:lnTo>
                  <a:pt x="0" y="972"/>
                </a:lnTo>
                <a:lnTo>
                  <a:pt x="987" y="3866"/>
                </a:lnTo>
                <a:lnTo>
                  <a:pt x="5653" y="3866"/>
                </a:lnTo>
                <a:lnTo>
                  <a:pt x="5653" y="1822"/>
                </a:lnTo>
                <a:lnTo>
                  <a:pt x="502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BF551EAB-DAF6-8548-9324-402783C74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98302" y="6423681"/>
            <a:ext cx="3942711" cy="23725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3200" b="0">
                <a:solidFill>
                  <a:schemeClr val="tx2"/>
                </a:solidFill>
                <a:latin typeface="Wellcome" pitchFamily="2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0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AC5FA-FF48-BB4B-8CBD-BE34B79E00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4413" cy="91440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9ED69F9F-E46F-0A4E-8EE2-94FD441B1D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98302" y="6423681"/>
            <a:ext cx="3942711" cy="237259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lvl1pPr>
              <a:lnSpc>
                <a:spcPct val="100000"/>
              </a:lnSpc>
              <a:spcAft>
                <a:spcPts val="1000"/>
              </a:spcAft>
              <a:defRPr sz="3200" b="0">
                <a:solidFill>
                  <a:schemeClr val="tx2"/>
                </a:solidFill>
                <a:latin typeface="Wellcome" pitchFamily="2" charset="77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36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CB85F-6AC1-4DD5-A9E9-947E0A4C2FB1}" type="datetime1">
              <a:rPr lang="en-GB" smtClean="0"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EAABB-4AC8-48E0-8290-122CD77514FE}"/>
              </a:ext>
            </a:extLst>
          </p:cNvPr>
          <p:cNvSpPr/>
          <p:nvPr userDrawn="1"/>
        </p:nvSpPr>
        <p:spPr>
          <a:xfrm>
            <a:off x="571968" y="570924"/>
            <a:ext cx="597600" cy="1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2D574F7-D8A0-4661-A298-148DEB9543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01862" y="571829"/>
            <a:ext cx="414000" cy="414000"/>
          </a:xfrm>
          <a:custGeom>
            <a:avLst/>
            <a:gdLst>
              <a:gd name="T0" fmla="*/ 0 w 436"/>
              <a:gd name="T1" fmla="*/ 436 h 436"/>
              <a:gd name="T2" fmla="*/ 0 w 436"/>
              <a:gd name="T3" fmla="*/ 436 h 436"/>
              <a:gd name="T4" fmla="*/ 436 w 436"/>
              <a:gd name="T5" fmla="*/ 436 h 436"/>
              <a:gd name="T6" fmla="*/ 436 w 436"/>
              <a:gd name="T7" fmla="*/ 0 h 436"/>
              <a:gd name="T8" fmla="*/ 0 w 436"/>
              <a:gd name="T9" fmla="*/ 0 h 436"/>
              <a:gd name="T10" fmla="*/ 0 w 436"/>
              <a:gd name="T11" fmla="*/ 436 h 436"/>
              <a:gd name="T12" fmla="*/ 321 w 436"/>
              <a:gd name="T13" fmla="*/ 344 h 436"/>
              <a:gd name="T14" fmla="*/ 321 w 436"/>
              <a:gd name="T15" fmla="*/ 344 h 436"/>
              <a:gd name="T16" fmla="*/ 269 w 436"/>
              <a:gd name="T17" fmla="*/ 328 h 436"/>
              <a:gd name="T18" fmla="*/ 237 w 436"/>
              <a:gd name="T19" fmla="*/ 298 h 436"/>
              <a:gd name="T20" fmla="*/ 218 w 436"/>
              <a:gd name="T21" fmla="*/ 225 h 436"/>
              <a:gd name="T22" fmla="*/ 186 w 436"/>
              <a:gd name="T23" fmla="*/ 344 h 436"/>
              <a:gd name="T24" fmla="*/ 132 w 436"/>
              <a:gd name="T25" fmla="*/ 328 h 436"/>
              <a:gd name="T26" fmla="*/ 102 w 436"/>
              <a:gd name="T27" fmla="*/ 295 h 436"/>
              <a:gd name="T28" fmla="*/ 56 w 436"/>
              <a:gd name="T29" fmla="*/ 122 h 436"/>
              <a:gd name="T30" fmla="*/ 126 w 436"/>
              <a:gd name="T31" fmla="*/ 114 h 436"/>
              <a:gd name="T32" fmla="*/ 157 w 436"/>
              <a:gd name="T33" fmla="*/ 233 h 436"/>
              <a:gd name="T34" fmla="*/ 188 w 436"/>
              <a:gd name="T35" fmla="*/ 114 h 436"/>
              <a:gd name="T36" fmla="*/ 188 w 436"/>
              <a:gd name="T37" fmla="*/ 114 h 436"/>
              <a:gd name="T38" fmla="*/ 220 w 436"/>
              <a:gd name="T39" fmla="*/ 114 h 436"/>
              <a:gd name="T40" fmla="*/ 254 w 436"/>
              <a:gd name="T41" fmla="*/ 140 h 436"/>
              <a:gd name="T42" fmla="*/ 278 w 436"/>
              <a:gd name="T43" fmla="*/ 232 h 436"/>
              <a:gd name="T44" fmla="*/ 309 w 436"/>
              <a:gd name="T45" fmla="*/ 114 h 436"/>
              <a:gd name="T46" fmla="*/ 379 w 436"/>
              <a:gd name="T47" fmla="*/ 122 h 436"/>
              <a:gd name="T48" fmla="*/ 321 w 436"/>
              <a:gd name="T49" fmla="*/ 34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36" h="436">
                <a:moveTo>
                  <a:pt x="0" y="436"/>
                </a:moveTo>
                <a:lnTo>
                  <a:pt x="0" y="436"/>
                </a:lnTo>
                <a:lnTo>
                  <a:pt x="436" y="436"/>
                </a:lnTo>
                <a:lnTo>
                  <a:pt x="436" y="0"/>
                </a:lnTo>
                <a:lnTo>
                  <a:pt x="0" y="0"/>
                </a:lnTo>
                <a:lnTo>
                  <a:pt x="0" y="436"/>
                </a:lnTo>
                <a:close/>
                <a:moveTo>
                  <a:pt x="321" y="344"/>
                </a:moveTo>
                <a:lnTo>
                  <a:pt x="321" y="344"/>
                </a:lnTo>
                <a:cubicBezTo>
                  <a:pt x="321" y="344"/>
                  <a:pt x="293" y="335"/>
                  <a:pt x="269" y="328"/>
                </a:cubicBezTo>
                <a:cubicBezTo>
                  <a:pt x="252" y="323"/>
                  <a:pt x="241" y="313"/>
                  <a:pt x="237" y="298"/>
                </a:cubicBezTo>
                <a:cubicBezTo>
                  <a:pt x="234" y="287"/>
                  <a:pt x="227" y="261"/>
                  <a:pt x="218" y="225"/>
                </a:cubicBezTo>
                <a:lnTo>
                  <a:pt x="186" y="344"/>
                </a:lnTo>
                <a:cubicBezTo>
                  <a:pt x="186" y="344"/>
                  <a:pt x="150" y="333"/>
                  <a:pt x="132" y="328"/>
                </a:cubicBezTo>
                <a:cubicBezTo>
                  <a:pt x="115" y="323"/>
                  <a:pt x="106" y="312"/>
                  <a:pt x="102" y="295"/>
                </a:cubicBezTo>
                <a:cubicBezTo>
                  <a:pt x="95" y="268"/>
                  <a:pt x="56" y="122"/>
                  <a:pt x="56" y="122"/>
                </a:cubicBezTo>
                <a:lnTo>
                  <a:pt x="126" y="114"/>
                </a:lnTo>
                <a:lnTo>
                  <a:pt x="157" y="233"/>
                </a:lnTo>
                <a:lnTo>
                  <a:pt x="188" y="114"/>
                </a:lnTo>
                <a:lnTo>
                  <a:pt x="188" y="114"/>
                </a:lnTo>
                <a:cubicBezTo>
                  <a:pt x="188" y="114"/>
                  <a:pt x="202" y="114"/>
                  <a:pt x="220" y="114"/>
                </a:cubicBezTo>
                <a:cubicBezTo>
                  <a:pt x="237" y="114"/>
                  <a:pt x="249" y="123"/>
                  <a:pt x="254" y="140"/>
                </a:cubicBezTo>
                <a:cubicBezTo>
                  <a:pt x="255" y="147"/>
                  <a:pt x="266" y="187"/>
                  <a:pt x="278" y="232"/>
                </a:cubicBezTo>
                <a:lnTo>
                  <a:pt x="309" y="114"/>
                </a:lnTo>
                <a:lnTo>
                  <a:pt x="379" y="122"/>
                </a:lnTo>
                <a:lnTo>
                  <a:pt x="321" y="344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F4B426-8678-4D81-9AD5-CFC252E23F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06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3B2144-1607-4A8F-AC90-D98FB405A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7206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2A14EED-E0F2-49C1-83BF-4B253DAA43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320063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F9871F07-159F-4B03-BDDE-37EDA42106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84825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48015DA-6064-4697-A500-1F6820B8EDF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02444" y="2654512"/>
            <a:ext cx="2919600" cy="2664000"/>
          </a:xfrm>
          <a:solidFill>
            <a:schemeClr val="bg1">
              <a:lumMod val="75000"/>
            </a:schemeClr>
          </a:solidFill>
        </p:spPr>
        <p:txBody>
          <a:bodyPr anchor="ctr" anchorCtr="1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33D653F-9CD3-483E-8133-53AE70DB08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20063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413E11B-616E-49DD-8CFA-1FDECB3DB9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02444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F9E414E7-3026-47EA-A235-7261D57E12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4825" y="5789491"/>
            <a:ext cx="2919600" cy="2267271"/>
          </a:xfrm>
        </p:spPr>
        <p:txBody>
          <a:bodyPr/>
          <a:lstStyle>
            <a:lvl1pPr>
              <a:defRPr sz="2600">
                <a:solidFill>
                  <a:schemeClr val="tx2"/>
                </a:solidFill>
              </a:defRPr>
            </a:lvl1pPr>
            <a:lvl2pPr>
              <a:defRPr sz="2600">
                <a:solidFill>
                  <a:schemeClr val="tx2"/>
                </a:solidFill>
              </a:defRPr>
            </a:lvl2pPr>
            <a:lvl3pPr>
              <a:defRPr sz="2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image" Target="../media/image3.emf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oleObject" Target="../embeddings/oleObject1.bin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63" Type="http://schemas.openxmlformats.org/officeDocument/2006/relationships/slideLayout" Target="../slideLayouts/slideLayout173.xml"/><Relationship Id="rId68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17.xml"/><Relationship Id="rId71" Type="http://schemas.openxmlformats.org/officeDocument/2006/relationships/oleObject" Target="../embeddings/oleObject2.bin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slideLayout" Target="../slideLayouts/slideLayout168.xml"/><Relationship Id="rId66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64" Type="http://schemas.openxmlformats.org/officeDocument/2006/relationships/slideLayout" Target="../slideLayouts/slideLayout174.xml"/><Relationship Id="rId69" Type="http://schemas.openxmlformats.org/officeDocument/2006/relationships/theme" Target="../theme/theme5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72" Type="http://schemas.openxmlformats.org/officeDocument/2006/relationships/image" Target="../media/image4.emf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69.xml"/><Relationship Id="rId67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62" Type="http://schemas.openxmlformats.org/officeDocument/2006/relationships/slideLayout" Target="../slideLayouts/slideLayout172.xml"/><Relationship Id="rId70" Type="http://schemas.openxmlformats.org/officeDocument/2006/relationships/tags" Target="../tags/tag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Relationship Id="rId60" Type="http://schemas.openxmlformats.org/officeDocument/2006/relationships/slideLayout" Target="../slideLayouts/slideLayout170.xml"/><Relationship Id="rId65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26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07.xml"/><Relationship Id="rId21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25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06.xml"/><Relationship Id="rId1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24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23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Relationship Id="rId22" Type="http://schemas.openxmlformats.org/officeDocument/2006/relationships/slideLayout" Target="../slideLayouts/slideLayout226.xml"/><Relationship Id="rId27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64120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06" y="2342092"/>
            <a:ext cx="15120000" cy="571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206" y="8461372"/>
            <a:ext cx="2520000" cy="276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81285F0-1435-4DFF-A6B2-49BD7A4CAEE2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430" y="8461372"/>
            <a:ext cx="1270477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3830" y="641264"/>
            <a:ext cx="432000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0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1" r:id="rId2"/>
    <p:sldLayoutId id="2147483682" r:id="rId3"/>
    <p:sldLayoutId id="2147483684" r:id="rId4"/>
    <p:sldLayoutId id="2147483683" r:id="rId5"/>
    <p:sldLayoutId id="2147483670" r:id="rId6"/>
    <p:sldLayoutId id="2147483663" r:id="rId7"/>
    <p:sldLayoutId id="2147483662" r:id="rId8"/>
    <p:sldLayoutId id="2147483668" r:id="rId9"/>
    <p:sldLayoutId id="2147483669" r:id="rId10"/>
    <p:sldLayoutId id="2147483678" r:id="rId11"/>
    <p:sldLayoutId id="2147483671" r:id="rId12"/>
    <p:sldLayoutId id="2147483676" r:id="rId13"/>
    <p:sldLayoutId id="2147483677" r:id="rId14"/>
    <p:sldLayoutId id="2147483689" r:id="rId15"/>
    <p:sldLayoutId id="2147483675" r:id="rId16"/>
    <p:sldLayoutId id="2147483680" r:id="rId17"/>
    <p:sldLayoutId id="2147483679" r:id="rId18"/>
    <p:sldLayoutId id="2147483673" r:id="rId19"/>
    <p:sldLayoutId id="2147483672" r:id="rId20"/>
    <p:sldLayoutId id="2147483666" r:id="rId21"/>
    <p:sldLayoutId id="2147483667" r:id="rId22"/>
    <p:sldLayoutId id="2147483674" r:id="rId23"/>
    <p:sldLayoutId id="2147483687" r:id="rId24"/>
    <p:sldLayoutId id="2147483686" r:id="rId25"/>
    <p:sldLayoutId id="2147483688" r:id="rId26"/>
    <p:sldLayoutId id="2147483685" r:id="rId27"/>
    <p:sldLayoutId id="2147483746" r:id="rId28"/>
    <p:sldLayoutId id="2147483902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078" rtl="0" eaLnBrk="1" latinLnBrk="0" hangingPunct="1">
        <a:lnSpc>
          <a:spcPts val="5000"/>
        </a:lnSpc>
        <a:spcBef>
          <a:spcPct val="0"/>
        </a:spcBef>
        <a:buNone/>
        <a:defRPr sz="440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34000" indent="-23400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219078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9078" rtl="0" eaLnBrk="1" latinLnBrk="0" hangingPunct="1">
        <a:lnSpc>
          <a:spcPts val="144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64120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06" y="2342092"/>
            <a:ext cx="15120000" cy="571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206" y="8461372"/>
            <a:ext cx="2520000" cy="276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81285F0-1435-4DFF-A6B2-49BD7A4CAEE2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430" y="8461372"/>
            <a:ext cx="1270477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3830" y="641264"/>
            <a:ext cx="432000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41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078" rtl="0" eaLnBrk="1" latinLnBrk="0" hangingPunct="1">
        <a:lnSpc>
          <a:spcPts val="5000"/>
        </a:lnSpc>
        <a:spcBef>
          <a:spcPct val="0"/>
        </a:spcBef>
        <a:buNone/>
        <a:defRPr sz="4400" kern="1200" spc="-9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34000" indent="-23400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219078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9078" rtl="0" eaLnBrk="1" latinLnBrk="0" hangingPunct="1">
        <a:lnSpc>
          <a:spcPts val="144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64120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06" y="2342092"/>
            <a:ext cx="15120000" cy="571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206" y="8461372"/>
            <a:ext cx="2520000" cy="276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81285F0-1435-4DFF-A6B2-49BD7A4CAEE2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430" y="8461372"/>
            <a:ext cx="1270477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3830" y="641264"/>
            <a:ext cx="432000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86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078" rtl="0" eaLnBrk="1" latinLnBrk="0" hangingPunct="1">
        <a:lnSpc>
          <a:spcPts val="5000"/>
        </a:lnSpc>
        <a:spcBef>
          <a:spcPct val="0"/>
        </a:spcBef>
        <a:buNone/>
        <a:defRPr sz="4400" kern="1200" spc="-9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34000" indent="-23400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219078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9078" rtl="0" eaLnBrk="1" latinLnBrk="0" hangingPunct="1">
        <a:lnSpc>
          <a:spcPts val="144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56A55C9-CF2D-C65A-5268-CD9E79DC3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521195915"/>
              </p:ext>
            </p:extLst>
          </p:nvPr>
        </p:nvGraphicFramePr>
        <p:xfrm>
          <a:off x="2117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484" imgH="486" progId="TCLayout.ActiveDocument.1">
                  <p:embed/>
                </p:oleObj>
              </mc:Choice>
              <mc:Fallback>
                <p:oleObj name="think-cell Slide" r:id="rId30" imgW="484" imgH="48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6A55C9-CF2D-C65A-5268-CD9E79DC3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117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207" y="881173"/>
            <a:ext cx="15120000" cy="64975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07" y="2342093"/>
            <a:ext cx="15120000" cy="57146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206" y="8461374"/>
            <a:ext cx="2520001" cy="276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81285F0-1435-4DFF-A6B2-49BD7A4CAEE2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431" y="8461374"/>
            <a:ext cx="1270477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/>
              <a:t>wellcome.ac.uk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3830" y="641265"/>
            <a:ext cx="432000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8957" rtl="0" eaLnBrk="1" latinLnBrk="0" hangingPunct="1">
        <a:lnSpc>
          <a:spcPts val="5000"/>
        </a:lnSpc>
        <a:spcBef>
          <a:spcPct val="0"/>
        </a:spcBef>
        <a:buNone/>
        <a:defRPr sz="4400" kern="1200" spc="-91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8957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8957" rtl="0" eaLnBrk="1" latinLnBrk="0" hangingPunct="1">
        <a:lnSpc>
          <a:spcPts val="34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33977" indent="-233977" algn="l" defTabSz="1218957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218957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8957" rtl="0" eaLnBrk="1" latinLnBrk="0" hangingPunct="1">
        <a:lnSpc>
          <a:spcPts val="144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30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0"/>
            </p:custDataLst>
            <p:extLst>
              <p:ext uri="{D42A27DB-BD31-4B8C-83A1-F6EECF244321}">
                <p14:modId xmlns:p14="http://schemas.microsoft.com/office/powerpoint/2010/main" val="3434646986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1" imgW="270" imgH="270" progId="TCLayout.ActiveDocument.1">
                  <p:embed/>
                </p:oleObj>
              </mc:Choice>
              <mc:Fallback>
                <p:oleObj name="think-cell Slide" r:id="rId7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901941" y="8540048"/>
            <a:ext cx="1975875" cy="20518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333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4889043" y="8540112"/>
            <a:ext cx="507950" cy="2051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333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12190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333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9918" y="830401"/>
            <a:ext cx="14576377" cy="4431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918" y="2434167"/>
            <a:ext cx="14576377" cy="5801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65745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18" r:id="rId42"/>
    <p:sldLayoutId id="2147483819" r:id="rId43"/>
    <p:sldLayoutId id="2147483820" r:id="rId44"/>
    <p:sldLayoutId id="2147483821" r:id="rId45"/>
    <p:sldLayoutId id="2147483822" r:id="rId46"/>
    <p:sldLayoutId id="2147483823" r:id="rId47"/>
    <p:sldLayoutId id="2147483824" r:id="rId48"/>
    <p:sldLayoutId id="2147483825" r:id="rId49"/>
    <p:sldLayoutId id="2147483826" r:id="rId50"/>
    <p:sldLayoutId id="2147483827" r:id="rId51"/>
    <p:sldLayoutId id="2147483828" r:id="rId52"/>
    <p:sldLayoutId id="2147483829" r:id="rId53"/>
    <p:sldLayoutId id="2147483830" r:id="rId54"/>
    <p:sldLayoutId id="2147483831" r:id="rId55"/>
    <p:sldLayoutId id="2147483832" r:id="rId56"/>
    <p:sldLayoutId id="2147483833" r:id="rId57"/>
    <p:sldLayoutId id="2147483834" r:id="rId58"/>
    <p:sldLayoutId id="2147483835" r:id="rId59"/>
    <p:sldLayoutId id="2147483836" r:id="rId60"/>
    <p:sldLayoutId id="2147483837" r:id="rId61"/>
    <p:sldLayoutId id="2147483838" r:id="rId62"/>
    <p:sldLayoutId id="2147483839" r:id="rId63"/>
    <p:sldLayoutId id="2147483840" r:id="rId64"/>
    <p:sldLayoutId id="2147483841" r:id="rId65"/>
    <p:sldLayoutId id="2147483842" r:id="rId66"/>
    <p:sldLayoutId id="2147483843" r:id="rId67"/>
    <p:sldLayoutId id="2147483845" r:id="rId6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1219078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3170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1219078" rtl="0" eaLnBrk="1" latinLnBrk="0" hangingPunct="1">
        <a:lnSpc>
          <a:spcPct val="110000"/>
        </a:lnSpc>
        <a:spcBef>
          <a:spcPts val="800"/>
        </a:spcBef>
        <a:spcAft>
          <a:spcPts val="400"/>
        </a:spcAft>
        <a:buClr>
          <a:srgbClr val="003170"/>
        </a:buClr>
        <a:buFont typeface="Arial" panose="020B0604020202020204" pitchFamily="34" charset="0"/>
        <a:buChar char="​"/>
        <a:defRPr lang="en-US" sz="1600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379162" indent="-230377" algn="l" defTabSz="121907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rgbClr val="003170"/>
        </a:buClr>
        <a:buFont typeface="Arial" panose="020B0604020202020204" pitchFamily="34" charset="0"/>
        <a:buChar char="•"/>
        <a:defRPr lang="en-US" sz="1600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681532" indent="-220778" algn="l" defTabSz="121907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Clr>
          <a:srgbClr val="003170"/>
        </a:buClr>
        <a:buFont typeface="Trebuchet MS" panose="020B0603020202020204" pitchFamily="34" charset="0"/>
        <a:buChar char="–"/>
        <a:defRPr lang="en-US" sz="1600" kern="120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1219078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>
          <a:srgbClr val="003170"/>
        </a:buClr>
        <a:buFont typeface="Arial" panose="020B0604020202020204" pitchFamily="34" charset="0"/>
        <a:buChar char="​"/>
        <a:defRPr lang="en-US" sz="2133" kern="1200">
          <a:solidFill>
            <a:srgbClr val="003170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1219078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rgbClr val="003170"/>
        </a:buClr>
        <a:buFont typeface="Arial" panose="020B0604020202020204" pitchFamily="34" charset="0"/>
        <a:buChar char="​"/>
        <a:defRPr lang="en-US" sz="2133" b="1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359797" indent="-203180" algn="l" defTabSz="1219078" rtl="0" eaLnBrk="1" latinLnBrk="0" hangingPunct="1">
        <a:lnSpc>
          <a:spcPct val="90000"/>
        </a:lnSpc>
        <a:spcBef>
          <a:spcPts val="0"/>
        </a:spcBef>
        <a:spcAft>
          <a:spcPts val="800"/>
        </a:spcAft>
        <a:buClr>
          <a:srgbClr val="003170"/>
        </a:buClr>
        <a:buFont typeface="Arial" panose="020B0604020202020204" pitchFamily="34" charset="0"/>
        <a:buChar char="•"/>
        <a:defRPr lang="en-US" sz="2133" kern="120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1219078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rgbClr val="003170"/>
        </a:buClr>
        <a:buFont typeface="Arial" panose="020B0604020202020204" pitchFamily="34" charset="0"/>
        <a:buChar char="​"/>
        <a:defRPr lang="en-US" sz="5866" kern="1200" baseline="0" smtClean="0">
          <a:solidFill>
            <a:srgbClr val="000000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1219078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rgbClr val="003170"/>
        </a:buClr>
        <a:buFont typeface="Arial" panose="020B0604020202020204" pitchFamily="34" charset="0"/>
        <a:buChar char="​"/>
        <a:defRPr lang="en-US" sz="7199" kern="1200" baseline="0" smtClean="0">
          <a:solidFill>
            <a:srgbClr val="003170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1219078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003170"/>
        </a:buClr>
        <a:buFont typeface="Arial" panose="020B0604020202020204" pitchFamily="34" charset="0"/>
        <a:buChar char="​"/>
        <a:defRPr lang="en-US" sz="3200" kern="1200" baseline="0" dirty="0">
          <a:solidFill>
            <a:srgbClr val="003170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207" y="881173"/>
            <a:ext cx="15120000" cy="64975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07" y="2342093"/>
            <a:ext cx="15120000" cy="57146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206" y="8461374"/>
            <a:ext cx="2520001" cy="276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81285F0-1435-4DFF-A6B2-49BD7A4CAEE2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431" y="8461374"/>
            <a:ext cx="1270477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3830" y="641265"/>
            <a:ext cx="432000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3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8957" rtl="0" eaLnBrk="1" latinLnBrk="0" hangingPunct="1">
        <a:lnSpc>
          <a:spcPts val="5000"/>
        </a:lnSpc>
        <a:spcBef>
          <a:spcPct val="0"/>
        </a:spcBef>
        <a:buNone/>
        <a:defRPr sz="4400" kern="1200" spc="-91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8957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8957" rtl="0" eaLnBrk="1" latinLnBrk="0" hangingPunct="1">
        <a:lnSpc>
          <a:spcPts val="34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33977" indent="-233977" algn="l" defTabSz="1218957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218957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8957" rtl="0" eaLnBrk="1" latinLnBrk="0" hangingPunct="1">
        <a:lnSpc>
          <a:spcPts val="144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30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40" algn="l" defTabSz="121895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9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4" algn="l" defTabSz="12189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64120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206" y="2342092"/>
            <a:ext cx="15120000" cy="57146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67206" y="8461372"/>
            <a:ext cx="2520000" cy="276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981285F0-1435-4DFF-A6B2-49BD7A4CAEE2}" type="datetime1">
              <a:rPr lang="en-GB" smtClean="0"/>
              <a:pPr/>
              <a:t>09/05/2025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430" y="8461372"/>
            <a:ext cx="12704776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/>
              <a:t>wellcome.org  |  @wellcometrust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3830" y="641264"/>
            <a:ext cx="432000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2000">
                <a:solidFill>
                  <a:schemeClr val="tx2"/>
                </a:solidFill>
                <a:latin typeface="+mj-lt"/>
              </a:defRPr>
            </a:lvl1pPr>
          </a:lstStyle>
          <a:p>
            <a:fld id="{DEF9AD68-5327-4FA6-9851-A953E704265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95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078" rtl="0" eaLnBrk="1" latinLnBrk="0" hangingPunct="1">
        <a:lnSpc>
          <a:spcPts val="5000"/>
        </a:lnSpc>
        <a:spcBef>
          <a:spcPct val="0"/>
        </a:spcBef>
        <a:buNone/>
        <a:defRPr sz="4400" kern="1200" spc="-9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078" rtl="0" eaLnBrk="1" latinLnBrk="0" hangingPunct="1">
        <a:lnSpc>
          <a:spcPts val="3400"/>
        </a:lnSpc>
        <a:spcBef>
          <a:spcPts val="0"/>
        </a:spcBef>
        <a:spcAft>
          <a:spcPts val="15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34000" indent="-234000" algn="l" defTabSz="1219078" rtl="0" eaLnBrk="1" latinLnBrk="0" hangingPunct="1">
        <a:lnSpc>
          <a:spcPts val="34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1219078" rtl="0" eaLnBrk="1" latinLnBrk="0" hangingPunct="1">
        <a:lnSpc>
          <a:spcPts val="24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1219078" rtl="0" eaLnBrk="1" latinLnBrk="0" hangingPunct="1">
        <a:lnSpc>
          <a:spcPts val="144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indiaalliance.org/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tags" Target="../tags/tag47.xml"/><Relationship Id="rId7" Type="http://schemas.openxmlformats.org/officeDocument/2006/relationships/image" Target="../media/image41.emf"/><Relationship Id="rId12" Type="http://schemas.openxmlformats.org/officeDocument/2006/relationships/image" Target="../media/image4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45.sv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0D83AE-E30E-0347-A999-CB4415A6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74" y="2423864"/>
            <a:ext cx="11407917" cy="4273093"/>
          </a:xfrm>
        </p:spPr>
        <p:txBody>
          <a:bodyPr/>
          <a:lstStyle/>
          <a:p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Roots and Routes to Equity</a:t>
            </a:r>
            <a:br>
              <a:rPr lang="en-US" dirty="0">
                <a:latin typeface="+mn-lt"/>
              </a:rPr>
            </a:br>
            <a:r>
              <a:rPr lang="en-US" sz="2400" dirty="0">
                <a:latin typeface="+mn-lt"/>
              </a:rPr>
              <a:t>Diego Baptista – Head of Research and Funding Equity</a:t>
            </a:r>
            <a:br>
              <a:rPr lang="en-US" sz="2400" dirty="0">
                <a:latin typeface="+mn-lt"/>
              </a:rPr>
            </a:br>
            <a:r>
              <a:rPr lang="en-US" sz="2400">
                <a:latin typeface="+mn-lt"/>
              </a:rPr>
              <a:t>Jonathan Underwood – Lead, Major International </a:t>
            </a:r>
            <a:r>
              <a:rPr lang="en-US" sz="2400" err="1">
                <a:latin typeface="+mn-lt"/>
              </a:rPr>
              <a:t>Programmes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  <a:cs typeface="Arial"/>
              </a:rPr>
              <a:t>Peter Kilroy – Senior Research Manager, Discovery Research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4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AA25B6D4-497D-CA45-8EC1-ACF4AA7E90B3}"/>
              </a:ext>
            </a:extLst>
          </p:cNvPr>
          <p:cNvSpPr txBox="1">
            <a:spLocks/>
          </p:cNvSpPr>
          <p:nvPr/>
        </p:nvSpPr>
        <p:spPr>
          <a:xfrm>
            <a:off x="4847770" y="4858329"/>
            <a:ext cx="10348684" cy="17450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65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4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3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b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F760E5-AF0D-78F0-68F4-E6667FFC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70" y="2350981"/>
            <a:ext cx="10694010" cy="516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96E4805C-B65E-8146-A57E-108AE4B766A8}"/>
              </a:ext>
            </a:extLst>
          </p:cNvPr>
          <p:cNvSpPr txBox="1">
            <a:spLocks/>
          </p:cNvSpPr>
          <p:nvPr/>
        </p:nvSpPr>
        <p:spPr>
          <a:xfrm>
            <a:off x="5668814" y="6970281"/>
            <a:ext cx="9527640" cy="844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65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4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3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2000" b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D17FFE-0C60-42D9-B62E-225B0B8E2EF8}"/>
              </a:ext>
            </a:extLst>
          </p:cNvPr>
          <p:cNvSpPr/>
          <p:nvPr/>
        </p:nvSpPr>
        <p:spPr>
          <a:xfrm>
            <a:off x="2615294" y="7294086"/>
            <a:ext cx="2867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Vietnam: </a:t>
            </a:r>
          </a:p>
          <a:p>
            <a:r>
              <a:rPr lang="en-GB" sz="1600"/>
              <a:t>Ho Chi Minh City, Hanoi, </a:t>
            </a:r>
            <a:r>
              <a:rPr lang="en-GB" b="1"/>
              <a:t>Nepal</a:t>
            </a:r>
            <a:r>
              <a:rPr lang="en-GB"/>
              <a:t>, and </a:t>
            </a:r>
            <a:r>
              <a:rPr lang="en-GB" b="1"/>
              <a:t>Indonesia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93881B-B068-451D-8252-5C87409845F3}"/>
              </a:ext>
            </a:extLst>
          </p:cNvPr>
          <p:cNvSpPr/>
          <p:nvPr/>
        </p:nvSpPr>
        <p:spPr>
          <a:xfrm>
            <a:off x="2652854" y="5763056"/>
            <a:ext cx="3971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Thailand: </a:t>
            </a:r>
          </a:p>
          <a:p>
            <a:r>
              <a:rPr lang="en-GB" sz="1600"/>
              <a:t>Bangkok</a:t>
            </a:r>
            <a:r>
              <a:rPr lang="en-GB"/>
              <a:t>, </a:t>
            </a:r>
            <a:r>
              <a:rPr lang="en-GB" b="1"/>
              <a:t>Laos, Cambodia, Myanmar</a:t>
            </a:r>
            <a:r>
              <a:rPr lang="en-GB"/>
              <a:t> (</a:t>
            </a:r>
            <a:r>
              <a:rPr lang="en-GB" sz="1600"/>
              <a:t>Thai/ Myanmar border) </a:t>
            </a:r>
            <a:r>
              <a:rPr lang="en-GB"/>
              <a:t>and </a:t>
            </a:r>
            <a:r>
              <a:rPr lang="en-GB" b="1"/>
              <a:t>Democratic Republic of Congo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03D56E-3C3D-4DE8-8561-4512F767DE91}"/>
              </a:ext>
            </a:extLst>
          </p:cNvPr>
          <p:cNvSpPr/>
          <p:nvPr/>
        </p:nvSpPr>
        <p:spPr>
          <a:xfrm>
            <a:off x="2644544" y="3403434"/>
            <a:ext cx="2593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South Africa: </a:t>
            </a:r>
          </a:p>
          <a:p>
            <a:r>
              <a:rPr lang="en-GB" sz="1600"/>
              <a:t>Durban &amp; </a:t>
            </a:r>
            <a:r>
              <a:rPr lang="en-GB" sz="1600" err="1"/>
              <a:t>Somkele</a:t>
            </a:r>
            <a:endParaRPr lang="en-GB" sz="1600"/>
          </a:p>
          <a:p>
            <a:r>
              <a:rPr lang="en-GB" sz="1600"/>
              <a:t>(Kwa Zulu Natal State</a:t>
            </a:r>
            <a:r>
              <a:rPr lang="en-GB"/>
              <a:t>)</a:t>
            </a:r>
          </a:p>
          <a:p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7B5FD8-D179-4874-AA84-C4F8C778D23F}"/>
              </a:ext>
            </a:extLst>
          </p:cNvPr>
          <p:cNvSpPr/>
          <p:nvPr/>
        </p:nvSpPr>
        <p:spPr>
          <a:xfrm>
            <a:off x="2652854" y="4618545"/>
            <a:ext cx="1794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Kenya: </a:t>
            </a:r>
          </a:p>
          <a:p>
            <a:r>
              <a:rPr lang="en-GB" sz="1600"/>
              <a:t>Kilifi, Nairobi</a:t>
            </a:r>
          </a:p>
          <a:p>
            <a:r>
              <a:rPr lang="en-GB" b="1"/>
              <a:t>Uganda</a:t>
            </a:r>
            <a:r>
              <a:rPr lang="en-GB"/>
              <a:t>: </a:t>
            </a:r>
            <a:r>
              <a:rPr lang="en-GB" sz="1600" err="1"/>
              <a:t>Mbale</a:t>
            </a:r>
            <a:endParaRPr lang="en-GB"/>
          </a:p>
        </p:txBody>
      </p:sp>
      <p:pic>
        <p:nvPicPr>
          <p:cNvPr id="32" name="Picture 4" descr="Lorenz von Seidlein | BOVA Network">
            <a:extLst>
              <a:ext uri="{FF2B5EF4-FFF2-40B4-BE49-F238E27FC236}">
                <a16:creationId xmlns:a16="http://schemas.microsoft.com/office/drawing/2014/main" id="{2194EEE4-2BA4-214C-9966-566D6C89DA8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-2308" r="4870" b="-16809"/>
          <a:stretch/>
        </p:blipFill>
        <p:spPr bwMode="auto">
          <a:xfrm>
            <a:off x="924485" y="5679367"/>
            <a:ext cx="1637745" cy="142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E9620-AEC8-7440-9403-77891F25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10</a:t>
            </a:fld>
            <a:endParaRPr lang="en-GB"/>
          </a:p>
        </p:txBody>
      </p:sp>
      <p:pic>
        <p:nvPicPr>
          <p:cNvPr id="2050" name="Picture 2" descr="Job Vacancy at KEMRI-Wellcome Trust Research Programme (KWTRP) 2020">
            <a:extLst>
              <a:ext uri="{FF2B5EF4-FFF2-40B4-BE49-F238E27FC236}">
                <a16:creationId xmlns:a16="http://schemas.microsoft.com/office/drawing/2014/main" id="{364E5FA1-4548-4FB0-8A2F-C243DB73ADEA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" r="827"/>
          <a:stretch/>
        </p:blipFill>
        <p:spPr bwMode="auto">
          <a:xfrm>
            <a:off x="930381" y="4533582"/>
            <a:ext cx="1415213" cy="11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Placeholder 18" descr="Image result for MLW WELLCOME">
            <a:extLst>
              <a:ext uri="{FF2B5EF4-FFF2-40B4-BE49-F238E27FC236}">
                <a16:creationId xmlns:a16="http://schemas.microsoft.com/office/drawing/2014/main" id="{442D1E2E-DDC3-4A3B-A406-8C7118CF068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r="19313"/>
          <a:stretch/>
        </p:blipFill>
        <p:spPr bwMode="auto">
          <a:xfrm>
            <a:off x="785609" y="1893927"/>
            <a:ext cx="1475708" cy="130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59195E81-5BE1-45EB-A20D-6C0F5165955F}"/>
              </a:ext>
            </a:extLst>
          </p:cNvPr>
          <p:cNvSpPr txBox="1">
            <a:spLocks/>
          </p:cNvSpPr>
          <p:nvPr/>
        </p:nvSpPr>
        <p:spPr>
          <a:xfrm>
            <a:off x="1286842" y="345157"/>
            <a:ext cx="14706080" cy="1225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+mn-lt"/>
              </a:rPr>
              <a:t>Major International Programmes </a:t>
            </a:r>
          </a:p>
          <a:p>
            <a:r>
              <a:rPr lang="en-GB" sz="3600" dirty="0">
                <a:latin typeface="+mn-lt"/>
              </a:rPr>
              <a:t>Africa and Asia Programmes </a:t>
            </a:r>
          </a:p>
        </p:txBody>
      </p:sp>
      <p:pic>
        <p:nvPicPr>
          <p:cNvPr id="27" name="Picture 10" descr="Image result for AHRI wellcome">
            <a:extLst>
              <a:ext uri="{FF2B5EF4-FFF2-40B4-BE49-F238E27FC236}">
                <a16:creationId xmlns:a16="http://schemas.microsoft.com/office/drawing/2014/main" id="{B2B65CB0-4AD1-A24C-8476-4BBB18916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2" b="20475"/>
          <a:stretch/>
        </p:blipFill>
        <p:spPr bwMode="auto">
          <a:xfrm>
            <a:off x="1064638" y="3403434"/>
            <a:ext cx="1375416" cy="89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Placeholder 13">
            <a:extLst>
              <a:ext uri="{FF2B5EF4-FFF2-40B4-BE49-F238E27FC236}">
                <a16:creationId xmlns:a16="http://schemas.microsoft.com/office/drawing/2014/main" id="{0A6AA60D-7272-6243-BBD5-F98965D265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6" r="341" b="1460"/>
          <a:stretch/>
        </p:blipFill>
        <p:spPr>
          <a:xfrm>
            <a:off x="961752" y="7040390"/>
            <a:ext cx="1462609" cy="12806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02457345-FC08-8942-9E37-884A320E22C5}"/>
              </a:ext>
            </a:extLst>
          </p:cNvPr>
          <p:cNvSpPr txBox="1">
            <a:spLocks/>
          </p:cNvSpPr>
          <p:nvPr/>
        </p:nvSpPr>
        <p:spPr>
          <a:xfrm>
            <a:off x="1681829" y="265500"/>
            <a:ext cx="13992679" cy="1467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65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4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3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864712-8505-43F1-A9EA-66B97B9CEA6D}"/>
              </a:ext>
            </a:extLst>
          </p:cNvPr>
          <p:cNvSpPr/>
          <p:nvPr/>
        </p:nvSpPr>
        <p:spPr>
          <a:xfrm>
            <a:off x="2583804" y="2022049"/>
            <a:ext cx="16022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/>
              <a:t>Malawi</a:t>
            </a:r>
            <a:r>
              <a:rPr lang="en-GB"/>
              <a:t>: </a:t>
            </a:r>
            <a:r>
              <a:rPr lang="en-GB" sz="1600"/>
              <a:t>Blantyre, Thyolo </a:t>
            </a:r>
            <a:r>
              <a:rPr lang="en-GB" sz="1600" err="1"/>
              <a:t>Chikhwawa</a:t>
            </a:r>
            <a:r>
              <a:rPr lang="en-GB" sz="1600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7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0752C81-6F73-A353-A396-922DD7410D3A}"/>
              </a:ext>
            </a:extLst>
          </p:cNvPr>
          <p:cNvSpPr txBox="1">
            <a:spLocks/>
          </p:cNvSpPr>
          <p:nvPr/>
        </p:nvSpPr>
        <p:spPr>
          <a:xfrm>
            <a:off x="605418" y="1527717"/>
            <a:ext cx="6500061" cy="110799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/>
              <a:t>Developing Excellence in Leadership, Training And Science </a:t>
            </a:r>
          </a:p>
          <a:p>
            <a:pPr algn="ctr">
              <a:lnSpc>
                <a:spcPct val="100000"/>
              </a:lnSpc>
            </a:pPr>
            <a:r>
              <a:rPr lang="en-US" sz="2400"/>
              <a:t>(DELTAS)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B5B4F-1A09-2FF5-CCD8-5FD37CE1ECE4}"/>
              </a:ext>
            </a:extLst>
          </p:cNvPr>
          <p:cNvSpPr txBox="1"/>
          <p:nvPr/>
        </p:nvSpPr>
        <p:spPr>
          <a:xfrm>
            <a:off x="11101452" y="3875958"/>
            <a:ext cx="18286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endParaRPr lang="en-US" sz="2000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B4DF9E-83CE-F877-F1B6-47ACB12458C0}"/>
              </a:ext>
            </a:extLst>
          </p:cNvPr>
          <p:cNvSpPr/>
          <p:nvPr/>
        </p:nvSpPr>
        <p:spPr>
          <a:xfrm>
            <a:off x="7105479" y="1542906"/>
            <a:ext cx="9820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>
                <a:latin typeface="+mj-lt"/>
              </a:rPr>
              <a:t>DELTAS II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9376AA-15B9-D350-015A-16C828E59D1A}"/>
              </a:ext>
            </a:extLst>
          </p:cNvPr>
          <p:cNvGrpSpPr/>
          <p:nvPr/>
        </p:nvGrpSpPr>
        <p:grpSpPr>
          <a:xfrm>
            <a:off x="605417" y="2583132"/>
            <a:ext cx="6170541" cy="6164171"/>
            <a:chOff x="1456382" y="3172230"/>
            <a:chExt cx="6491237" cy="66575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2C49983-4642-EDC4-6107-0A9D5238D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51"/>
            <a:stretch/>
          </p:blipFill>
          <p:spPr>
            <a:xfrm>
              <a:off x="1578107" y="3172230"/>
              <a:ext cx="6369512" cy="665756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4FE974-37D6-F855-8394-36F2BDF0764C}"/>
                </a:ext>
              </a:extLst>
            </p:cNvPr>
            <p:cNvSpPr/>
            <p:nvPr/>
          </p:nvSpPr>
          <p:spPr>
            <a:xfrm>
              <a:off x="1456382" y="5511991"/>
              <a:ext cx="420397" cy="35462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C1C3557-C0C9-76B9-20BD-8184B98DC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91" y="2035300"/>
            <a:ext cx="5200283" cy="34668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5EEE91-181A-1975-30B5-05FC2382C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791" y="5665218"/>
            <a:ext cx="5284235" cy="3439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6B288-D990-14E4-5592-B530BDA1FB3B}"/>
              </a:ext>
            </a:extLst>
          </p:cNvPr>
          <p:cNvSpPr txBox="1"/>
          <p:nvPr/>
        </p:nvSpPr>
        <p:spPr>
          <a:xfrm>
            <a:off x="605417" y="6565868"/>
            <a:ext cx="3045653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/>
              <a:t>Outcomes:</a:t>
            </a:r>
          </a:p>
          <a:p>
            <a:pPr>
              <a:lnSpc>
                <a:spcPts val="2400"/>
              </a:lnSpc>
            </a:pPr>
            <a:endParaRPr lang="en-US" sz="1333" b="1"/>
          </a:p>
          <a:p>
            <a:pPr>
              <a:lnSpc>
                <a:spcPts val="2400"/>
              </a:lnSpc>
            </a:pPr>
            <a:r>
              <a:rPr lang="en-US" sz="2000" b="1"/>
              <a:t>2000 Fellows</a:t>
            </a:r>
          </a:p>
          <a:p>
            <a:pPr>
              <a:lnSpc>
                <a:spcPts val="2400"/>
              </a:lnSpc>
            </a:pPr>
            <a:r>
              <a:rPr lang="en-US" sz="2000" b="1"/>
              <a:t>1000 Networks</a:t>
            </a:r>
          </a:p>
          <a:p>
            <a:pPr>
              <a:lnSpc>
                <a:spcPts val="2400"/>
              </a:lnSpc>
            </a:pPr>
            <a:r>
              <a:rPr lang="en-US" sz="2000" b="1"/>
              <a:t>1500 Publications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84F05A-A3AD-3F5D-A4D6-8C2B47ACDDD7}"/>
              </a:ext>
            </a:extLst>
          </p:cNvPr>
          <p:cNvSpPr txBox="1"/>
          <p:nvPr/>
        </p:nvSpPr>
        <p:spPr>
          <a:xfrm>
            <a:off x="13213368" y="6029040"/>
            <a:ext cx="2839917" cy="22570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866" b="1" i="1">
                <a:solidFill>
                  <a:schemeClr val="tx2"/>
                </a:solidFill>
              </a:rPr>
              <a:t>DELTAS II with a </a:t>
            </a:r>
            <a:r>
              <a:rPr lang="en-US" sz="1866" b="1" i="1" err="1">
                <a:solidFill>
                  <a:schemeClr val="tx2"/>
                </a:solidFill>
              </a:rPr>
              <a:t>Wellcome</a:t>
            </a:r>
            <a:r>
              <a:rPr lang="en-US" sz="1866" b="1" i="1">
                <a:solidFill>
                  <a:schemeClr val="tx2"/>
                </a:solidFill>
              </a:rPr>
              <a:t> lens:</a:t>
            </a:r>
          </a:p>
          <a:p>
            <a:pPr>
              <a:lnSpc>
                <a:spcPts val="1333"/>
              </a:lnSpc>
            </a:pPr>
            <a:endParaRPr lang="en-US" sz="1866" b="1">
              <a:solidFill>
                <a:schemeClr val="tx2"/>
              </a:solidFill>
            </a:endParaRPr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Infectious Disease  4</a:t>
            </a:r>
          </a:p>
          <a:p>
            <a:pPr>
              <a:lnSpc>
                <a:spcPts val="1333"/>
              </a:lnSpc>
            </a:pPr>
            <a:endParaRPr lang="en-US" sz="1866" b="1">
              <a:solidFill>
                <a:schemeClr val="tx2"/>
              </a:solidFill>
            </a:endParaRPr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Mental Health  2</a:t>
            </a:r>
          </a:p>
          <a:p>
            <a:pPr>
              <a:lnSpc>
                <a:spcPts val="1333"/>
              </a:lnSpc>
            </a:pPr>
            <a:endParaRPr lang="en-US" sz="1866" b="1">
              <a:solidFill>
                <a:schemeClr val="tx2"/>
              </a:solidFill>
            </a:endParaRPr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Climate &amp; Health  2</a:t>
            </a:r>
          </a:p>
          <a:p>
            <a:pPr>
              <a:lnSpc>
                <a:spcPts val="1333"/>
              </a:lnSpc>
            </a:pPr>
            <a:endParaRPr lang="en-US" sz="1866" b="1">
              <a:solidFill>
                <a:schemeClr val="tx2"/>
              </a:solidFill>
            </a:endParaRPr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DR/Cross-cutting  6</a:t>
            </a:r>
          </a:p>
          <a:p>
            <a:pPr>
              <a:lnSpc>
                <a:spcPts val="2400"/>
              </a:lnSpc>
            </a:pPr>
            <a:endParaRPr lang="en-US" sz="20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6F78D9-A052-D26F-CED2-4242A381016C}"/>
              </a:ext>
            </a:extLst>
          </p:cNvPr>
          <p:cNvSpPr txBox="1"/>
          <p:nvPr/>
        </p:nvSpPr>
        <p:spPr>
          <a:xfrm>
            <a:off x="13213368" y="3830976"/>
            <a:ext cx="2839917" cy="15131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333"/>
              </a:lnSpc>
            </a:pPr>
            <a:r>
              <a:rPr lang="en-US" sz="1866" b="1" i="1"/>
              <a:t>By region:</a:t>
            </a:r>
          </a:p>
          <a:p>
            <a:pPr>
              <a:lnSpc>
                <a:spcPts val="1333"/>
              </a:lnSpc>
            </a:pPr>
            <a:endParaRPr lang="en-US" sz="1866"/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North Africa  1</a:t>
            </a:r>
          </a:p>
          <a:p>
            <a:pPr>
              <a:lnSpc>
                <a:spcPts val="1333"/>
              </a:lnSpc>
            </a:pPr>
            <a:endParaRPr lang="en-US" sz="1866" b="1">
              <a:solidFill>
                <a:schemeClr val="tx2"/>
              </a:solidFill>
            </a:endParaRPr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East Africa  5</a:t>
            </a:r>
          </a:p>
          <a:p>
            <a:pPr>
              <a:lnSpc>
                <a:spcPts val="1333"/>
              </a:lnSpc>
            </a:pPr>
            <a:endParaRPr lang="en-US" sz="1866" b="1">
              <a:solidFill>
                <a:schemeClr val="tx2"/>
              </a:solidFill>
            </a:endParaRPr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Southern Africa  4</a:t>
            </a:r>
          </a:p>
          <a:p>
            <a:pPr>
              <a:lnSpc>
                <a:spcPts val="1333"/>
              </a:lnSpc>
            </a:pPr>
            <a:endParaRPr lang="en-US" sz="1866" b="1">
              <a:solidFill>
                <a:schemeClr val="tx2"/>
              </a:solidFill>
            </a:endParaRPr>
          </a:p>
          <a:p>
            <a:pPr>
              <a:lnSpc>
                <a:spcPts val="1333"/>
              </a:lnSpc>
            </a:pPr>
            <a:r>
              <a:rPr lang="en-US" sz="1866" b="1">
                <a:solidFill>
                  <a:schemeClr val="tx2"/>
                </a:solidFill>
              </a:rPr>
              <a:t>West Africa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B86E63-4119-BE57-BE8A-0AA65761F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917" y="121712"/>
            <a:ext cx="3594216" cy="1360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3455C-E372-933A-B331-D54777088627}"/>
              </a:ext>
            </a:extLst>
          </p:cNvPr>
          <p:cNvSpPr txBox="1"/>
          <p:nvPr/>
        </p:nvSpPr>
        <p:spPr>
          <a:xfrm>
            <a:off x="13213369" y="2063039"/>
            <a:ext cx="297290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i="1">
                <a:solidFill>
                  <a:schemeClr val="tx2"/>
                </a:solidFill>
              </a:rPr>
              <a:t>14 Africa-led research consortia linking 35 countries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033359-A1C8-D9AA-273A-826841B5077C}"/>
              </a:ext>
            </a:extLst>
          </p:cNvPr>
          <p:cNvSpPr/>
          <p:nvPr/>
        </p:nvSpPr>
        <p:spPr>
          <a:xfrm>
            <a:off x="455289" y="5969690"/>
            <a:ext cx="5668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+mj-lt"/>
              </a:rPr>
              <a:t>DELTAS I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9BBB24-D26C-58D0-7532-5174E7E8081E}"/>
              </a:ext>
            </a:extLst>
          </p:cNvPr>
          <p:cNvSpPr txBox="1">
            <a:spLocks/>
          </p:cNvSpPr>
          <p:nvPr/>
        </p:nvSpPr>
        <p:spPr>
          <a:xfrm>
            <a:off x="1325793" y="300568"/>
            <a:ext cx="14704644" cy="11580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66"/>
              </a:lnSpc>
            </a:pPr>
            <a:r>
              <a:rPr lang="en-GB"/>
              <a:t>Major International Programmes </a:t>
            </a:r>
          </a:p>
          <a:p>
            <a:pPr>
              <a:lnSpc>
                <a:spcPts val="4666"/>
              </a:lnSpc>
            </a:pPr>
            <a:r>
              <a:rPr lang="en-GB" sz="3600"/>
              <a:t>Funding Institutions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9291C-1D2B-0836-6052-2C69D10A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2A4AC7-EA6A-4800-A9E4-53F375730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06" y="2443870"/>
            <a:ext cx="6914249" cy="670013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/>
              <a:t>Phase 2 2019 – 2024 partnership with Department of Biotechnology DBT, India Government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  <a:p>
            <a:pPr>
              <a:lnSpc>
                <a:spcPct val="100000"/>
              </a:lnSpc>
            </a:pPr>
            <a:endParaRPr lang="en-GB" sz="2000">
              <a:cs typeface="Arial"/>
            </a:endParaRPr>
          </a:p>
          <a:p>
            <a:pPr>
              <a:lnSpc>
                <a:spcPct val="100000"/>
              </a:lnSpc>
            </a:pPr>
            <a:endParaRPr lang="en-GB" sz="2000">
              <a:cs typeface="Arial"/>
            </a:endParaRPr>
          </a:p>
          <a:p>
            <a:pPr>
              <a:lnSpc>
                <a:spcPct val="100000"/>
              </a:lnSpc>
            </a:pPr>
            <a:endParaRPr lang="en-GB" sz="2000">
              <a:cs typeface="Arial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>
                <a:cs typeface="Arial"/>
              </a:rPr>
              <a:t>Partnership funding model to shift the centre of gravity</a:t>
            </a:r>
          </a:p>
          <a:p>
            <a:pPr marL="850900" lvl="2" indent="-280670">
              <a:lnSpc>
                <a:spcPct val="100000"/>
              </a:lnSpc>
            </a:pPr>
            <a:r>
              <a:rPr lang="en-GB" sz="2000">
                <a:cs typeface="Arial"/>
              </a:rPr>
              <a:t>leadership of funding, agenda setting and management of health research capacity in India</a:t>
            </a:r>
          </a:p>
          <a:p>
            <a:pPr marL="569595" lvl="2" indent="0">
              <a:lnSpc>
                <a:spcPct val="100000"/>
              </a:lnSpc>
              <a:buNone/>
            </a:pPr>
            <a:endParaRPr lang="en-GB" sz="2000">
              <a:cs typeface="Arial"/>
            </a:endParaRPr>
          </a:p>
          <a:p>
            <a:pPr marL="850900" lvl="2" indent="-280670">
              <a:lnSpc>
                <a:spcPct val="100000"/>
              </a:lnSpc>
            </a:pPr>
            <a:r>
              <a:rPr lang="en-GB" sz="2000" b="1">
                <a:cs typeface="Arial"/>
              </a:rPr>
              <a:t>&gt;500 grants </a:t>
            </a:r>
            <a:r>
              <a:rPr lang="en-GB" sz="2000">
                <a:cs typeface="Arial"/>
              </a:rPr>
              <a:t>for fellowships and research management </a:t>
            </a:r>
            <a:r>
              <a:rPr lang="en-GB" sz="2000" b="1">
                <a:cs typeface="Arial"/>
              </a:rPr>
              <a:t>across 145 institutions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GB" sz="2000"/>
          </a:p>
        </p:txBody>
      </p:sp>
      <p:pic>
        <p:nvPicPr>
          <p:cNvPr id="8" name="Picture 7" descr="Image result for Department of Biotechnology logo">
            <a:extLst>
              <a:ext uri="{FF2B5EF4-FFF2-40B4-BE49-F238E27FC236}">
                <a16:creationId xmlns:a16="http://schemas.microsoft.com/office/drawing/2014/main" id="{A9B31134-4FDF-6A45-9C32-AC6D821C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545" y="3547231"/>
            <a:ext cx="1616508" cy="159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lh6.googleusercontent.com/bB7owUomjPY05yvszQbiLOaqgptr328SNj6CqUF2H0hjy9Va0YxckOW7XHo0Azti-Qbp40eW_Iu21Z-aE8QosYlowed2fjrjlEnPlpPJCkV0tXnNDJIJ78v9_crdl-Zj1_mJCHdvRNHGIwNWmg">
            <a:extLst>
              <a:ext uri="{FF2B5EF4-FFF2-40B4-BE49-F238E27FC236}">
                <a16:creationId xmlns:a16="http://schemas.microsoft.com/office/drawing/2014/main" id="{7E367C34-58BA-F648-A7BF-4002F9AC1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584" y="3547231"/>
            <a:ext cx="1585319" cy="159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524EF-6696-3792-EB75-81F27546D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880" y="7780662"/>
            <a:ext cx="3860800" cy="1219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380382-349E-97E4-39B2-87FAC17673FB}"/>
              </a:ext>
            </a:extLst>
          </p:cNvPr>
          <p:cNvSpPr txBox="1"/>
          <p:nvPr/>
        </p:nvSpPr>
        <p:spPr>
          <a:xfrm>
            <a:off x="12029105" y="8170930"/>
            <a:ext cx="337778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hlinkClick r:id="rId6"/>
              </a:rPr>
              <a:t>https://www.indiaalliance.org/</a:t>
            </a:r>
            <a:r>
              <a:rPr lang="en-US" sz="200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6753CD-D6B4-934C-DBDE-6FED04FAE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4880" y="1786529"/>
            <a:ext cx="7801905" cy="5874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7E6CB5-BD65-E43B-3F8B-62D4184E466D}"/>
              </a:ext>
            </a:extLst>
          </p:cNvPr>
          <p:cNvSpPr txBox="1">
            <a:spLocks/>
          </p:cNvSpPr>
          <p:nvPr/>
        </p:nvSpPr>
        <p:spPr>
          <a:xfrm>
            <a:off x="1466271" y="260989"/>
            <a:ext cx="14379559" cy="13939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GB" dirty="0">
                <a:latin typeface="+mn-lt"/>
              </a:rPr>
              <a:t>Major International Programmes </a:t>
            </a:r>
          </a:p>
          <a:p>
            <a:r>
              <a:rPr lang="en-US" sz="3600" dirty="0">
                <a:latin typeface="+mn-lt"/>
              </a:rPr>
              <a:t>India Alliance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4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53EC29-6B2E-165E-778C-C792384E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 SEA DREAM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64E71-BAF9-1416-9DE6-545BC702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2C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wellcome.org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C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|  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2C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wellcometrust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C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Placeholder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CF747A5-5E99-5F18-DBD9-1DE936F57A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r="16042"/>
          <a:stretch>
            <a:fillRect/>
          </a:stretch>
        </p:blipFill>
        <p:spPr/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3A304FE-B962-2355-FE36-57049C9106A3}"/>
              </a:ext>
            </a:extLst>
          </p:cNvPr>
          <p:cNvSpPr txBox="1">
            <a:spLocks/>
          </p:cNvSpPr>
          <p:nvPr/>
        </p:nvSpPr>
        <p:spPr>
          <a:xfrm>
            <a:off x="7216802" y="8832964"/>
            <a:ext cx="6111365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credit: Photo by CDC on Unsplash, CC-BY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F53A08-2191-FC57-2A58-457A79BC9C01}"/>
              </a:ext>
            </a:extLst>
          </p:cNvPr>
          <p:cNvSpPr txBox="1">
            <a:spLocks/>
          </p:cNvSpPr>
          <p:nvPr/>
        </p:nvSpPr>
        <p:spPr>
          <a:xfrm>
            <a:off x="567206" y="1712068"/>
            <a:ext cx="7236000" cy="57198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5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4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3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Developing Research Excellence and Mentorship in Southeast Asia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/>
              <a:t>Funding to multiple research consortia focussed on a specific thematic research area </a:t>
            </a:r>
          </a:p>
          <a:p>
            <a:endParaRPr lang="en-GB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/>
              <a:t>Multi-country partnerships between leading researchers</a:t>
            </a:r>
            <a:r>
              <a:rPr lang="en-GB">
                <a:solidFill>
                  <a:srgbClr val="FF0000"/>
                </a:solidFill>
              </a:rPr>
              <a:t> </a:t>
            </a:r>
          </a:p>
          <a:p>
            <a:endParaRPr lang="en-GB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/>
              <a:t>Open competition with proposals selected on their research excellence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/>
              <a:t>Consortia supporting emerging research leaders and development pathways in  enabling environments 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6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F571A-F0C8-3B45-D70C-5A2569CAA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A1B4AE-59D0-B4C3-7560-A75135C8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4129571"/>
            <a:ext cx="10191838" cy="884858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Discovery Research</a:t>
            </a:r>
          </a:p>
        </p:txBody>
      </p:sp>
    </p:spTree>
    <p:extLst>
      <p:ext uri="{BB962C8B-B14F-4D97-AF65-F5344CB8AC3E}">
        <p14:creationId xmlns:p14="http://schemas.microsoft.com/office/powerpoint/2010/main" val="177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78AAC36-DFAF-4AE4-A859-5ECABD2BF6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78AAC36-DFAF-4AE4-A859-5ECABD2BF6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CF237E-A6D3-B113-8BE8-5A42934ED789}"/>
              </a:ext>
            </a:extLst>
          </p:cNvPr>
          <p:cNvSpPr txBox="1"/>
          <p:nvPr/>
        </p:nvSpPr>
        <p:spPr>
          <a:xfrm>
            <a:off x="1017764" y="486530"/>
            <a:ext cx="11476160" cy="9106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en-US" sz="4400">
              <a:latin typeface="Wellcome"/>
              <a:cs typeface="Arial"/>
            </a:endParaRP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15452A77-6908-09F1-C619-54AC8043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413830" y="641264"/>
            <a:ext cx="432000" cy="307777"/>
          </a:xfrm>
        </p:spPr>
        <p:txBody>
          <a:bodyPr/>
          <a:lstStyle/>
          <a:p>
            <a:fld id="{DEF9AD68-5327-4FA6-9851-A953E7042653}" type="slidenum">
              <a:rPr lang="en-GB" smtClean="0"/>
              <a:pPr/>
              <a:t>15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33F306-DF2A-9D10-3FFA-BB62CB6CE6CD}"/>
              </a:ext>
            </a:extLst>
          </p:cNvPr>
          <p:cNvGrpSpPr/>
          <p:nvPr/>
        </p:nvGrpSpPr>
        <p:grpSpPr>
          <a:xfrm>
            <a:off x="636762" y="2927874"/>
            <a:ext cx="15417716" cy="5131872"/>
            <a:chOff x="530597" y="2549418"/>
            <a:chExt cx="15417716" cy="513187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A7A866-3D67-AE28-592D-A37D2C44136C}"/>
                </a:ext>
              </a:extLst>
            </p:cNvPr>
            <p:cNvSpPr/>
            <p:nvPr/>
          </p:nvSpPr>
          <p:spPr>
            <a:xfrm>
              <a:off x="8265799" y="6081180"/>
              <a:ext cx="1370517" cy="133239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E58B9C-80F1-4A29-8D54-CE71377D8C79}"/>
                </a:ext>
              </a:extLst>
            </p:cNvPr>
            <p:cNvSpPr txBox="1"/>
            <p:nvPr/>
          </p:nvSpPr>
          <p:spPr>
            <a:xfrm>
              <a:off x="2044049" y="2863738"/>
              <a:ext cx="5935081" cy="120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rtlCol="0" anchor="t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2000" baseline="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2000" baseline="0" dirty="0"/>
              </a:lvl2pPr>
              <a:lvl3pPr marL="594360" lvl="2" indent="-283464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2000" baseline="0" dirty="0"/>
              </a:lvl3pPr>
              <a:lvl4pPr marL="795528" lvl="3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2000" baseline="0" dirty="0"/>
              </a:lvl4pPr>
              <a:lvl5pPr marL="1088136" lvl="4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2000" baseline="0" dirty="0"/>
              </a:lvl5pPr>
              <a:lvl6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6pPr>
              <a:lvl7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7pPr>
              <a:lvl8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8pPr>
              <a:lvl9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9pPr>
            </a:lstStyle>
            <a:p>
              <a:r>
                <a:rPr lang="en-US" sz="2600" b="1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Fundamental processes</a:t>
              </a:r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 that underpin biology to understand more about how life works </a:t>
              </a:r>
              <a:endParaRPr lang="en-US" sz="2600">
                <a:solidFill>
                  <a:srgbClr val="000000"/>
                </a:solidFill>
                <a:latin typeface="Arial" panose="020B0604020202020204" pitchFamily="34" charset="0"/>
                <a:sym typeface="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307555-7126-4E4A-A80C-ED7E148E2818}"/>
                </a:ext>
              </a:extLst>
            </p:cNvPr>
            <p:cNvSpPr txBox="1"/>
            <p:nvPr/>
          </p:nvSpPr>
          <p:spPr>
            <a:xfrm>
              <a:off x="2044049" y="4355869"/>
              <a:ext cx="5347351" cy="120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rtlCol="0" anchor="t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2000" baseline="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2000" baseline="0" dirty="0"/>
              </a:lvl2pPr>
              <a:lvl3pPr marL="594360" lvl="2" indent="-283464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2000" baseline="0" dirty="0"/>
              </a:lvl3pPr>
              <a:lvl4pPr marL="795528" lvl="3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2000" baseline="0" dirty="0"/>
              </a:lvl4pPr>
              <a:lvl5pPr marL="1088136" lvl="4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2000" baseline="0" dirty="0"/>
              </a:lvl5pPr>
              <a:lvl6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6pPr>
              <a:lvl7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7pPr>
              <a:lvl8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8pPr>
              <a:lvl9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9pPr>
            </a:lstStyle>
            <a:p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Complexities of human health and disease including </a:t>
              </a:r>
              <a:r>
                <a:rPr lang="en-US" sz="2600" b="1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clinical</a:t>
              </a:r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 and </a:t>
              </a:r>
              <a:r>
                <a:rPr lang="en-US" sz="2600" b="1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population-based</a:t>
              </a:r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 approaches </a:t>
              </a:r>
              <a:endParaRPr lang="en-US" sz="2600">
                <a:solidFill>
                  <a:srgbClr val="000000"/>
                </a:solidFill>
                <a:latin typeface="Arial" panose="020B0604020202020204" pitchFamily="34" charset="0"/>
                <a:sym typeface="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12FBDF-A6F7-49C9-9227-03BDB4261AA1}"/>
                </a:ext>
              </a:extLst>
            </p:cNvPr>
            <p:cNvSpPr txBox="1"/>
            <p:nvPr/>
          </p:nvSpPr>
          <p:spPr>
            <a:xfrm>
              <a:off x="2044049" y="6036862"/>
              <a:ext cx="5677551" cy="1600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rtlCol="0" anchor="t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2000" baseline="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2000" baseline="0" dirty="0"/>
              </a:lvl2pPr>
              <a:lvl3pPr marL="594360" lvl="2" indent="-283464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2000" baseline="0" dirty="0"/>
              </a:lvl3pPr>
              <a:lvl4pPr marL="795528" lvl="3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2000" baseline="0" dirty="0"/>
              </a:lvl4pPr>
              <a:lvl5pPr marL="1088136" lvl="4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2000" baseline="0" dirty="0"/>
              </a:lvl5pPr>
              <a:lvl6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6pPr>
              <a:lvl7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7pPr>
              <a:lvl8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8pPr>
              <a:lvl9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9pPr>
            </a:lstStyle>
            <a:p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Development of </a:t>
              </a:r>
              <a:r>
                <a:rPr lang="en-US" sz="2600" b="1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methodologies</a:t>
              </a:r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, conceptual frameworks </a:t>
              </a:r>
              <a:r>
                <a:rPr lang="en-US" sz="2600" b="1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technologies</a:t>
              </a:r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, </a:t>
              </a:r>
              <a:r>
                <a:rPr lang="en-US" sz="2600" b="1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tools</a:t>
              </a:r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 or</a:t>
              </a:r>
              <a:r>
                <a:rPr lang="en-US" sz="2600" b="1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 techniques</a:t>
              </a:r>
              <a:r>
                <a:rPr lang="en-US" sz="2600">
                  <a:solidFill>
                    <a:srgbClr val="000000"/>
                  </a:solidFill>
                  <a:latin typeface="Arial"/>
                  <a:cs typeface="Arial"/>
                  <a:sym typeface=""/>
                </a:rPr>
                <a:t> that could benefit health-related research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6661C3F-3B6B-21F6-8E91-95F0530874A5}"/>
                </a:ext>
              </a:extLst>
            </p:cNvPr>
            <p:cNvGrpSpPr/>
            <p:nvPr/>
          </p:nvGrpSpPr>
          <p:grpSpPr>
            <a:xfrm>
              <a:off x="530597" y="6081180"/>
              <a:ext cx="1370517" cy="1332399"/>
              <a:chOff x="673532" y="5385083"/>
              <a:chExt cx="1370517" cy="133239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9FFC2A5-1D63-B1CF-970F-2F96AD2EE5E0}"/>
                  </a:ext>
                </a:extLst>
              </p:cNvPr>
              <p:cNvSpPr/>
              <p:nvPr/>
            </p:nvSpPr>
            <p:spPr>
              <a:xfrm>
                <a:off x="673532" y="5385083"/>
                <a:ext cx="1370517" cy="133239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CustomIcon">
                <a:extLst>
                  <a:ext uri="{FF2B5EF4-FFF2-40B4-BE49-F238E27FC236}">
                    <a16:creationId xmlns:a16="http://schemas.microsoft.com/office/drawing/2014/main" id="{182888D2-18ED-40AE-825A-142FF2BEFE8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94934" y="5544986"/>
                <a:ext cx="965874" cy="965874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494328-7E9E-4293-B174-4E5A94FAD4C4}"/>
                </a:ext>
              </a:extLst>
            </p:cNvPr>
            <p:cNvSpPr txBox="1"/>
            <p:nvPr/>
          </p:nvSpPr>
          <p:spPr>
            <a:xfrm>
              <a:off x="9883527" y="2861562"/>
              <a:ext cx="6064786" cy="120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sz="2000" b="1" baseline="0">
                  <a:solidFill>
                    <a:srgbClr val="000000"/>
                  </a:solidFill>
                  <a:latin typeface="Arial"/>
                  <a:cs typeface="Arial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sz="2000" baseline="0"/>
              </a:lvl2pPr>
              <a:lvl3pPr marL="594360" lvl="2" indent="-283464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sz="2000" baseline="0"/>
              </a:lvl3pPr>
              <a:lvl4pPr marL="795528" lvl="3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sz="2000" baseline="0"/>
              </a:lvl4pPr>
              <a:lvl5pPr marL="1088136" lvl="4" indent="-201168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sz="2000" baseline="0"/>
              </a:lvl5pPr>
              <a:lvl6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6pPr>
              <a:lvl7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7pPr>
              <a:lvl8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8pPr>
              <a:lvl9pPr marL="1447655" indent="-228577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SzPct val="100000"/>
                <a:buFont typeface="Arial" panose="020B0604020202020204" pitchFamily="34" charset="0"/>
                <a:buChar char="▫"/>
                <a:defRPr sz="2133">
                  <a:cs typeface="Arial" panose="020B0604020202020204" pitchFamily="34" charset="0"/>
                </a:defRPr>
              </a:lvl9pPr>
            </a:lstStyle>
            <a:p>
              <a:r>
                <a:rPr lang="en-GB" sz="2600"/>
                <a:t>Needs, values and priorities </a:t>
              </a:r>
              <a:r>
                <a:rPr lang="en-GB" sz="2600" b="0"/>
                <a:t>of the </a:t>
              </a:r>
              <a:r>
                <a:rPr lang="en-GB" sz="2600"/>
                <a:t>people </a:t>
              </a:r>
              <a:r>
                <a:rPr lang="en-GB" sz="2600" b="0"/>
                <a:t>and communities affected by disease and health inequalities</a:t>
              </a:r>
              <a:endParaRPr lang="en-US" sz="2600" b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A16B9A-FF99-457E-9E7C-671177C56BB8}"/>
                </a:ext>
              </a:extLst>
            </p:cNvPr>
            <p:cNvSpPr txBox="1"/>
            <p:nvPr/>
          </p:nvSpPr>
          <p:spPr>
            <a:xfrm>
              <a:off x="9750860" y="4309702"/>
              <a:ext cx="5441088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GB" sz="2600" b="1">
                  <a:ea typeface="+mn-lt"/>
                  <a:cs typeface="+mn-lt"/>
                </a:rPr>
                <a:t>Social, cultural, </a:t>
              </a:r>
              <a:r>
                <a:rPr lang="en-GB" sz="2600" b="1">
                  <a:latin typeface="Arial"/>
                  <a:cs typeface="Arial"/>
                </a:rPr>
                <a:t>political</a:t>
              </a:r>
              <a:r>
                <a:rPr lang="en-GB" sz="2600" b="1">
                  <a:ea typeface="+mn-lt"/>
                  <a:cs typeface="+mn-lt"/>
                </a:rPr>
                <a:t> </a:t>
              </a:r>
              <a:r>
                <a:rPr lang="en-GB" sz="2600">
                  <a:ea typeface="+mn-lt"/>
                  <a:cs typeface="+mn-lt"/>
                </a:rPr>
                <a:t>and </a:t>
              </a:r>
              <a:r>
                <a:rPr lang="en-GB" sz="2600" b="1">
                  <a:ea typeface="+mn-lt"/>
                  <a:cs typeface="+mn-lt"/>
                </a:rPr>
                <a:t>historical </a:t>
              </a:r>
              <a:r>
                <a:rPr lang="en-GB" sz="2600" b="0">
                  <a:ea typeface="+mn-lt"/>
                  <a:cs typeface="+mn-lt"/>
                </a:rPr>
                <a:t>contexts </a:t>
              </a:r>
              <a:br>
                <a:rPr lang="en-GB" sz="2600" b="0">
                  <a:ea typeface="+mn-lt"/>
                  <a:cs typeface="+mn-lt"/>
                </a:rPr>
              </a:br>
              <a:r>
                <a:rPr lang="en-GB" sz="2600" b="0">
                  <a:ea typeface="+mn-lt"/>
                  <a:cs typeface="+mn-lt"/>
                </a:rPr>
                <a:t>of human health and disease </a:t>
              </a:r>
              <a:endParaRPr lang="en-US" sz="2600" b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2CF3AB-85D9-44D8-91A9-3A8C9665BA50}"/>
                </a:ext>
              </a:extLst>
            </p:cNvPr>
            <p:cNvGrpSpPr/>
            <p:nvPr/>
          </p:nvGrpSpPr>
          <p:grpSpPr>
            <a:xfrm>
              <a:off x="549677" y="4355959"/>
              <a:ext cx="1370517" cy="1332399"/>
              <a:chOff x="604834" y="3760821"/>
              <a:chExt cx="1370517" cy="133239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9C436F6-9D1E-EAF7-AFDA-D0BCAF78F786}"/>
                  </a:ext>
                </a:extLst>
              </p:cNvPr>
              <p:cNvSpPr/>
              <p:nvPr/>
            </p:nvSpPr>
            <p:spPr>
              <a:xfrm>
                <a:off x="604834" y="3760821"/>
                <a:ext cx="1370517" cy="133239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Google Shape;10409;p123">
                <a:extLst>
                  <a:ext uri="{FF2B5EF4-FFF2-40B4-BE49-F238E27FC236}">
                    <a16:creationId xmlns:a16="http://schemas.microsoft.com/office/drawing/2014/main" id="{6ECD64C0-4639-4DD9-AC8C-935F08B1CF37}"/>
                  </a:ext>
                </a:extLst>
              </p:cNvPr>
              <p:cNvSpPr/>
              <p:nvPr/>
            </p:nvSpPr>
            <p:spPr>
              <a:xfrm>
                <a:off x="719379" y="4050780"/>
                <a:ext cx="1141429" cy="853557"/>
              </a:xfrm>
              <a:custGeom>
                <a:avLst/>
                <a:gdLst/>
                <a:ahLst/>
                <a:cxnLst/>
                <a:rect l="l" t="t" r="r" b="b"/>
                <a:pathLst>
                  <a:path w="12026" h="8993" extrusionOk="0">
                    <a:moveTo>
                      <a:pt x="3929" y="0"/>
                    </a:moveTo>
                    <a:cubicBezTo>
                      <a:pt x="1691" y="0"/>
                      <a:pt x="0" y="2322"/>
                      <a:pt x="1167" y="4763"/>
                    </a:cubicBezTo>
                    <a:lnTo>
                      <a:pt x="453" y="4763"/>
                    </a:lnTo>
                    <a:cubicBezTo>
                      <a:pt x="369" y="4763"/>
                      <a:pt x="298" y="4834"/>
                      <a:pt x="298" y="4929"/>
                    </a:cubicBezTo>
                    <a:cubicBezTo>
                      <a:pt x="298" y="5013"/>
                      <a:pt x="369" y="5096"/>
                      <a:pt x="453" y="5096"/>
                    </a:cubicBezTo>
                    <a:lnTo>
                      <a:pt x="1346" y="5096"/>
                    </a:lnTo>
                    <a:cubicBezTo>
                      <a:pt x="2334" y="6727"/>
                      <a:pt x="4382" y="7918"/>
                      <a:pt x="5977" y="8965"/>
                    </a:cubicBezTo>
                    <a:cubicBezTo>
                      <a:pt x="6007" y="8983"/>
                      <a:pt x="6040" y="8992"/>
                      <a:pt x="6071" y="8992"/>
                    </a:cubicBezTo>
                    <a:cubicBezTo>
                      <a:pt x="6102" y="8992"/>
                      <a:pt x="6132" y="8983"/>
                      <a:pt x="6156" y="8965"/>
                    </a:cubicBezTo>
                    <a:cubicBezTo>
                      <a:pt x="7751" y="7930"/>
                      <a:pt x="9799" y="6739"/>
                      <a:pt x="10787" y="5096"/>
                    </a:cubicBezTo>
                    <a:lnTo>
                      <a:pt x="11680" y="5096"/>
                    </a:lnTo>
                    <a:cubicBezTo>
                      <a:pt x="11764" y="5096"/>
                      <a:pt x="11847" y="5013"/>
                      <a:pt x="11847" y="4929"/>
                    </a:cubicBezTo>
                    <a:cubicBezTo>
                      <a:pt x="11883" y="4774"/>
                      <a:pt x="11811" y="4703"/>
                      <a:pt x="11704" y="4703"/>
                    </a:cubicBezTo>
                    <a:lnTo>
                      <a:pt x="10990" y="4703"/>
                    </a:lnTo>
                    <a:cubicBezTo>
                      <a:pt x="12025" y="2572"/>
                      <a:pt x="10859" y="452"/>
                      <a:pt x="8930" y="12"/>
                    </a:cubicBezTo>
                    <a:cubicBezTo>
                      <a:pt x="8922" y="11"/>
                      <a:pt x="8914" y="10"/>
                      <a:pt x="8906" y="10"/>
                    </a:cubicBezTo>
                    <a:cubicBezTo>
                      <a:pt x="8821" y="10"/>
                      <a:pt x="8748" y="68"/>
                      <a:pt x="8716" y="155"/>
                    </a:cubicBezTo>
                    <a:cubicBezTo>
                      <a:pt x="8704" y="238"/>
                      <a:pt x="8763" y="333"/>
                      <a:pt x="8847" y="357"/>
                    </a:cubicBezTo>
                    <a:cubicBezTo>
                      <a:pt x="10609" y="762"/>
                      <a:pt x="11668" y="2738"/>
                      <a:pt x="10621" y="4715"/>
                    </a:cubicBezTo>
                    <a:lnTo>
                      <a:pt x="10001" y="4715"/>
                    </a:lnTo>
                    <a:lnTo>
                      <a:pt x="9418" y="3548"/>
                    </a:lnTo>
                    <a:cubicBezTo>
                      <a:pt x="9385" y="3483"/>
                      <a:pt x="9325" y="3452"/>
                      <a:pt x="9266" y="3452"/>
                    </a:cubicBezTo>
                    <a:cubicBezTo>
                      <a:pt x="9196" y="3452"/>
                      <a:pt x="9128" y="3495"/>
                      <a:pt x="9108" y="3572"/>
                    </a:cubicBezTo>
                    <a:lnTo>
                      <a:pt x="8573" y="5251"/>
                    </a:lnTo>
                    <a:lnTo>
                      <a:pt x="7954" y="3870"/>
                    </a:lnTo>
                    <a:cubicBezTo>
                      <a:pt x="7927" y="3808"/>
                      <a:pt x="7868" y="3772"/>
                      <a:pt x="7806" y="3772"/>
                    </a:cubicBezTo>
                    <a:cubicBezTo>
                      <a:pt x="7784" y="3772"/>
                      <a:pt x="7761" y="3777"/>
                      <a:pt x="7739" y="3786"/>
                    </a:cubicBezTo>
                    <a:cubicBezTo>
                      <a:pt x="7644" y="3822"/>
                      <a:pt x="7620" y="3917"/>
                      <a:pt x="7644" y="4001"/>
                    </a:cubicBezTo>
                    <a:lnTo>
                      <a:pt x="8430" y="5810"/>
                    </a:lnTo>
                    <a:cubicBezTo>
                      <a:pt x="8458" y="5877"/>
                      <a:pt x="8520" y="5910"/>
                      <a:pt x="8583" y="5910"/>
                    </a:cubicBezTo>
                    <a:cubicBezTo>
                      <a:pt x="8654" y="5910"/>
                      <a:pt x="8726" y="5869"/>
                      <a:pt x="8751" y="5786"/>
                    </a:cubicBezTo>
                    <a:lnTo>
                      <a:pt x="9299" y="4084"/>
                    </a:lnTo>
                    <a:lnTo>
                      <a:pt x="9739" y="4989"/>
                    </a:lnTo>
                    <a:cubicBezTo>
                      <a:pt x="9775" y="5048"/>
                      <a:pt x="9835" y="5072"/>
                      <a:pt x="9894" y="5072"/>
                    </a:cubicBezTo>
                    <a:lnTo>
                      <a:pt x="10418" y="5072"/>
                    </a:lnTo>
                    <a:cubicBezTo>
                      <a:pt x="9323" y="6715"/>
                      <a:pt x="6989" y="7965"/>
                      <a:pt x="6084" y="8584"/>
                    </a:cubicBezTo>
                    <a:cubicBezTo>
                      <a:pt x="4644" y="7656"/>
                      <a:pt x="2715" y="6537"/>
                      <a:pt x="1750" y="5072"/>
                    </a:cubicBezTo>
                    <a:lnTo>
                      <a:pt x="2572" y="5072"/>
                    </a:lnTo>
                    <a:cubicBezTo>
                      <a:pt x="2631" y="5072"/>
                      <a:pt x="2691" y="5036"/>
                      <a:pt x="2715" y="4989"/>
                    </a:cubicBezTo>
                    <a:lnTo>
                      <a:pt x="3453" y="3500"/>
                    </a:lnTo>
                    <a:lnTo>
                      <a:pt x="4358" y="6167"/>
                    </a:lnTo>
                    <a:cubicBezTo>
                      <a:pt x="4387" y="6243"/>
                      <a:pt x="4456" y="6279"/>
                      <a:pt x="4523" y="6279"/>
                    </a:cubicBezTo>
                    <a:cubicBezTo>
                      <a:pt x="4593" y="6279"/>
                      <a:pt x="4661" y="6240"/>
                      <a:pt x="4679" y="6167"/>
                    </a:cubicBezTo>
                    <a:lnTo>
                      <a:pt x="5394" y="3739"/>
                    </a:lnTo>
                    <a:lnTo>
                      <a:pt x="6049" y="4822"/>
                    </a:lnTo>
                    <a:cubicBezTo>
                      <a:pt x="6087" y="4877"/>
                      <a:pt x="6146" y="4904"/>
                      <a:pt x="6202" y="4904"/>
                    </a:cubicBezTo>
                    <a:cubicBezTo>
                      <a:pt x="6267" y="4904"/>
                      <a:pt x="6327" y="4868"/>
                      <a:pt x="6346" y="4798"/>
                    </a:cubicBezTo>
                    <a:lnTo>
                      <a:pt x="7120" y="2893"/>
                    </a:lnTo>
                    <a:lnTo>
                      <a:pt x="7358" y="3429"/>
                    </a:lnTo>
                    <a:cubicBezTo>
                      <a:pt x="7393" y="3491"/>
                      <a:pt x="7455" y="3526"/>
                      <a:pt x="7518" y="3526"/>
                    </a:cubicBezTo>
                    <a:cubicBezTo>
                      <a:pt x="7540" y="3526"/>
                      <a:pt x="7563" y="3522"/>
                      <a:pt x="7584" y="3512"/>
                    </a:cubicBezTo>
                    <a:cubicBezTo>
                      <a:pt x="7680" y="3465"/>
                      <a:pt x="7704" y="3381"/>
                      <a:pt x="7680" y="3286"/>
                    </a:cubicBezTo>
                    <a:lnTo>
                      <a:pt x="7287" y="2393"/>
                    </a:lnTo>
                    <a:cubicBezTo>
                      <a:pt x="7257" y="2328"/>
                      <a:pt x="7195" y="2295"/>
                      <a:pt x="7132" y="2295"/>
                    </a:cubicBezTo>
                    <a:cubicBezTo>
                      <a:pt x="7070" y="2295"/>
                      <a:pt x="7007" y="2328"/>
                      <a:pt x="6977" y="2393"/>
                    </a:cubicBezTo>
                    <a:lnTo>
                      <a:pt x="6168" y="4358"/>
                    </a:lnTo>
                    <a:lnTo>
                      <a:pt x="5501" y="3227"/>
                    </a:lnTo>
                    <a:cubicBezTo>
                      <a:pt x="5470" y="3171"/>
                      <a:pt x="5419" y="3145"/>
                      <a:pt x="5365" y="3145"/>
                    </a:cubicBezTo>
                    <a:cubicBezTo>
                      <a:pt x="5293" y="3145"/>
                      <a:pt x="5219" y="3192"/>
                      <a:pt x="5191" y="3274"/>
                    </a:cubicBezTo>
                    <a:lnTo>
                      <a:pt x="4501" y="5572"/>
                    </a:lnTo>
                    <a:lnTo>
                      <a:pt x="3643" y="3024"/>
                    </a:lnTo>
                    <a:cubicBezTo>
                      <a:pt x="3618" y="2942"/>
                      <a:pt x="3550" y="2900"/>
                      <a:pt x="3482" y="2900"/>
                    </a:cubicBezTo>
                    <a:cubicBezTo>
                      <a:pt x="3421" y="2900"/>
                      <a:pt x="3362" y="2933"/>
                      <a:pt x="3334" y="3000"/>
                    </a:cubicBezTo>
                    <a:lnTo>
                      <a:pt x="2465" y="4774"/>
                    </a:lnTo>
                    <a:lnTo>
                      <a:pt x="1548" y="4774"/>
                    </a:lnTo>
                    <a:cubicBezTo>
                      <a:pt x="357" y="2548"/>
                      <a:pt x="1869" y="345"/>
                      <a:pt x="3929" y="345"/>
                    </a:cubicBezTo>
                    <a:cubicBezTo>
                      <a:pt x="4703" y="345"/>
                      <a:pt x="5418" y="655"/>
                      <a:pt x="5953" y="1203"/>
                    </a:cubicBezTo>
                    <a:cubicBezTo>
                      <a:pt x="5989" y="1238"/>
                      <a:pt x="6034" y="1256"/>
                      <a:pt x="6078" y="1256"/>
                    </a:cubicBezTo>
                    <a:cubicBezTo>
                      <a:pt x="6123" y="1256"/>
                      <a:pt x="6168" y="1238"/>
                      <a:pt x="6203" y="1203"/>
                    </a:cubicBezTo>
                    <a:cubicBezTo>
                      <a:pt x="6668" y="714"/>
                      <a:pt x="7287" y="417"/>
                      <a:pt x="7954" y="357"/>
                    </a:cubicBezTo>
                    <a:cubicBezTo>
                      <a:pt x="8049" y="345"/>
                      <a:pt x="8120" y="262"/>
                      <a:pt x="8108" y="167"/>
                    </a:cubicBezTo>
                    <a:cubicBezTo>
                      <a:pt x="8097" y="78"/>
                      <a:pt x="8025" y="11"/>
                      <a:pt x="7939" y="11"/>
                    </a:cubicBezTo>
                    <a:cubicBezTo>
                      <a:pt x="7932" y="11"/>
                      <a:pt x="7925" y="11"/>
                      <a:pt x="7918" y="12"/>
                    </a:cubicBezTo>
                    <a:cubicBezTo>
                      <a:pt x="7215" y="83"/>
                      <a:pt x="6572" y="369"/>
                      <a:pt x="6072" y="845"/>
                    </a:cubicBezTo>
                    <a:cubicBezTo>
                      <a:pt x="5489" y="298"/>
                      <a:pt x="4727" y="0"/>
                      <a:pt x="3929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 w="0" cap="flat">
                <a:solidFill>
                  <a:srgbClr val="002060"/>
                </a:solidFill>
                <a:prstDash val="solid"/>
                <a:miter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214957-BD16-3D2C-953B-4FE459BD8EED}"/>
                </a:ext>
              </a:extLst>
            </p:cNvPr>
            <p:cNvGrpSpPr/>
            <p:nvPr/>
          </p:nvGrpSpPr>
          <p:grpSpPr>
            <a:xfrm>
              <a:off x="8271124" y="2549418"/>
              <a:ext cx="1370517" cy="1332399"/>
              <a:chOff x="8566293" y="2479029"/>
              <a:chExt cx="1370517" cy="1332399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1FA7B7B6-CFE7-612E-5824-3680CF9549FC}"/>
                  </a:ext>
                </a:extLst>
              </p:cNvPr>
              <p:cNvSpPr/>
              <p:nvPr/>
            </p:nvSpPr>
            <p:spPr>
              <a:xfrm>
                <a:off x="8566293" y="2479029"/>
                <a:ext cx="1370517" cy="133239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oogle Shape;11236;p124">
                <a:extLst>
                  <a:ext uri="{FF2B5EF4-FFF2-40B4-BE49-F238E27FC236}">
                    <a16:creationId xmlns:a16="http://schemas.microsoft.com/office/drawing/2014/main" id="{E1857EBF-6ECD-4FE9-812F-4CA0241B59CF}"/>
                  </a:ext>
                </a:extLst>
              </p:cNvPr>
              <p:cNvGrpSpPr/>
              <p:nvPr/>
            </p:nvGrpSpPr>
            <p:grpSpPr>
              <a:xfrm>
                <a:off x="8864460" y="2626347"/>
                <a:ext cx="807675" cy="954149"/>
                <a:chOff x="6707084" y="3387403"/>
                <a:chExt cx="261145" cy="308504"/>
              </a:xfrm>
            </p:grpSpPr>
            <p:sp>
              <p:nvSpPr>
                <p:cNvPr id="29" name="Google Shape;11237;p124">
                  <a:extLst>
                    <a:ext uri="{FF2B5EF4-FFF2-40B4-BE49-F238E27FC236}">
                      <a16:creationId xmlns:a16="http://schemas.microsoft.com/office/drawing/2014/main" id="{2BA24A4B-D5BA-4A6A-B328-D3C51F4D7384}"/>
                    </a:ext>
                  </a:extLst>
                </p:cNvPr>
                <p:cNvSpPr/>
                <p:nvPr/>
              </p:nvSpPr>
              <p:spPr>
                <a:xfrm>
                  <a:off x="6726053" y="3542403"/>
                  <a:ext cx="68238" cy="153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4823" extrusionOk="0">
                      <a:moveTo>
                        <a:pt x="1203" y="286"/>
                      </a:moveTo>
                      <a:cubicBezTo>
                        <a:pt x="1381" y="286"/>
                        <a:pt x="1524" y="417"/>
                        <a:pt x="1524" y="596"/>
                      </a:cubicBezTo>
                      <a:lnTo>
                        <a:pt x="1524" y="893"/>
                      </a:lnTo>
                      <a:cubicBezTo>
                        <a:pt x="1524" y="1143"/>
                        <a:pt x="1310" y="1358"/>
                        <a:pt x="1060" y="1358"/>
                      </a:cubicBezTo>
                      <a:cubicBezTo>
                        <a:pt x="810" y="1358"/>
                        <a:pt x="596" y="1143"/>
                        <a:pt x="596" y="893"/>
                      </a:cubicBezTo>
                      <a:lnTo>
                        <a:pt x="596" y="596"/>
                      </a:lnTo>
                      <a:cubicBezTo>
                        <a:pt x="596" y="417"/>
                        <a:pt x="726" y="286"/>
                        <a:pt x="905" y="286"/>
                      </a:cubicBezTo>
                      <a:close/>
                      <a:moveTo>
                        <a:pt x="1227" y="1643"/>
                      </a:moveTo>
                      <a:lnTo>
                        <a:pt x="1227" y="1715"/>
                      </a:lnTo>
                      <a:cubicBezTo>
                        <a:pt x="1227" y="1774"/>
                        <a:pt x="1238" y="1822"/>
                        <a:pt x="1262" y="1858"/>
                      </a:cubicBezTo>
                      <a:lnTo>
                        <a:pt x="1060" y="2036"/>
                      </a:lnTo>
                      <a:lnTo>
                        <a:pt x="846" y="1846"/>
                      </a:lnTo>
                      <a:cubicBezTo>
                        <a:pt x="881" y="1798"/>
                        <a:pt x="893" y="1762"/>
                        <a:pt x="893" y="1703"/>
                      </a:cubicBezTo>
                      <a:lnTo>
                        <a:pt x="893" y="1643"/>
                      </a:lnTo>
                      <a:close/>
                      <a:moveTo>
                        <a:pt x="1060" y="2036"/>
                      </a:moveTo>
                      <a:cubicBezTo>
                        <a:pt x="1060" y="2048"/>
                        <a:pt x="1057" y="2054"/>
                        <a:pt x="1055" y="2054"/>
                      </a:cubicBezTo>
                      <a:cubicBezTo>
                        <a:pt x="1054" y="2054"/>
                        <a:pt x="1054" y="2048"/>
                        <a:pt x="1060" y="2036"/>
                      </a:cubicBezTo>
                      <a:close/>
                      <a:moveTo>
                        <a:pt x="905" y="0"/>
                      </a:moveTo>
                      <a:cubicBezTo>
                        <a:pt x="584" y="0"/>
                        <a:pt x="310" y="274"/>
                        <a:pt x="310" y="596"/>
                      </a:cubicBezTo>
                      <a:lnTo>
                        <a:pt x="310" y="893"/>
                      </a:lnTo>
                      <a:cubicBezTo>
                        <a:pt x="310" y="1143"/>
                        <a:pt x="429" y="1358"/>
                        <a:pt x="607" y="1489"/>
                      </a:cubicBezTo>
                      <a:lnTo>
                        <a:pt x="607" y="1703"/>
                      </a:lnTo>
                      <a:lnTo>
                        <a:pt x="607" y="1715"/>
                      </a:lnTo>
                      <a:lnTo>
                        <a:pt x="250" y="1893"/>
                      </a:lnTo>
                      <a:cubicBezTo>
                        <a:pt x="107" y="1965"/>
                        <a:pt x="0" y="2120"/>
                        <a:pt x="0" y="2298"/>
                      </a:cubicBezTo>
                      <a:lnTo>
                        <a:pt x="0" y="3632"/>
                      </a:lnTo>
                      <a:cubicBezTo>
                        <a:pt x="0" y="3751"/>
                        <a:pt x="36" y="3870"/>
                        <a:pt x="107" y="3965"/>
                      </a:cubicBezTo>
                      <a:lnTo>
                        <a:pt x="250" y="4179"/>
                      </a:lnTo>
                      <a:cubicBezTo>
                        <a:pt x="286" y="4227"/>
                        <a:pt x="310" y="4298"/>
                        <a:pt x="310" y="4358"/>
                      </a:cubicBezTo>
                      <a:lnTo>
                        <a:pt x="310" y="4679"/>
                      </a:lnTo>
                      <a:cubicBezTo>
                        <a:pt x="310" y="4751"/>
                        <a:pt x="369" y="4822"/>
                        <a:pt x="465" y="4822"/>
                      </a:cubicBezTo>
                      <a:cubicBezTo>
                        <a:pt x="536" y="4822"/>
                        <a:pt x="607" y="4763"/>
                        <a:pt x="607" y="4679"/>
                      </a:cubicBezTo>
                      <a:lnTo>
                        <a:pt x="607" y="4358"/>
                      </a:lnTo>
                      <a:cubicBezTo>
                        <a:pt x="607" y="4239"/>
                        <a:pt x="584" y="4120"/>
                        <a:pt x="512" y="4036"/>
                      </a:cubicBezTo>
                      <a:lnTo>
                        <a:pt x="357" y="3810"/>
                      </a:lnTo>
                      <a:cubicBezTo>
                        <a:pt x="334" y="3763"/>
                        <a:pt x="298" y="3691"/>
                        <a:pt x="298" y="3632"/>
                      </a:cubicBezTo>
                      <a:lnTo>
                        <a:pt x="298" y="2298"/>
                      </a:lnTo>
                      <a:cubicBezTo>
                        <a:pt x="298" y="2239"/>
                        <a:pt x="334" y="2179"/>
                        <a:pt x="381" y="2143"/>
                      </a:cubicBezTo>
                      <a:lnTo>
                        <a:pt x="643" y="2024"/>
                      </a:lnTo>
                      <a:lnTo>
                        <a:pt x="857" y="2251"/>
                      </a:lnTo>
                      <a:cubicBezTo>
                        <a:pt x="929" y="2310"/>
                        <a:pt x="1000" y="2334"/>
                        <a:pt x="1072" y="2334"/>
                      </a:cubicBezTo>
                      <a:cubicBezTo>
                        <a:pt x="1143" y="2334"/>
                        <a:pt x="1227" y="2310"/>
                        <a:pt x="1286" y="2251"/>
                      </a:cubicBezTo>
                      <a:lnTo>
                        <a:pt x="1500" y="2024"/>
                      </a:lnTo>
                      <a:lnTo>
                        <a:pt x="1762" y="2143"/>
                      </a:lnTo>
                      <a:cubicBezTo>
                        <a:pt x="1822" y="2179"/>
                        <a:pt x="1846" y="2239"/>
                        <a:pt x="1846" y="2298"/>
                      </a:cubicBezTo>
                      <a:lnTo>
                        <a:pt x="1846" y="3632"/>
                      </a:lnTo>
                      <a:cubicBezTo>
                        <a:pt x="1846" y="3691"/>
                        <a:pt x="1834" y="3751"/>
                        <a:pt x="1786" y="3810"/>
                      </a:cubicBezTo>
                      <a:lnTo>
                        <a:pt x="1643" y="4036"/>
                      </a:lnTo>
                      <a:cubicBezTo>
                        <a:pt x="1572" y="4144"/>
                        <a:pt x="1536" y="4239"/>
                        <a:pt x="1536" y="4358"/>
                      </a:cubicBezTo>
                      <a:lnTo>
                        <a:pt x="1536" y="4679"/>
                      </a:lnTo>
                      <a:cubicBezTo>
                        <a:pt x="1536" y="4751"/>
                        <a:pt x="1596" y="4822"/>
                        <a:pt x="1679" y="4822"/>
                      </a:cubicBezTo>
                      <a:cubicBezTo>
                        <a:pt x="1750" y="4822"/>
                        <a:pt x="1834" y="4763"/>
                        <a:pt x="1834" y="4679"/>
                      </a:cubicBezTo>
                      <a:lnTo>
                        <a:pt x="1834" y="4358"/>
                      </a:lnTo>
                      <a:cubicBezTo>
                        <a:pt x="1834" y="4298"/>
                        <a:pt x="1846" y="4239"/>
                        <a:pt x="1893" y="4179"/>
                      </a:cubicBezTo>
                      <a:lnTo>
                        <a:pt x="2036" y="3965"/>
                      </a:lnTo>
                      <a:cubicBezTo>
                        <a:pt x="2096" y="3858"/>
                        <a:pt x="2143" y="3751"/>
                        <a:pt x="2143" y="3632"/>
                      </a:cubicBezTo>
                      <a:lnTo>
                        <a:pt x="2143" y="2298"/>
                      </a:lnTo>
                      <a:cubicBezTo>
                        <a:pt x="2096" y="2120"/>
                        <a:pt x="2012" y="1965"/>
                        <a:pt x="1858" y="1893"/>
                      </a:cubicBezTo>
                      <a:lnTo>
                        <a:pt x="1500" y="1715"/>
                      </a:lnTo>
                      <a:lnTo>
                        <a:pt x="1500" y="1703"/>
                      </a:lnTo>
                      <a:lnTo>
                        <a:pt x="1500" y="1489"/>
                      </a:lnTo>
                      <a:cubicBezTo>
                        <a:pt x="1679" y="1358"/>
                        <a:pt x="1798" y="1131"/>
                        <a:pt x="1798" y="893"/>
                      </a:cubicBezTo>
                      <a:lnTo>
                        <a:pt x="1798" y="596"/>
                      </a:lnTo>
                      <a:cubicBezTo>
                        <a:pt x="1798" y="274"/>
                        <a:pt x="1536" y="0"/>
                        <a:pt x="1203" y="0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 w="0" cap="flat">
                  <a:solidFill>
                    <a:srgbClr val="002060"/>
                  </a:solidFill>
                  <a:prstDash val="solid"/>
                  <a:miter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b="1"/>
                </a:p>
              </p:txBody>
            </p:sp>
            <p:sp>
              <p:nvSpPr>
                <p:cNvPr id="31" name="Google Shape;11238;p124">
                  <a:extLst>
                    <a:ext uri="{FF2B5EF4-FFF2-40B4-BE49-F238E27FC236}">
                      <a16:creationId xmlns:a16="http://schemas.microsoft.com/office/drawing/2014/main" id="{89553C36-12CC-4B9F-9DF8-632DDC4C0EBC}"/>
                    </a:ext>
                  </a:extLst>
                </p:cNvPr>
                <p:cNvSpPr/>
                <p:nvPr/>
              </p:nvSpPr>
              <p:spPr>
                <a:xfrm>
                  <a:off x="6803362" y="3542403"/>
                  <a:ext cx="68238" cy="153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4823" extrusionOk="0">
                      <a:moveTo>
                        <a:pt x="1203" y="286"/>
                      </a:moveTo>
                      <a:cubicBezTo>
                        <a:pt x="1381" y="286"/>
                        <a:pt x="1512" y="417"/>
                        <a:pt x="1512" y="596"/>
                      </a:cubicBezTo>
                      <a:lnTo>
                        <a:pt x="1512" y="893"/>
                      </a:lnTo>
                      <a:cubicBezTo>
                        <a:pt x="1512" y="1143"/>
                        <a:pt x="1310" y="1358"/>
                        <a:pt x="1060" y="1358"/>
                      </a:cubicBezTo>
                      <a:cubicBezTo>
                        <a:pt x="798" y="1358"/>
                        <a:pt x="595" y="1143"/>
                        <a:pt x="595" y="893"/>
                      </a:cubicBezTo>
                      <a:lnTo>
                        <a:pt x="595" y="596"/>
                      </a:lnTo>
                      <a:cubicBezTo>
                        <a:pt x="595" y="417"/>
                        <a:pt x="726" y="286"/>
                        <a:pt x="905" y="286"/>
                      </a:cubicBezTo>
                      <a:close/>
                      <a:moveTo>
                        <a:pt x="1215" y="1643"/>
                      </a:moveTo>
                      <a:lnTo>
                        <a:pt x="1215" y="1715"/>
                      </a:lnTo>
                      <a:cubicBezTo>
                        <a:pt x="1215" y="1774"/>
                        <a:pt x="1226" y="1822"/>
                        <a:pt x="1262" y="1858"/>
                      </a:cubicBezTo>
                      <a:lnTo>
                        <a:pt x="1060" y="2036"/>
                      </a:lnTo>
                      <a:lnTo>
                        <a:pt x="845" y="1846"/>
                      </a:lnTo>
                      <a:cubicBezTo>
                        <a:pt x="881" y="1798"/>
                        <a:pt x="893" y="1762"/>
                        <a:pt x="893" y="1703"/>
                      </a:cubicBezTo>
                      <a:lnTo>
                        <a:pt x="893" y="1643"/>
                      </a:lnTo>
                      <a:close/>
                      <a:moveTo>
                        <a:pt x="1060" y="2036"/>
                      </a:moveTo>
                      <a:cubicBezTo>
                        <a:pt x="1060" y="2048"/>
                        <a:pt x="1054" y="2054"/>
                        <a:pt x="1051" y="2054"/>
                      </a:cubicBezTo>
                      <a:cubicBezTo>
                        <a:pt x="1048" y="2054"/>
                        <a:pt x="1048" y="2048"/>
                        <a:pt x="1060" y="2036"/>
                      </a:cubicBezTo>
                      <a:close/>
                      <a:moveTo>
                        <a:pt x="905" y="0"/>
                      </a:moveTo>
                      <a:cubicBezTo>
                        <a:pt x="583" y="0"/>
                        <a:pt x="310" y="274"/>
                        <a:pt x="310" y="596"/>
                      </a:cubicBezTo>
                      <a:lnTo>
                        <a:pt x="310" y="893"/>
                      </a:lnTo>
                      <a:cubicBezTo>
                        <a:pt x="310" y="1143"/>
                        <a:pt x="429" y="1358"/>
                        <a:pt x="607" y="1489"/>
                      </a:cubicBezTo>
                      <a:lnTo>
                        <a:pt x="607" y="1703"/>
                      </a:lnTo>
                      <a:lnTo>
                        <a:pt x="607" y="1715"/>
                      </a:lnTo>
                      <a:lnTo>
                        <a:pt x="250" y="1893"/>
                      </a:lnTo>
                      <a:cubicBezTo>
                        <a:pt x="107" y="1965"/>
                        <a:pt x="0" y="2120"/>
                        <a:pt x="0" y="2298"/>
                      </a:cubicBezTo>
                      <a:lnTo>
                        <a:pt x="0" y="3632"/>
                      </a:lnTo>
                      <a:cubicBezTo>
                        <a:pt x="0" y="3751"/>
                        <a:pt x="24" y="3870"/>
                        <a:pt x="107" y="3965"/>
                      </a:cubicBezTo>
                      <a:lnTo>
                        <a:pt x="250" y="4179"/>
                      </a:lnTo>
                      <a:cubicBezTo>
                        <a:pt x="286" y="4227"/>
                        <a:pt x="310" y="4298"/>
                        <a:pt x="310" y="4358"/>
                      </a:cubicBezTo>
                      <a:lnTo>
                        <a:pt x="310" y="4679"/>
                      </a:lnTo>
                      <a:cubicBezTo>
                        <a:pt x="310" y="4751"/>
                        <a:pt x="369" y="4822"/>
                        <a:pt x="464" y="4822"/>
                      </a:cubicBezTo>
                      <a:cubicBezTo>
                        <a:pt x="548" y="4822"/>
                        <a:pt x="607" y="4763"/>
                        <a:pt x="607" y="4679"/>
                      </a:cubicBezTo>
                      <a:lnTo>
                        <a:pt x="607" y="4358"/>
                      </a:lnTo>
                      <a:cubicBezTo>
                        <a:pt x="607" y="4239"/>
                        <a:pt x="583" y="4120"/>
                        <a:pt x="500" y="4036"/>
                      </a:cubicBezTo>
                      <a:lnTo>
                        <a:pt x="357" y="3810"/>
                      </a:lnTo>
                      <a:cubicBezTo>
                        <a:pt x="322" y="3763"/>
                        <a:pt x="298" y="3691"/>
                        <a:pt x="298" y="3632"/>
                      </a:cubicBezTo>
                      <a:lnTo>
                        <a:pt x="298" y="2298"/>
                      </a:lnTo>
                      <a:cubicBezTo>
                        <a:pt x="298" y="2239"/>
                        <a:pt x="322" y="2179"/>
                        <a:pt x="381" y="2143"/>
                      </a:cubicBezTo>
                      <a:lnTo>
                        <a:pt x="631" y="2024"/>
                      </a:lnTo>
                      <a:lnTo>
                        <a:pt x="857" y="2251"/>
                      </a:lnTo>
                      <a:cubicBezTo>
                        <a:pt x="917" y="2310"/>
                        <a:pt x="1000" y="2334"/>
                        <a:pt x="1072" y="2334"/>
                      </a:cubicBezTo>
                      <a:cubicBezTo>
                        <a:pt x="1143" y="2334"/>
                        <a:pt x="1215" y="2310"/>
                        <a:pt x="1274" y="2251"/>
                      </a:cubicBezTo>
                      <a:lnTo>
                        <a:pt x="1500" y="2024"/>
                      </a:lnTo>
                      <a:lnTo>
                        <a:pt x="1750" y="2143"/>
                      </a:lnTo>
                      <a:cubicBezTo>
                        <a:pt x="1810" y="2179"/>
                        <a:pt x="1846" y="2239"/>
                        <a:pt x="1846" y="2298"/>
                      </a:cubicBezTo>
                      <a:lnTo>
                        <a:pt x="1846" y="3632"/>
                      </a:lnTo>
                      <a:cubicBezTo>
                        <a:pt x="1846" y="3691"/>
                        <a:pt x="1834" y="3751"/>
                        <a:pt x="1786" y="3810"/>
                      </a:cubicBezTo>
                      <a:lnTo>
                        <a:pt x="1631" y="4036"/>
                      </a:lnTo>
                      <a:cubicBezTo>
                        <a:pt x="1572" y="4144"/>
                        <a:pt x="1524" y="4239"/>
                        <a:pt x="1524" y="4358"/>
                      </a:cubicBezTo>
                      <a:lnTo>
                        <a:pt x="1524" y="4679"/>
                      </a:lnTo>
                      <a:cubicBezTo>
                        <a:pt x="1524" y="4751"/>
                        <a:pt x="1596" y="4822"/>
                        <a:pt x="1679" y="4822"/>
                      </a:cubicBezTo>
                      <a:cubicBezTo>
                        <a:pt x="1750" y="4822"/>
                        <a:pt x="1822" y="4763"/>
                        <a:pt x="1822" y="4679"/>
                      </a:cubicBezTo>
                      <a:lnTo>
                        <a:pt x="1822" y="4358"/>
                      </a:lnTo>
                      <a:cubicBezTo>
                        <a:pt x="1822" y="4298"/>
                        <a:pt x="1846" y="4239"/>
                        <a:pt x="1893" y="4179"/>
                      </a:cubicBezTo>
                      <a:lnTo>
                        <a:pt x="2036" y="3965"/>
                      </a:lnTo>
                      <a:cubicBezTo>
                        <a:pt x="2096" y="3858"/>
                        <a:pt x="2143" y="3751"/>
                        <a:pt x="2143" y="3632"/>
                      </a:cubicBezTo>
                      <a:lnTo>
                        <a:pt x="2143" y="2298"/>
                      </a:lnTo>
                      <a:cubicBezTo>
                        <a:pt x="2096" y="2120"/>
                        <a:pt x="2012" y="1965"/>
                        <a:pt x="1857" y="1893"/>
                      </a:cubicBezTo>
                      <a:lnTo>
                        <a:pt x="1500" y="1715"/>
                      </a:lnTo>
                      <a:lnTo>
                        <a:pt x="1500" y="1703"/>
                      </a:lnTo>
                      <a:lnTo>
                        <a:pt x="1500" y="1489"/>
                      </a:lnTo>
                      <a:cubicBezTo>
                        <a:pt x="1679" y="1358"/>
                        <a:pt x="1798" y="1131"/>
                        <a:pt x="1798" y="893"/>
                      </a:cubicBezTo>
                      <a:lnTo>
                        <a:pt x="1798" y="596"/>
                      </a:lnTo>
                      <a:cubicBezTo>
                        <a:pt x="1798" y="274"/>
                        <a:pt x="1536" y="0"/>
                        <a:pt x="1203" y="0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 w="0" cap="flat">
                  <a:solidFill>
                    <a:srgbClr val="002060"/>
                  </a:solidFill>
                  <a:prstDash val="solid"/>
                  <a:miter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b="1"/>
                </a:p>
              </p:txBody>
            </p:sp>
            <p:sp>
              <p:nvSpPr>
                <p:cNvPr id="32" name="Google Shape;11239;p124">
                  <a:extLst>
                    <a:ext uri="{FF2B5EF4-FFF2-40B4-BE49-F238E27FC236}">
                      <a16:creationId xmlns:a16="http://schemas.microsoft.com/office/drawing/2014/main" id="{DDDCFF40-530F-4F8C-AAD6-0A57117645B4}"/>
                    </a:ext>
                  </a:extLst>
                </p:cNvPr>
                <p:cNvSpPr/>
                <p:nvPr/>
              </p:nvSpPr>
              <p:spPr>
                <a:xfrm>
                  <a:off x="6880289" y="3542403"/>
                  <a:ext cx="68620" cy="153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4823" extrusionOk="0">
                      <a:moveTo>
                        <a:pt x="1214" y="286"/>
                      </a:moveTo>
                      <a:cubicBezTo>
                        <a:pt x="1393" y="286"/>
                        <a:pt x="1524" y="417"/>
                        <a:pt x="1524" y="596"/>
                      </a:cubicBezTo>
                      <a:lnTo>
                        <a:pt x="1524" y="893"/>
                      </a:lnTo>
                      <a:cubicBezTo>
                        <a:pt x="1524" y="1143"/>
                        <a:pt x="1322" y="1358"/>
                        <a:pt x="1060" y="1358"/>
                      </a:cubicBezTo>
                      <a:cubicBezTo>
                        <a:pt x="810" y="1358"/>
                        <a:pt x="607" y="1143"/>
                        <a:pt x="607" y="893"/>
                      </a:cubicBezTo>
                      <a:lnTo>
                        <a:pt x="607" y="596"/>
                      </a:lnTo>
                      <a:cubicBezTo>
                        <a:pt x="607" y="417"/>
                        <a:pt x="738" y="286"/>
                        <a:pt x="917" y="286"/>
                      </a:cubicBezTo>
                      <a:close/>
                      <a:moveTo>
                        <a:pt x="1226" y="1643"/>
                      </a:moveTo>
                      <a:lnTo>
                        <a:pt x="1226" y="1715"/>
                      </a:lnTo>
                      <a:cubicBezTo>
                        <a:pt x="1226" y="1774"/>
                        <a:pt x="1238" y="1822"/>
                        <a:pt x="1274" y="1858"/>
                      </a:cubicBezTo>
                      <a:lnTo>
                        <a:pt x="1060" y="2036"/>
                      </a:lnTo>
                      <a:lnTo>
                        <a:pt x="857" y="1846"/>
                      </a:lnTo>
                      <a:cubicBezTo>
                        <a:pt x="881" y="1798"/>
                        <a:pt x="893" y="1762"/>
                        <a:pt x="893" y="1703"/>
                      </a:cubicBezTo>
                      <a:lnTo>
                        <a:pt x="893" y="1643"/>
                      </a:lnTo>
                      <a:close/>
                      <a:moveTo>
                        <a:pt x="917" y="0"/>
                      </a:moveTo>
                      <a:cubicBezTo>
                        <a:pt x="583" y="0"/>
                        <a:pt x="322" y="274"/>
                        <a:pt x="322" y="596"/>
                      </a:cubicBezTo>
                      <a:lnTo>
                        <a:pt x="322" y="893"/>
                      </a:lnTo>
                      <a:cubicBezTo>
                        <a:pt x="322" y="1143"/>
                        <a:pt x="441" y="1358"/>
                        <a:pt x="619" y="1489"/>
                      </a:cubicBezTo>
                      <a:lnTo>
                        <a:pt x="619" y="1703"/>
                      </a:lnTo>
                      <a:lnTo>
                        <a:pt x="619" y="1715"/>
                      </a:lnTo>
                      <a:lnTo>
                        <a:pt x="262" y="1893"/>
                      </a:lnTo>
                      <a:cubicBezTo>
                        <a:pt x="107" y="1965"/>
                        <a:pt x="0" y="2120"/>
                        <a:pt x="0" y="2298"/>
                      </a:cubicBezTo>
                      <a:lnTo>
                        <a:pt x="0" y="3632"/>
                      </a:lnTo>
                      <a:cubicBezTo>
                        <a:pt x="0" y="3751"/>
                        <a:pt x="36" y="3870"/>
                        <a:pt x="107" y="3965"/>
                      </a:cubicBezTo>
                      <a:lnTo>
                        <a:pt x="262" y="4179"/>
                      </a:lnTo>
                      <a:cubicBezTo>
                        <a:pt x="286" y="4227"/>
                        <a:pt x="322" y="4298"/>
                        <a:pt x="322" y="4358"/>
                      </a:cubicBezTo>
                      <a:lnTo>
                        <a:pt x="322" y="4679"/>
                      </a:lnTo>
                      <a:cubicBezTo>
                        <a:pt x="322" y="4751"/>
                        <a:pt x="381" y="4822"/>
                        <a:pt x="464" y="4822"/>
                      </a:cubicBezTo>
                      <a:cubicBezTo>
                        <a:pt x="548" y="4822"/>
                        <a:pt x="619" y="4763"/>
                        <a:pt x="619" y="4679"/>
                      </a:cubicBezTo>
                      <a:lnTo>
                        <a:pt x="619" y="4358"/>
                      </a:lnTo>
                      <a:cubicBezTo>
                        <a:pt x="619" y="4239"/>
                        <a:pt x="583" y="4120"/>
                        <a:pt x="512" y="4036"/>
                      </a:cubicBezTo>
                      <a:lnTo>
                        <a:pt x="369" y="3810"/>
                      </a:lnTo>
                      <a:cubicBezTo>
                        <a:pt x="333" y="3763"/>
                        <a:pt x="298" y="3691"/>
                        <a:pt x="298" y="3632"/>
                      </a:cubicBezTo>
                      <a:lnTo>
                        <a:pt x="298" y="2298"/>
                      </a:lnTo>
                      <a:cubicBezTo>
                        <a:pt x="298" y="2239"/>
                        <a:pt x="333" y="2179"/>
                        <a:pt x="393" y="2143"/>
                      </a:cubicBezTo>
                      <a:lnTo>
                        <a:pt x="643" y="2024"/>
                      </a:lnTo>
                      <a:lnTo>
                        <a:pt x="869" y="2251"/>
                      </a:lnTo>
                      <a:cubicBezTo>
                        <a:pt x="929" y="2310"/>
                        <a:pt x="1000" y="2334"/>
                        <a:pt x="1072" y="2334"/>
                      </a:cubicBezTo>
                      <a:cubicBezTo>
                        <a:pt x="1155" y="2334"/>
                        <a:pt x="1226" y="2310"/>
                        <a:pt x="1286" y="2251"/>
                      </a:cubicBezTo>
                      <a:lnTo>
                        <a:pt x="1512" y="2024"/>
                      </a:lnTo>
                      <a:lnTo>
                        <a:pt x="1762" y="2143"/>
                      </a:lnTo>
                      <a:cubicBezTo>
                        <a:pt x="1822" y="2179"/>
                        <a:pt x="1857" y="2239"/>
                        <a:pt x="1857" y="2298"/>
                      </a:cubicBezTo>
                      <a:lnTo>
                        <a:pt x="1857" y="3632"/>
                      </a:lnTo>
                      <a:cubicBezTo>
                        <a:pt x="1857" y="3691"/>
                        <a:pt x="1834" y="3751"/>
                        <a:pt x="1786" y="3810"/>
                      </a:cubicBezTo>
                      <a:lnTo>
                        <a:pt x="1643" y="4036"/>
                      </a:lnTo>
                      <a:cubicBezTo>
                        <a:pt x="1584" y="4144"/>
                        <a:pt x="1536" y="4239"/>
                        <a:pt x="1536" y="4358"/>
                      </a:cubicBezTo>
                      <a:lnTo>
                        <a:pt x="1536" y="4679"/>
                      </a:lnTo>
                      <a:cubicBezTo>
                        <a:pt x="1536" y="4751"/>
                        <a:pt x="1595" y="4822"/>
                        <a:pt x="1691" y="4822"/>
                      </a:cubicBezTo>
                      <a:cubicBezTo>
                        <a:pt x="1762" y="4822"/>
                        <a:pt x="1834" y="4763"/>
                        <a:pt x="1834" y="4679"/>
                      </a:cubicBezTo>
                      <a:lnTo>
                        <a:pt x="1834" y="4358"/>
                      </a:lnTo>
                      <a:cubicBezTo>
                        <a:pt x="1834" y="4298"/>
                        <a:pt x="1846" y="4239"/>
                        <a:pt x="1893" y="4179"/>
                      </a:cubicBezTo>
                      <a:lnTo>
                        <a:pt x="2048" y="3965"/>
                      </a:lnTo>
                      <a:cubicBezTo>
                        <a:pt x="2107" y="3858"/>
                        <a:pt x="2155" y="3751"/>
                        <a:pt x="2155" y="3632"/>
                      </a:cubicBezTo>
                      <a:lnTo>
                        <a:pt x="2155" y="2298"/>
                      </a:lnTo>
                      <a:cubicBezTo>
                        <a:pt x="2107" y="2120"/>
                        <a:pt x="2012" y="1965"/>
                        <a:pt x="1869" y="1893"/>
                      </a:cubicBezTo>
                      <a:lnTo>
                        <a:pt x="1512" y="1715"/>
                      </a:lnTo>
                      <a:lnTo>
                        <a:pt x="1512" y="1703"/>
                      </a:lnTo>
                      <a:lnTo>
                        <a:pt x="1512" y="1489"/>
                      </a:lnTo>
                      <a:cubicBezTo>
                        <a:pt x="1691" y="1358"/>
                        <a:pt x="1810" y="1131"/>
                        <a:pt x="1810" y="893"/>
                      </a:cubicBezTo>
                      <a:lnTo>
                        <a:pt x="1810" y="596"/>
                      </a:lnTo>
                      <a:cubicBezTo>
                        <a:pt x="1810" y="274"/>
                        <a:pt x="1536" y="0"/>
                        <a:pt x="1214" y="0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 w="0" cap="flat">
                  <a:solidFill>
                    <a:srgbClr val="002060"/>
                  </a:solidFill>
                  <a:prstDash val="solid"/>
                  <a:miter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b="1"/>
                </a:p>
              </p:txBody>
            </p:sp>
            <p:sp>
              <p:nvSpPr>
                <p:cNvPr id="33" name="Google Shape;11240;p124">
                  <a:extLst>
                    <a:ext uri="{FF2B5EF4-FFF2-40B4-BE49-F238E27FC236}">
                      <a16:creationId xmlns:a16="http://schemas.microsoft.com/office/drawing/2014/main" id="{CA2A2BD0-C0F7-45E2-A142-05779C5E9140}"/>
                    </a:ext>
                  </a:extLst>
                </p:cNvPr>
                <p:cNvSpPr/>
                <p:nvPr/>
              </p:nvSpPr>
              <p:spPr>
                <a:xfrm>
                  <a:off x="6707084" y="3387403"/>
                  <a:ext cx="261145" cy="18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5" h="5752" extrusionOk="0">
                      <a:moveTo>
                        <a:pt x="2727" y="536"/>
                      </a:moveTo>
                      <a:cubicBezTo>
                        <a:pt x="2501" y="715"/>
                        <a:pt x="2311" y="953"/>
                        <a:pt x="2132" y="1227"/>
                      </a:cubicBezTo>
                      <a:cubicBezTo>
                        <a:pt x="2013" y="1417"/>
                        <a:pt x="1906" y="1608"/>
                        <a:pt x="1799" y="1822"/>
                      </a:cubicBezTo>
                      <a:lnTo>
                        <a:pt x="1013" y="1822"/>
                      </a:lnTo>
                      <a:cubicBezTo>
                        <a:pt x="1465" y="1239"/>
                        <a:pt x="2037" y="798"/>
                        <a:pt x="2727" y="536"/>
                      </a:cubicBezTo>
                      <a:close/>
                      <a:moveTo>
                        <a:pt x="3930" y="286"/>
                      </a:moveTo>
                      <a:lnTo>
                        <a:pt x="3930" y="1822"/>
                      </a:lnTo>
                      <a:lnTo>
                        <a:pt x="2120" y="1822"/>
                      </a:lnTo>
                      <a:cubicBezTo>
                        <a:pt x="2537" y="941"/>
                        <a:pt x="3192" y="358"/>
                        <a:pt x="3930" y="286"/>
                      </a:cubicBezTo>
                      <a:close/>
                      <a:moveTo>
                        <a:pt x="4216" y="286"/>
                      </a:moveTo>
                      <a:cubicBezTo>
                        <a:pt x="4954" y="346"/>
                        <a:pt x="5609" y="941"/>
                        <a:pt x="6025" y="1822"/>
                      </a:cubicBezTo>
                      <a:lnTo>
                        <a:pt x="4216" y="1822"/>
                      </a:lnTo>
                      <a:lnTo>
                        <a:pt x="4216" y="286"/>
                      </a:lnTo>
                      <a:close/>
                      <a:moveTo>
                        <a:pt x="5418" y="536"/>
                      </a:moveTo>
                      <a:cubicBezTo>
                        <a:pt x="6109" y="798"/>
                        <a:pt x="6704" y="1239"/>
                        <a:pt x="7133" y="1822"/>
                      </a:cubicBezTo>
                      <a:lnTo>
                        <a:pt x="6347" y="1822"/>
                      </a:lnTo>
                      <a:cubicBezTo>
                        <a:pt x="6252" y="1608"/>
                        <a:pt x="6133" y="1406"/>
                        <a:pt x="6014" y="1227"/>
                      </a:cubicBezTo>
                      <a:cubicBezTo>
                        <a:pt x="5835" y="953"/>
                        <a:pt x="5644" y="715"/>
                        <a:pt x="5418" y="536"/>
                      </a:cubicBezTo>
                      <a:close/>
                      <a:moveTo>
                        <a:pt x="1680" y="2108"/>
                      </a:moveTo>
                      <a:cubicBezTo>
                        <a:pt x="1489" y="2668"/>
                        <a:pt x="1370" y="3299"/>
                        <a:pt x="1358" y="3953"/>
                      </a:cubicBezTo>
                      <a:lnTo>
                        <a:pt x="275" y="3953"/>
                      </a:lnTo>
                      <a:cubicBezTo>
                        <a:pt x="299" y="3275"/>
                        <a:pt x="489" y="2656"/>
                        <a:pt x="822" y="2108"/>
                      </a:cubicBezTo>
                      <a:close/>
                      <a:moveTo>
                        <a:pt x="3930" y="2108"/>
                      </a:moveTo>
                      <a:lnTo>
                        <a:pt x="3930" y="3953"/>
                      </a:lnTo>
                      <a:lnTo>
                        <a:pt x="1644" y="3953"/>
                      </a:lnTo>
                      <a:cubicBezTo>
                        <a:pt x="1656" y="3275"/>
                        <a:pt x="1787" y="2656"/>
                        <a:pt x="2001" y="2108"/>
                      </a:cubicBezTo>
                      <a:close/>
                      <a:moveTo>
                        <a:pt x="6145" y="2108"/>
                      </a:moveTo>
                      <a:cubicBezTo>
                        <a:pt x="6359" y="2644"/>
                        <a:pt x="6490" y="3263"/>
                        <a:pt x="6502" y="3953"/>
                      </a:cubicBezTo>
                      <a:lnTo>
                        <a:pt x="4216" y="3953"/>
                      </a:lnTo>
                      <a:lnTo>
                        <a:pt x="4216" y="2108"/>
                      </a:lnTo>
                      <a:close/>
                      <a:moveTo>
                        <a:pt x="7311" y="2108"/>
                      </a:moveTo>
                      <a:cubicBezTo>
                        <a:pt x="7633" y="2644"/>
                        <a:pt x="7847" y="3263"/>
                        <a:pt x="7859" y="3953"/>
                      </a:cubicBezTo>
                      <a:lnTo>
                        <a:pt x="6787" y="3953"/>
                      </a:lnTo>
                      <a:cubicBezTo>
                        <a:pt x="6776" y="3299"/>
                        <a:pt x="6656" y="2668"/>
                        <a:pt x="6442" y="2108"/>
                      </a:cubicBezTo>
                      <a:close/>
                      <a:moveTo>
                        <a:pt x="4085" y="1"/>
                      </a:moveTo>
                      <a:cubicBezTo>
                        <a:pt x="2989" y="1"/>
                        <a:pt x="1965" y="429"/>
                        <a:pt x="1192" y="1191"/>
                      </a:cubicBezTo>
                      <a:cubicBezTo>
                        <a:pt x="418" y="1953"/>
                        <a:pt x="1" y="3001"/>
                        <a:pt x="1" y="4084"/>
                      </a:cubicBezTo>
                      <a:cubicBezTo>
                        <a:pt x="1" y="4632"/>
                        <a:pt x="108" y="5156"/>
                        <a:pt x="310" y="5656"/>
                      </a:cubicBezTo>
                      <a:cubicBezTo>
                        <a:pt x="337" y="5719"/>
                        <a:pt x="392" y="5748"/>
                        <a:pt x="443" y="5748"/>
                      </a:cubicBezTo>
                      <a:cubicBezTo>
                        <a:pt x="459" y="5748"/>
                        <a:pt x="475" y="5745"/>
                        <a:pt x="489" y="5739"/>
                      </a:cubicBezTo>
                      <a:cubicBezTo>
                        <a:pt x="560" y="5704"/>
                        <a:pt x="596" y="5620"/>
                        <a:pt x="560" y="5549"/>
                      </a:cubicBezTo>
                      <a:cubicBezTo>
                        <a:pt x="382" y="5144"/>
                        <a:pt x="299" y="4692"/>
                        <a:pt x="287" y="4227"/>
                      </a:cubicBezTo>
                      <a:lnTo>
                        <a:pt x="1370" y="4227"/>
                      </a:lnTo>
                      <a:lnTo>
                        <a:pt x="1370" y="4394"/>
                      </a:lnTo>
                      <a:cubicBezTo>
                        <a:pt x="1370" y="4465"/>
                        <a:pt x="1442" y="4525"/>
                        <a:pt x="1513" y="4525"/>
                      </a:cubicBezTo>
                      <a:cubicBezTo>
                        <a:pt x="1596" y="4525"/>
                        <a:pt x="1656" y="4454"/>
                        <a:pt x="1656" y="4382"/>
                      </a:cubicBezTo>
                      <a:lnTo>
                        <a:pt x="1656" y="4227"/>
                      </a:lnTo>
                      <a:lnTo>
                        <a:pt x="3942" y="4227"/>
                      </a:lnTo>
                      <a:lnTo>
                        <a:pt x="3942" y="4394"/>
                      </a:lnTo>
                      <a:cubicBezTo>
                        <a:pt x="3942" y="4465"/>
                        <a:pt x="4001" y="4549"/>
                        <a:pt x="4097" y="4549"/>
                      </a:cubicBezTo>
                      <a:cubicBezTo>
                        <a:pt x="4168" y="4549"/>
                        <a:pt x="4240" y="4489"/>
                        <a:pt x="4240" y="4394"/>
                      </a:cubicBezTo>
                      <a:lnTo>
                        <a:pt x="4240" y="4227"/>
                      </a:lnTo>
                      <a:lnTo>
                        <a:pt x="6537" y="4227"/>
                      </a:lnTo>
                      <a:lnTo>
                        <a:pt x="6537" y="4382"/>
                      </a:lnTo>
                      <a:cubicBezTo>
                        <a:pt x="6537" y="4454"/>
                        <a:pt x="6597" y="4525"/>
                        <a:pt x="6668" y="4525"/>
                      </a:cubicBezTo>
                      <a:cubicBezTo>
                        <a:pt x="6740" y="4525"/>
                        <a:pt x="6799" y="4465"/>
                        <a:pt x="6823" y="4394"/>
                      </a:cubicBezTo>
                      <a:lnTo>
                        <a:pt x="6823" y="4227"/>
                      </a:lnTo>
                      <a:lnTo>
                        <a:pt x="7907" y="4227"/>
                      </a:lnTo>
                      <a:cubicBezTo>
                        <a:pt x="7895" y="4692"/>
                        <a:pt x="7788" y="5120"/>
                        <a:pt x="7621" y="5549"/>
                      </a:cubicBezTo>
                      <a:cubicBezTo>
                        <a:pt x="7597" y="5632"/>
                        <a:pt x="7621" y="5704"/>
                        <a:pt x="7692" y="5739"/>
                      </a:cubicBezTo>
                      <a:cubicBezTo>
                        <a:pt x="7704" y="5751"/>
                        <a:pt x="7728" y="5751"/>
                        <a:pt x="7752" y="5751"/>
                      </a:cubicBezTo>
                      <a:cubicBezTo>
                        <a:pt x="7811" y="5751"/>
                        <a:pt x="7859" y="5716"/>
                        <a:pt x="7895" y="5656"/>
                      </a:cubicBezTo>
                      <a:cubicBezTo>
                        <a:pt x="8097" y="5168"/>
                        <a:pt x="8204" y="4632"/>
                        <a:pt x="8204" y="4084"/>
                      </a:cubicBezTo>
                      <a:cubicBezTo>
                        <a:pt x="8157" y="3001"/>
                        <a:pt x="7740" y="1965"/>
                        <a:pt x="6966" y="1191"/>
                      </a:cubicBezTo>
                      <a:cubicBezTo>
                        <a:pt x="6192" y="417"/>
                        <a:pt x="5168" y="1"/>
                        <a:pt x="4085" y="1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 w="0" cap="flat">
                  <a:solidFill>
                    <a:srgbClr val="002060"/>
                  </a:solidFill>
                  <a:prstDash val="solid"/>
                  <a:miter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b="1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27D03A-F280-A65E-1168-E50180D7788B}"/>
                </a:ext>
              </a:extLst>
            </p:cNvPr>
            <p:cNvGrpSpPr/>
            <p:nvPr/>
          </p:nvGrpSpPr>
          <p:grpSpPr>
            <a:xfrm>
              <a:off x="8265800" y="4367365"/>
              <a:ext cx="1370517" cy="1332399"/>
              <a:chOff x="8339842" y="3826242"/>
              <a:chExt cx="1370517" cy="133239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1F543EF4-1ACE-488D-D9BA-4022DDCD9F3D}"/>
                  </a:ext>
                </a:extLst>
              </p:cNvPr>
              <p:cNvSpPr/>
              <p:nvPr/>
            </p:nvSpPr>
            <p:spPr>
              <a:xfrm>
                <a:off x="8339842" y="3826242"/>
                <a:ext cx="1370517" cy="133239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Google Shape;10407;p123">
                <a:extLst>
                  <a:ext uri="{FF2B5EF4-FFF2-40B4-BE49-F238E27FC236}">
                    <a16:creationId xmlns:a16="http://schemas.microsoft.com/office/drawing/2014/main" id="{4B2299D3-EB0E-4CA5-888A-07D04E9A0D2E}"/>
                  </a:ext>
                </a:extLst>
              </p:cNvPr>
              <p:cNvSpPr/>
              <p:nvPr/>
            </p:nvSpPr>
            <p:spPr>
              <a:xfrm>
                <a:off x="8577362" y="4030596"/>
                <a:ext cx="895478" cy="873741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10491" extrusionOk="0">
                    <a:moveTo>
                      <a:pt x="9632" y="1406"/>
                    </a:moveTo>
                    <a:lnTo>
                      <a:pt x="9632" y="2418"/>
                    </a:lnTo>
                    <a:lnTo>
                      <a:pt x="3584" y="2418"/>
                    </a:lnTo>
                    <a:lnTo>
                      <a:pt x="3584" y="1918"/>
                    </a:lnTo>
                    <a:cubicBezTo>
                      <a:pt x="3584" y="1787"/>
                      <a:pt x="3477" y="1680"/>
                      <a:pt x="3346" y="1680"/>
                    </a:cubicBezTo>
                    <a:lnTo>
                      <a:pt x="1905" y="1680"/>
                    </a:lnTo>
                    <a:cubicBezTo>
                      <a:pt x="1774" y="1680"/>
                      <a:pt x="1667" y="1787"/>
                      <a:pt x="1667" y="1918"/>
                    </a:cubicBezTo>
                    <a:lnTo>
                      <a:pt x="1667" y="2358"/>
                    </a:lnTo>
                    <a:cubicBezTo>
                      <a:pt x="1500" y="2275"/>
                      <a:pt x="1381" y="2108"/>
                      <a:pt x="1381" y="1918"/>
                    </a:cubicBezTo>
                    <a:cubicBezTo>
                      <a:pt x="1381" y="1632"/>
                      <a:pt x="1607" y="1406"/>
                      <a:pt x="1893" y="1406"/>
                    </a:cubicBezTo>
                    <a:close/>
                    <a:moveTo>
                      <a:pt x="3131" y="2156"/>
                    </a:moveTo>
                    <a:lnTo>
                      <a:pt x="3131" y="3168"/>
                    </a:lnTo>
                    <a:lnTo>
                      <a:pt x="2739" y="3001"/>
                    </a:lnTo>
                    <a:cubicBezTo>
                      <a:pt x="2709" y="2989"/>
                      <a:pt x="2679" y="2983"/>
                      <a:pt x="2649" y="2983"/>
                    </a:cubicBezTo>
                    <a:cubicBezTo>
                      <a:pt x="2620" y="2983"/>
                      <a:pt x="2590" y="2989"/>
                      <a:pt x="2560" y="3001"/>
                    </a:cubicBezTo>
                    <a:lnTo>
                      <a:pt x="2143" y="3180"/>
                    </a:lnTo>
                    <a:lnTo>
                      <a:pt x="2143" y="2156"/>
                    </a:lnTo>
                    <a:close/>
                    <a:moveTo>
                      <a:pt x="10275" y="2882"/>
                    </a:moveTo>
                    <a:lnTo>
                      <a:pt x="10275" y="3346"/>
                    </a:lnTo>
                    <a:lnTo>
                      <a:pt x="3584" y="3346"/>
                    </a:lnTo>
                    <a:lnTo>
                      <a:pt x="3584" y="2882"/>
                    </a:lnTo>
                    <a:close/>
                    <a:moveTo>
                      <a:pt x="8823" y="4728"/>
                    </a:moveTo>
                    <a:cubicBezTo>
                      <a:pt x="9108" y="4728"/>
                      <a:pt x="9335" y="4954"/>
                      <a:pt x="9335" y="5239"/>
                    </a:cubicBezTo>
                    <a:cubicBezTo>
                      <a:pt x="9335" y="5430"/>
                      <a:pt x="9216" y="5609"/>
                      <a:pt x="9049" y="5680"/>
                    </a:cubicBezTo>
                    <a:lnTo>
                      <a:pt x="9049" y="5239"/>
                    </a:lnTo>
                    <a:cubicBezTo>
                      <a:pt x="9049" y="5097"/>
                      <a:pt x="8942" y="4989"/>
                      <a:pt x="8811" y="4989"/>
                    </a:cubicBezTo>
                    <a:lnTo>
                      <a:pt x="7358" y="4989"/>
                    </a:lnTo>
                    <a:cubicBezTo>
                      <a:pt x="7215" y="4989"/>
                      <a:pt x="7120" y="5097"/>
                      <a:pt x="7120" y="5239"/>
                    </a:cubicBezTo>
                    <a:lnTo>
                      <a:pt x="7120" y="5740"/>
                    </a:lnTo>
                    <a:lnTo>
                      <a:pt x="1060" y="5740"/>
                    </a:lnTo>
                    <a:lnTo>
                      <a:pt x="1060" y="4728"/>
                    </a:lnTo>
                    <a:close/>
                    <a:moveTo>
                      <a:pt x="8608" y="5454"/>
                    </a:moveTo>
                    <a:lnTo>
                      <a:pt x="8608" y="6502"/>
                    </a:lnTo>
                    <a:lnTo>
                      <a:pt x="8192" y="6323"/>
                    </a:lnTo>
                    <a:cubicBezTo>
                      <a:pt x="8156" y="6311"/>
                      <a:pt x="8132" y="6311"/>
                      <a:pt x="8096" y="6311"/>
                    </a:cubicBezTo>
                    <a:cubicBezTo>
                      <a:pt x="8073" y="6311"/>
                      <a:pt x="8037" y="6311"/>
                      <a:pt x="8013" y="6323"/>
                    </a:cubicBezTo>
                    <a:lnTo>
                      <a:pt x="7620" y="6490"/>
                    </a:lnTo>
                    <a:lnTo>
                      <a:pt x="7620" y="5454"/>
                    </a:lnTo>
                    <a:close/>
                    <a:moveTo>
                      <a:pt x="8846" y="3811"/>
                    </a:moveTo>
                    <a:cubicBezTo>
                      <a:pt x="9632" y="3811"/>
                      <a:pt x="10275" y="4442"/>
                      <a:pt x="10275" y="5251"/>
                    </a:cubicBezTo>
                    <a:cubicBezTo>
                      <a:pt x="10275" y="5632"/>
                      <a:pt x="10120" y="5990"/>
                      <a:pt x="9859" y="6263"/>
                    </a:cubicBezTo>
                    <a:cubicBezTo>
                      <a:pt x="9632" y="6490"/>
                      <a:pt x="9358" y="6621"/>
                      <a:pt x="9061" y="6668"/>
                    </a:cubicBezTo>
                    <a:lnTo>
                      <a:pt x="9061" y="6192"/>
                    </a:lnTo>
                    <a:cubicBezTo>
                      <a:pt x="9501" y="6085"/>
                      <a:pt x="9811" y="5692"/>
                      <a:pt x="9811" y="5239"/>
                    </a:cubicBezTo>
                    <a:cubicBezTo>
                      <a:pt x="9811" y="4704"/>
                      <a:pt x="9382" y="4263"/>
                      <a:pt x="8846" y="4263"/>
                    </a:cubicBezTo>
                    <a:lnTo>
                      <a:pt x="476" y="4263"/>
                    </a:lnTo>
                    <a:lnTo>
                      <a:pt x="476" y="3811"/>
                    </a:lnTo>
                    <a:close/>
                    <a:moveTo>
                      <a:pt x="7144" y="6216"/>
                    </a:moveTo>
                    <a:lnTo>
                      <a:pt x="7144" y="6680"/>
                    </a:lnTo>
                    <a:lnTo>
                      <a:pt x="464" y="6680"/>
                    </a:lnTo>
                    <a:lnTo>
                      <a:pt x="464" y="6216"/>
                    </a:lnTo>
                    <a:close/>
                    <a:moveTo>
                      <a:pt x="9632" y="8073"/>
                    </a:moveTo>
                    <a:lnTo>
                      <a:pt x="9632" y="9085"/>
                    </a:lnTo>
                    <a:lnTo>
                      <a:pt x="3584" y="9085"/>
                    </a:lnTo>
                    <a:lnTo>
                      <a:pt x="3584" y="8585"/>
                    </a:lnTo>
                    <a:cubicBezTo>
                      <a:pt x="3584" y="8454"/>
                      <a:pt x="3477" y="8347"/>
                      <a:pt x="3346" y="8347"/>
                    </a:cubicBezTo>
                    <a:lnTo>
                      <a:pt x="1905" y="8347"/>
                    </a:lnTo>
                    <a:cubicBezTo>
                      <a:pt x="1774" y="8347"/>
                      <a:pt x="1667" y="8454"/>
                      <a:pt x="1667" y="8585"/>
                    </a:cubicBezTo>
                    <a:lnTo>
                      <a:pt x="1667" y="9026"/>
                    </a:lnTo>
                    <a:cubicBezTo>
                      <a:pt x="1500" y="8942"/>
                      <a:pt x="1381" y="8776"/>
                      <a:pt x="1381" y="8585"/>
                    </a:cubicBezTo>
                    <a:cubicBezTo>
                      <a:pt x="1381" y="8299"/>
                      <a:pt x="1607" y="8073"/>
                      <a:pt x="1893" y="8073"/>
                    </a:cubicBezTo>
                    <a:close/>
                    <a:moveTo>
                      <a:pt x="3131" y="8823"/>
                    </a:moveTo>
                    <a:lnTo>
                      <a:pt x="3131" y="9835"/>
                    </a:lnTo>
                    <a:lnTo>
                      <a:pt x="2739" y="9669"/>
                    </a:lnTo>
                    <a:cubicBezTo>
                      <a:pt x="2709" y="9657"/>
                      <a:pt x="2679" y="9651"/>
                      <a:pt x="2649" y="9651"/>
                    </a:cubicBezTo>
                    <a:cubicBezTo>
                      <a:pt x="2620" y="9651"/>
                      <a:pt x="2590" y="9657"/>
                      <a:pt x="2560" y="9669"/>
                    </a:cubicBezTo>
                    <a:lnTo>
                      <a:pt x="2143" y="9847"/>
                    </a:lnTo>
                    <a:lnTo>
                      <a:pt x="2143" y="8823"/>
                    </a:lnTo>
                    <a:close/>
                    <a:moveTo>
                      <a:pt x="10275" y="7144"/>
                    </a:moveTo>
                    <a:lnTo>
                      <a:pt x="10275" y="7597"/>
                    </a:lnTo>
                    <a:lnTo>
                      <a:pt x="1905" y="7597"/>
                    </a:lnTo>
                    <a:cubicBezTo>
                      <a:pt x="1369" y="7597"/>
                      <a:pt x="941" y="8037"/>
                      <a:pt x="941" y="8573"/>
                    </a:cubicBezTo>
                    <a:cubicBezTo>
                      <a:pt x="941" y="9026"/>
                      <a:pt x="1250" y="9419"/>
                      <a:pt x="1679" y="9526"/>
                    </a:cubicBezTo>
                    <a:lnTo>
                      <a:pt x="1679" y="10002"/>
                    </a:lnTo>
                    <a:cubicBezTo>
                      <a:pt x="1381" y="9954"/>
                      <a:pt x="1119" y="9800"/>
                      <a:pt x="893" y="9597"/>
                    </a:cubicBezTo>
                    <a:cubicBezTo>
                      <a:pt x="631" y="9323"/>
                      <a:pt x="476" y="8954"/>
                      <a:pt x="476" y="8585"/>
                    </a:cubicBezTo>
                    <a:cubicBezTo>
                      <a:pt x="476" y="7787"/>
                      <a:pt x="1119" y="7144"/>
                      <a:pt x="1917" y="7144"/>
                    </a:cubicBezTo>
                    <a:close/>
                    <a:moveTo>
                      <a:pt x="1917" y="1"/>
                    </a:moveTo>
                    <a:cubicBezTo>
                      <a:pt x="881" y="1"/>
                      <a:pt x="12" y="846"/>
                      <a:pt x="12" y="1906"/>
                    </a:cubicBezTo>
                    <a:cubicBezTo>
                      <a:pt x="12" y="2406"/>
                      <a:pt x="214" y="2882"/>
                      <a:pt x="572" y="3239"/>
                    </a:cubicBezTo>
                    <a:cubicBezTo>
                      <a:pt x="595" y="3275"/>
                      <a:pt x="631" y="3299"/>
                      <a:pt x="667" y="3334"/>
                    </a:cubicBezTo>
                    <a:lnTo>
                      <a:pt x="238" y="3334"/>
                    </a:lnTo>
                    <a:cubicBezTo>
                      <a:pt x="107" y="3334"/>
                      <a:pt x="0" y="3430"/>
                      <a:pt x="0" y="3573"/>
                    </a:cubicBezTo>
                    <a:lnTo>
                      <a:pt x="0" y="4489"/>
                    </a:lnTo>
                    <a:cubicBezTo>
                      <a:pt x="0" y="4620"/>
                      <a:pt x="107" y="4728"/>
                      <a:pt x="238" y="4728"/>
                    </a:cubicBezTo>
                    <a:lnTo>
                      <a:pt x="631" y="4728"/>
                    </a:lnTo>
                    <a:lnTo>
                      <a:pt x="631" y="5751"/>
                    </a:lnTo>
                    <a:lnTo>
                      <a:pt x="238" y="5751"/>
                    </a:lnTo>
                    <a:cubicBezTo>
                      <a:pt x="107" y="5751"/>
                      <a:pt x="0" y="5859"/>
                      <a:pt x="0" y="5990"/>
                    </a:cubicBezTo>
                    <a:lnTo>
                      <a:pt x="0" y="6918"/>
                    </a:lnTo>
                    <a:cubicBezTo>
                      <a:pt x="0" y="7049"/>
                      <a:pt x="107" y="7156"/>
                      <a:pt x="238" y="7156"/>
                    </a:cubicBezTo>
                    <a:lnTo>
                      <a:pt x="667" y="7156"/>
                    </a:lnTo>
                    <a:cubicBezTo>
                      <a:pt x="274" y="7502"/>
                      <a:pt x="12" y="8014"/>
                      <a:pt x="12" y="8597"/>
                    </a:cubicBezTo>
                    <a:cubicBezTo>
                      <a:pt x="12" y="9109"/>
                      <a:pt x="214" y="9585"/>
                      <a:pt x="572" y="9942"/>
                    </a:cubicBezTo>
                    <a:cubicBezTo>
                      <a:pt x="929" y="10300"/>
                      <a:pt x="1405" y="10490"/>
                      <a:pt x="1905" y="10490"/>
                    </a:cubicBezTo>
                    <a:lnTo>
                      <a:pt x="5394" y="10490"/>
                    </a:lnTo>
                    <a:cubicBezTo>
                      <a:pt x="5525" y="10490"/>
                      <a:pt x="5632" y="10383"/>
                      <a:pt x="5632" y="10252"/>
                    </a:cubicBezTo>
                    <a:cubicBezTo>
                      <a:pt x="5632" y="10121"/>
                      <a:pt x="5525" y="10014"/>
                      <a:pt x="5394" y="10014"/>
                    </a:cubicBezTo>
                    <a:lnTo>
                      <a:pt x="3584" y="10014"/>
                    </a:lnTo>
                    <a:lnTo>
                      <a:pt x="3584" y="9550"/>
                    </a:lnTo>
                    <a:lnTo>
                      <a:pt x="10275" y="9550"/>
                    </a:lnTo>
                    <a:lnTo>
                      <a:pt x="10275" y="10014"/>
                    </a:lnTo>
                    <a:lnTo>
                      <a:pt x="6477" y="10014"/>
                    </a:lnTo>
                    <a:cubicBezTo>
                      <a:pt x="6346" y="10014"/>
                      <a:pt x="6239" y="10121"/>
                      <a:pt x="6239" y="10252"/>
                    </a:cubicBezTo>
                    <a:cubicBezTo>
                      <a:pt x="6239" y="10383"/>
                      <a:pt x="6346" y="10490"/>
                      <a:pt x="6477" y="10490"/>
                    </a:cubicBezTo>
                    <a:lnTo>
                      <a:pt x="10513" y="10490"/>
                    </a:lnTo>
                    <a:cubicBezTo>
                      <a:pt x="10644" y="10490"/>
                      <a:pt x="10751" y="10383"/>
                      <a:pt x="10751" y="10252"/>
                    </a:cubicBezTo>
                    <a:lnTo>
                      <a:pt x="10751" y="9323"/>
                    </a:lnTo>
                    <a:cubicBezTo>
                      <a:pt x="10751" y="9192"/>
                      <a:pt x="10644" y="9085"/>
                      <a:pt x="10513" y="9085"/>
                    </a:cubicBezTo>
                    <a:lnTo>
                      <a:pt x="10120" y="9085"/>
                    </a:lnTo>
                    <a:lnTo>
                      <a:pt x="10120" y="8061"/>
                    </a:lnTo>
                    <a:lnTo>
                      <a:pt x="10513" y="8061"/>
                    </a:lnTo>
                    <a:cubicBezTo>
                      <a:pt x="10644" y="8061"/>
                      <a:pt x="10751" y="7954"/>
                      <a:pt x="10751" y="7823"/>
                    </a:cubicBezTo>
                    <a:lnTo>
                      <a:pt x="10751" y="6906"/>
                    </a:lnTo>
                    <a:cubicBezTo>
                      <a:pt x="10751" y="6763"/>
                      <a:pt x="10644" y="6668"/>
                      <a:pt x="10513" y="6668"/>
                    </a:cubicBezTo>
                    <a:lnTo>
                      <a:pt x="10073" y="6668"/>
                    </a:lnTo>
                    <a:cubicBezTo>
                      <a:pt x="10109" y="6633"/>
                      <a:pt x="10156" y="6609"/>
                      <a:pt x="10180" y="6573"/>
                    </a:cubicBezTo>
                    <a:cubicBezTo>
                      <a:pt x="10537" y="6216"/>
                      <a:pt x="10728" y="5740"/>
                      <a:pt x="10728" y="5239"/>
                    </a:cubicBezTo>
                    <a:cubicBezTo>
                      <a:pt x="10728" y="4656"/>
                      <a:pt x="10478" y="4144"/>
                      <a:pt x="10073" y="3787"/>
                    </a:cubicBezTo>
                    <a:lnTo>
                      <a:pt x="10513" y="3787"/>
                    </a:lnTo>
                    <a:cubicBezTo>
                      <a:pt x="10644" y="3787"/>
                      <a:pt x="10751" y="3692"/>
                      <a:pt x="10751" y="3549"/>
                    </a:cubicBezTo>
                    <a:lnTo>
                      <a:pt x="10751" y="2632"/>
                    </a:lnTo>
                    <a:cubicBezTo>
                      <a:pt x="10751" y="2501"/>
                      <a:pt x="10644" y="2394"/>
                      <a:pt x="10513" y="2394"/>
                    </a:cubicBezTo>
                    <a:lnTo>
                      <a:pt x="10120" y="2394"/>
                    </a:lnTo>
                    <a:lnTo>
                      <a:pt x="10120" y="1370"/>
                    </a:lnTo>
                    <a:lnTo>
                      <a:pt x="10513" y="1394"/>
                    </a:lnTo>
                    <a:cubicBezTo>
                      <a:pt x="10644" y="1394"/>
                      <a:pt x="10751" y="1287"/>
                      <a:pt x="10751" y="1156"/>
                    </a:cubicBezTo>
                    <a:lnTo>
                      <a:pt x="10751" y="239"/>
                    </a:lnTo>
                    <a:cubicBezTo>
                      <a:pt x="10751" y="96"/>
                      <a:pt x="10644" y="1"/>
                      <a:pt x="10513" y="1"/>
                    </a:cubicBezTo>
                    <a:lnTo>
                      <a:pt x="8942" y="1"/>
                    </a:lnTo>
                    <a:cubicBezTo>
                      <a:pt x="8811" y="1"/>
                      <a:pt x="8704" y="96"/>
                      <a:pt x="8704" y="239"/>
                    </a:cubicBezTo>
                    <a:cubicBezTo>
                      <a:pt x="8704" y="370"/>
                      <a:pt x="8811" y="477"/>
                      <a:pt x="8942" y="477"/>
                    </a:cubicBezTo>
                    <a:lnTo>
                      <a:pt x="10287" y="477"/>
                    </a:lnTo>
                    <a:lnTo>
                      <a:pt x="10287" y="929"/>
                    </a:lnTo>
                    <a:lnTo>
                      <a:pt x="1905" y="929"/>
                    </a:lnTo>
                    <a:cubicBezTo>
                      <a:pt x="1369" y="929"/>
                      <a:pt x="941" y="1370"/>
                      <a:pt x="941" y="1906"/>
                    </a:cubicBezTo>
                    <a:cubicBezTo>
                      <a:pt x="941" y="2358"/>
                      <a:pt x="1250" y="2751"/>
                      <a:pt x="1679" y="2858"/>
                    </a:cubicBezTo>
                    <a:lnTo>
                      <a:pt x="1679" y="3334"/>
                    </a:lnTo>
                    <a:cubicBezTo>
                      <a:pt x="1381" y="3287"/>
                      <a:pt x="1119" y="3156"/>
                      <a:pt x="893" y="2930"/>
                    </a:cubicBezTo>
                    <a:cubicBezTo>
                      <a:pt x="631" y="2656"/>
                      <a:pt x="476" y="2287"/>
                      <a:pt x="476" y="1918"/>
                    </a:cubicBezTo>
                    <a:cubicBezTo>
                      <a:pt x="476" y="1132"/>
                      <a:pt x="1119" y="477"/>
                      <a:pt x="1917" y="477"/>
                    </a:cubicBezTo>
                    <a:lnTo>
                      <a:pt x="7870" y="477"/>
                    </a:lnTo>
                    <a:cubicBezTo>
                      <a:pt x="8013" y="477"/>
                      <a:pt x="8108" y="370"/>
                      <a:pt x="8108" y="239"/>
                    </a:cubicBezTo>
                    <a:cubicBezTo>
                      <a:pt x="8108" y="96"/>
                      <a:pt x="8013" y="1"/>
                      <a:pt x="7870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0361DB8-EAD3-922C-E5B3-85AA48ED441C}"/>
                </a:ext>
              </a:extLst>
            </p:cNvPr>
            <p:cNvGrpSpPr/>
            <p:nvPr/>
          </p:nvGrpSpPr>
          <p:grpSpPr>
            <a:xfrm>
              <a:off x="530597" y="2610887"/>
              <a:ext cx="1370517" cy="1332399"/>
              <a:chOff x="583961" y="2287681"/>
              <a:chExt cx="1370517" cy="1332399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FA1E56B-6976-F380-CDEB-DB55AD8A5193}"/>
                  </a:ext>
                </a:extLst>
              </p:cNvPr>
              <p:cNvSpPr/>
              <p:nvPr/>
            </p:nvSpPr>
            <p:spPr>
              <a:xfrm>
                <a:off x="583961" y="2287681"/>
                <a:ext cx="1370517" cy="1332399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4" name="CustomIcon">
                <a:extLst>
                  <a:ext uri="{FF2B5EF4-FFF2-40B4-BE49-F238E27FC236}">
                    <a16:creationId xmlns:a16="http://schemas.microsoft.com/office/drawing/2014/main" id="{239ABB2E-079C-4E32-A788-A301CA01927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09682" y="2479029"/>
                <a:ext cx="965874" cy="965874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68880D-91C1-D49F-C56F-FD2912B73F90}"/>
                </a:ext>
              </a:extLst>
            </p:cNvPr>
            <p:cNvSpPr txBox="1"/>
            <p:nvPr/>
          </p:nvSpPr>
          <p:spPr>
            <a:xfrm>
              <a:off x="9735273" y="5988519"/>
              <a:ext cx="5674404" cy="169277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GB" sz="2600">
                  <a:ea typeface="+mn-lt"/>
                  <a:cs typeface="+mn-lt"/>
                </a:rPr>
                <a:t>While we do not support research that is exclusively translational, we encourage discovery research that has </a:t>
              </a:r>
              <a:r>
                <a:rPr lang="en-GB" sz="2600" b="1">
                  <a:ea typeface="+mn-lt"/>
                  <a:cs typeface="+mn-lt"/>
                </a:rPr>
                <a:t>translational potential</a:t>
              </a:r>
              <a:endParaRPr lang="en-US" sz="2600" b="1"/>
            </a:p>
          </p:txBody>
        </p:sp>
        <p:pic>
          <p:nvPicPr>
            <p:cNvPr id="22" name="Graphic 23" descr="Medical outline">
              <a:extLst>
                <a:ext uri="{FF2B5EF4-FFF2-40B4-BE49-F238E27FC236}">
                  <a16:creationId xmlns:a16="http://schemas.microsoft.com/office/drawing/2014/main" id="{5F59F416-373E-6DA9-E3F7-C517F3D7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10854" y="6312487"/>
              <a:ext cx="869430" cy="869430"/>
            </a:xfrm>
            <a:prstGeom prst="rect">
              <a:avLst/>
            </a:prstGeom>
          </p:spPr>
        </p:pic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B487E2B6-1728-5F87-14F7-23E628782E66}"/>
              </a:ext>
            </a:extLst>
          </p:cNvPr>
          <p:cNvSpPr txBox="1">
            <a:spLocks/>
          </p:cNvSpPr>
          <p:nvPr/>
        </p:nvSpPr>
        <p:spPr>
          <a:xfrm>
            <a:off x="1499671" y="132090"/>
            <a:ext cx="14257091" cy="9509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4700" b="1">
                <a:latin typeface="+mn-lt"/>
              </a:rPr>
              <a:t>Discovery Research </a:t>
            </a:r>
            <a:endParaRPr lang="en-GB" sz="4700" b="1">
              <a:latin typeface="+mn-lt"/>
              <a:cs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A302727-629C-A785-55C5-176768D2B8FC}"/>
              </a:ext>
            </a:extLst>
          </p:cNvPr>
          <p:cNvSpPr txBox="1">
            <a:spLocks/>
          </p:cNvSpPr>
          <p:nvPr/>
        </p:nvSpPr>
        <p:spPr>
          <a:xfrm>
            <a:off x="636762" y="1636581"/>
            <a:ext cx="15120000" cy="88966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b="1">
                <a:latin typeface="+mn-lt"/>
              </a:rPr>
              <a:t>Research we fund across fields and disciplines generates new knowledge with the potential to transform life, health and wellbeing in ways that we may not have anticipated.</a:t>
            </a:r>
            <a:endParaRPr lang="en-US"/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D48AEE36-145A-96EA-A7C6-E67CA4A7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430" y="8461372"/>
            <a:ext cx="12704776" cy="276999"/>
          </a:xfrm>
        </p:spPr>
        <p:txBody>
          <a:bodyPr/>
          <a:lstStyle/>
          <a:p>
            <a:r>
              <a:rPr lang="en-GB"/>
              <a:t>wellcome.org  |  @wellcometrust</a:t>
            </a:r>
          </a:p>
        </p:txBody>
      </p:sp>
    </p:spTree>
    <p:extLst>
      <p:ext uri="{BB962C8B-B14F-4D97-AF65-F5344CB8AC3E}">
        <p14:creationId xmlns:p14="http://schemas.microsoft.com/office/powerpoint/2010/main" val="28880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67D80-A3BE-4412-B980-9B88895D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656077"/>
          </a:xfrm>
        </p:spPr>
        <p:txBody>
          <a:bodyPr/>
          <a:lstStyle/>
          <a:p>
            <a:r>
              <a:rPr lang="en-GB" sz="4700" b="1">
                <a:latin typeface="+mn-lt"/>
              </a:rPr>
              <a:t>Our ambitions for Discovery Research</a:t>
            </a:r>
            <a:endParaRPr lang="en-GB" sz="4700" b="1">
              <a:latin typeface="+mn-lt"/>
              <a:cs typeface="Arial"/>
            </a:endParaRP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CBCB96C2-1518-24C5-4624-39561B4A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3D0B-908F-432E-803D-30EC4CA1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6" name="CustomIcon">
            <a:extLst>
              <a:ext uri="{FF2B5EF4-FFF2-40B4-BE49-F238E27FC236}">
                <a16:creationId xmlns:a16="http://schemas.microsoft.com/office/drawing/2014/main" id="{C0B8E626-7BB2-475F-9C76-31B0BA9575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80875" y="2395675"/>
            <a:ext cx="2074849" cy="20748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9D18FB-D45E-475C-8EAB-60825E6BB44F}"/>
              </a:ext>
            </a:extLst>
          </p:cNvPr>
          <p:cNvSpPr txBox="1"/>
          <p:nvPr/>
        </p:nvSpPr>
        <p:spPr>
          <a:xfrm>
            <a:off x="889744" y="5337609"/>
            <a:ext cx="3985617" cy="270843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>
                <a:solidFill>
                  <a:schemeClr val="tx2"/>
                </a:solidFill>
              </a:rPr>
              <a:t>Breakthrough research</a:t>
            </a:r>
          </a:p>
          <a:p>
            <a:pPr algn="ctr">
              <a:spcAft>
                <a:spcPts val="600"/>
              </a:spcAft>
            </a:pPr>
            <a:r>
              <a:rPr lang="en-GB" sz="3200"/>
              <a:t>Field-opening</a:t>
            </a:r>
          </a:p>
          <a:p>
            <a:pPr algn="ctr">
              <a:spcAft>
                <a:spcPts val="600"/>
              </a:spcAft>
            </a:pPr>
            <a:r>
              <a:rPr lang="en-GB" sz="3200"/>
              <a:t>Breadth of disciplines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613E12-DEB7-4EC2-899C-5A8F6A8A6E4B}"/>
              </a:ext>
            </a:extLst>
          </p:cNvPr>
          <p:cNvSpPr txBox="1"/>
          <p:nvPr/>
        </p:nvSpPr>
        <p:spPr>
          <a:xfrm>
            <a:off x="5207808" y="5345842"/>
            <a:ext cx="5360245" cy="27853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>
                <a:solidFill>
                  <a:schemeClr val="tx2"/>
                </a:solidFill>
              </a:rPr>
              <a:t>People and </a:t>
            </a:r>
            <a:br>
              <a:rPr lang="en-GB" sz="3200" b="1">
                <a:solidFill>
                  <a:schemeClr val="tx2"/>
                </a:solidFill>
              </a:rPr>
            </a:br>
            <a:r>
              <a:rPr lang="en-GB" sz="3200" b="1">
                <a:solidFill>
                  <a:schemeClr val="tx2"/>
                </a:solidFill>
              </a:rPr>
              <a:t>careers</a:t>
            </a:r>
          </a:p>
          <a:p>
            <a:pPr algn="ctr">
              <a:spcAft>
                <a:spcPts val="600"/>
              </a:spcAft>
            </a:pPr>
            <a:r>
              <a:rPr lang="en-GB" sz="3200"/>
              <a:t>Unlock potential</a:t>
            </a:r>
          </a:p>
          <a:p>
            <a:pPr algn="ctr">
              <a:spcAft>
                <a:spcPts val="600"/>
              </a:spcAft>
            </a:pPr>
            <a:r>
              <a:rPr lang="en-GB" sz="3200"/>
              <a:t>Time and freedom</a:t>
            </a:r>
          </a:p>
          <a:p>
            <a:pPr algn="ctr">
              <a:spcAft>
                <a:spcPts val="600"/>
              </a:spcAft>
            </a:pPr>
            <a:r>
              <a:rPr lang="en-GB" sz="3200">
                <a:cs typeface="Arial"/>
              </a:rPr>
              <a:t>Teamwork and collaboration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7F2FAE-C65A-4508-B2DD-E20B302A10C7}"/>
              </a:ext>
            </a:extLst>
          </p:cNvPr>
          <p:cNvSpPr txBox="1"/>
          <p:nvPr/>
        </p:nvSpPr>
        <p:spPr>
          <a:xfrm>
            <a:off x="10900500" y="5345842"/>
            <a:ext cx="4432703" cy="270843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200" b="1">
                <a:solidFill>
                  <a:schemeClr val="tx2"/>
                </a:solidFill>
              </a:rPr>
              <a:t>Research   ecosystem</a:t>
            </a:r>
          </a:p>
          <a:p>
            <a:pPr algn="ctr">
              <a:spcAft>
                <a:spcPts val="600"/>
              </a:spcAft>
            </a:pPr>
            <a:r>
              <a:rPr lang="en-GB" sz="3200"/>
              <a:t>Break barriers </a:t>
            </a:r>
            <a:br>
              <a:rPr lang="en-GB" sz="3200"/>
            </a:br>
            <a:r>
              <a:rPr lang="en-GB" sz="3200"/>
              <a:t>and bottlenecks</a:t>
            </a:r>
          </a:p>
          <a:p>
            <a:pPr algn="ctr">
              <a:spcAft>
                <a:spcPts val="600"/>
              </a:spcAft>
            </a:pPr>
            <a:r>
              <a:rPr lang="en-GB" sz="3200"/>
              <a:t>Research culture</a:t>
            </a:r>
          </a:p>
        </p:txBody>
      </p:sp>
      <p:pic>
        <p:nvPicPr>
          <p:cNvPr id="4" name="Picture 4" descr="A group of people under a globe&#10;&#10;Description automatically generated">
            <a:extLst>
              <a:ext uri="{FF2B5EF4-FFF2-40B4-BE49-F238E27FC236}">
                <a16:creationId xmlns:a16="http://schemas.microsoft.com/office/drawing/2014/main" id="{EE77F1E9-D3BF-AF61-20E3-240FC72298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018" y="1900357"/>
            <a:ext cx="13351312" cy="302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32C7-38EA-2CD7-257F-CD8082CCF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641201"/>
          </a:xfrm>
        </p:spPr>
        <p:txBody>
          <a:bodyPr/>
          <a:lstStyle/>
          <a:p>
            <a:r>
              <a:rPr lang="en-US" sz="4700" b="1">
                <a:latin typeface="+mn-lt"/>
              </a:rPr>
              <a:t>Challenges for ‘LMIC’-led Discovery Research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7C33A-391E-C05E-18B8-8293BDAD4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07" y="2112727"/>
            <a:ext cx="8016354" cy="4795645"/>
          </a:xfrm>
          <a:noFill/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b="1"/>
              <a:t>Fewer </a:t>
            </a:r>
            <a:r>
              <a:rPr lang="en-GB" sz="2600"/>
              <a:t>LMIC-led</a:t>
            </a:r>
            <a:r>
              <a:rPr lang="en-GB" sz="2600" b="1"/>
              <a:t> applications submitted </a:t>
            </a:r>
            <a:r>
              <a:rPr lang="en-GB" sz="2600" b="0"/>
              <a:t>compared to UK-led applications</a:t>
            </a:r>
            <a:endParaRPr lang="en-GB" sz="2600" b="0">
              <a:cs typeface="Arial"/>
            </a:endParaRP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/>
              <a:t>Higher</a:t>
            </a:r>
            <a:r>
              <a:rPr lang="en-GB" sz="2600" b="1"/>
              <a:t> withdrawal rates </a:t>
            </a:r>
            <a:r>
              <a:rPr lang="en-GB" sz="2600" b="0"/>
              <a:t>for LMIC-led applications due to remit and eligibility</a:t>
            </a:r>
            <a:endParaRPr lang="en-GB" sz="2600" b="0">
              <a:cs typeface="Arial"/>
            </a:endParaRP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b="1"/>
              <a:t>Lower overall success rates </a:t>
            </a:r>
            <a:r>
              <a:rPr lang="en-GB" sz="2600" b="0"/>
              <a:t>for LMIC-led applications (for eligible applications in remit)</a:t>
            </a:r>
            <a:endParaRPr lang="en-GB" sz="2600" b="0">
              <a:cs typeface="Arial"/>
            </a:endParaRPr>
          </a:p>
          <a:p>
            <a:pPr marL="457200" lvl="3" indent="-4572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b="1"/>
              <a:t>Similar success rates at interview </a:t>
            </a:r>
            <a:r>
              <a:rPr lang="en-GB" sz="2600"/>
              <a:t>stage for</a:t>
            </a:r>
            <a:r>
              <a:rPr lang="en-GB" sz="2600">
                <a:effectLst/>
              </a:rPr>
              <a:t> shortlisted </a:t>
            </a:r>
            <a:r>
              <a:rPr lang="en-GB" sz="2600"/>
              <a:t>LMIC-led</a:t>
            </a:r>
            <a:r>
              <a:rPr lang="en-GB" sz="2600">
                <a:effectLst/>
              </a:rPr>
              <a:t> applications</a:t>
            </a:r>
            <a:endParaRPr lang="en-GB" sz="2600">
              <a:effectLst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3F326-A45B-70C5-FBAA-05CEAAE1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2F89A-EAB4-F278-7DB2-5265C9E1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17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A5CEB4-0AD0-A3FD-9FBE-DC45976640B8}"/>
              </a:ext>
            </a:extLst>
          </p:cNvPr>
          <p:cNvSpPr txBox="1">
            <a:spLocks/>
          </p:cNvSpPr>
          <p:nvPr/>
        </p:nvSpPr>
        <p:spPr>
          <a:xfrm>
            <a:off x="9276735" y="2112728"/>
            <a:ext cx="6515248" cy="4795646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5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4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3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ts val="2400"/>
              </a:spcAft>
            </a:pPr>
            <a:r>
              <a:rPr lang="en-GB" sz="2600">
                <a:cs typeface="Calibri" panose="020F0502020204030204" pitchFamily="34" charset="0"/>
              </a:rPr>
              <a:t>Practical barriers:</a:t>
            </a:r>
            <a:endParaRPr lang="en-GB" sz="2600" b="0">
              <a:cs typeface="Calibri" panose="020F0502020204030204" pitchFamily="34" charset="0"/>
            </a:endParaRPr>
          </a:p>
          <a:p>
            <a:pPr marL="457200" indent="-45720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b="0">
                <a:cs typeface="Calibri"/>
              </a:rPr>
              <a:t>Alongside </a:t>
            </a:r>
            <a:r>
              <a:rPr lang="en-GB" sz="2600">
                <a:cs typeface="Calibri"/>
              </a:rPr>
              <a:t>systemic challenges</a:t>
            </a:r>
            <a:r>
              <a:rPr lang="en-GB" sz="2600" b="0">
                <a:cs typeface="Calibri"/>
              </a:rPr>
              <a:t>:</a:t>
            </a:r>
          </a:p>
          <a:p>
            <a:pPr marL="457200" indent="-45720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b="0">
                <a:cs typeface="Calibri"/>
              </a:rPr>
              <a:t>Being unaware of </a:t>
            </a:r>
            <a:r>
              <a:rPr lang="en-GB" sz="2600">
                <a:cs typeface="Calibri"/>
              </a:rPr>
              <a:t>funding opportunity</a:t>
            </a:r>
            <a:endParaRPr lang="en-GB" sz="2600" b="0">
              <a:cs typeface="Calibri"/>
            </a:endParaRPr>
          </a:p>
          <a:p>
            <a:pPr marL="457200" indent="-45720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b="0">
                <a:cs typeface="Calibri"/>
              </a:rPr>
              <a:t>Concerns or misconceptions about </a:t>
            </a:r>
            <a:r>
              <a:rPr lang="en-GB" sz="2600">
                <a:cs typeface="Calibri"/>
              </a:rPr>
              <a:t>remit, eligibility and expectations</a:t>
            </a:r>
            <a:endParaRPr lang="en-US" sz="2600" b="0">
              <a:cs typeface="Calibri"/>
            </a:endParaRPr>
          </a:p>
          <a:p>
            <a:pPr marL="457200" indent="-457200" fontAlgn="base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600" b="0">
                <a:cs typeface="Calibri" panose="020F0502020204030204" pitchFamily="34" charset="0"/>
              </a:rPr>
              <a:t>Differential access to mentoring / support for </a:t>
            </a:r>
            <a:r>
              <a:rPr lang="en-GB" sz="2600">
                <a:cs typeface="Calibri" panose="020F0502020204030204" pitchFamily="34" charset="0"/>
              </a:rPr>
              <a:t>research development</a:t>
            </a:r>
            <a:endParaRPr lang="en-US" sz="2600"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7F401-4530-A431-DB2B-BBB59E28A8EA}"/>
              </a:ext>
            </a:extLst>
          </p:cNvPr>
          <p:cNvSpPr txBox="1"/>
          <p:nvPr/>
        </p:nvSpPr>
        <p:spPr>
          <a:xfrm>
            <a:off x="621053" y="7265397"/>
            <a:ext cx="15224777" cy="83894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2600" b="1"/>
              <a:t>Related challenges: </a:t>
            </a:r>
            <a:r>
              <a:rPr lang="en-GB" sz="2600"/>
              <a:t>increasing </a:t>
            </a:r>
            <a:r>
              <a:rPr lang="en-GB" sz="2600" b="1"/>
              <a:t>equitable access </a:t>
            </a:r>
            <a:r>
              <a:rPr lang="en-GB" sz="2600"/>
              <a:t>/</a:t>
            </a:r>
            <a:r>
              <a:rPr lang="en-GB" sz="2600" b="1"/>
              <a:t> </a:t>
            </a:r>
            <a:r>
              <a:rPr lang="en-GB" sz="2600"/>
              <a:t>strengthening </a:t>
            </a:r>
            <a:r>
              <a:rPr lang="en-GB" sz="2600" i="1" dirty="0"/>
              <a:t>mutual </a:t>
            </a:r>
            <a:r>
              <a:rPr lang="en-GB" sz="2600" b="1"/>
              <a:t>capabilities</a:t>
            </a:r>
            <a:r>
              <a:rPr lang="en-GB" sz="2600"/>
              <a:t>;</a:t>
            </a:r>
            <a:endParaRPr lang="en-GB" sz="2600">
              <a:cs typeface="Arial"/>
            </a:endParaRPr>
          </a:p>
          <a:p>
            <a:pPr algn="ctr">
              <a:lnSpc>
                <a:spcPts val="3400"/>
              </a:lnSpc>
            </a:pPr>
            <a:r>
              <a:rPr lang="en-GB" sz="2600"/>
              <a:t>and promoting </a:t>
            </a:r>
            <a:r>
              <a:rPr lang="en-GB" sz="2600" b="1"/>
              <a:t>equitable partnerships</a:t>
            </a:r>
            <a:endParaRPr lang="en-GB" sz="26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82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3470FD-E1E9-4591-9F0D-9A6E1B5BF143}"/>
              </a:ext>
            </a:extLst>
          </p:cNvPr>
          <p:cNvSpPr/>
          <p:nvPr/>
        </p:nvSpPr>
        <p:spPr>
          <a:xfrm>
            <a:off x="8124626" y="4126717"/>
            <a:ext cx="4398677" cy="4193792"/>
          </a:xfrm>
          <a:prstGeom prst="rect">
            <a:avLst/>
          </a:prstGeom>
          <a:solidFill>
            <a:schemeClr val="bg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292E1A-F1A8-4BC5-829B-7AA819A65944}"/>
              </a:ext>
            </a:extLst>
          </p:cNvPr>
          <p:cNvSpPr/>
          <p:nvPr/>
        </p:nvSpPr>
        <p:spPr>
          <a:xfrm>
            <a:off x="3518452" y="4126717"/>
            <a:ext cx="4398677" cy="4193792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0BF5F-E8E9-C44F-A21E-CA504C41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700" b="1">
                <a:latin typeface="+mn-lt"/>
              </a:rPr>
              <a:t>Supporting ‘LMIC’-led Discovery Research</a:t>
            </a:r>
            <a:endParaRPr lang="en-US" sz="4700" b="1">
              <a:latin typeface="+mn-lt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CB68B-9474-C940-89F6-6B7E69D6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err="1"/>
              <a:t>wellcome.org</a:t>
            </a:r>
            <a:r>
              <a:rPr lang="en-GB"/>
              <a:t>  |  @</a:t>
            </a:r>
            <a:r>
              <a:rPr lang="en-GB" err="1"/>
              <a:t>wellcometrust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9FDB4-2C6F-FA41-968C-61872C4C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58761-150F-45F6-BD76-74CC9E415C3A}"/>
              </a:ext>
            </a:extLst>
          </p:cNvPr>
          <p:cNvSpPr/>
          <p:nvPr/>
        </p:nvSpPr>
        <p:spPr>
          <a:xfrm>
            <a:off x="3518452" y="2613152"/>
            <a:ext cx="9004851" cy="13335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C3784-8648-45A2-A53B-44FCDE0FF0F0}"/>
              </a:ext>
            </a:extLst>
          </p:cNvPr>
          <p:cNvSpPr txBox="1"/>
          <p:nvPr/>
        </p:nvSpPr>
        <p:spPr>
          <a:xfrm>
            <a:off x="3731110" y="4206738"/>
            <a:ext cx="3609542" cy="450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GB" sz="2800" b="1"/>
              <a:t>Equitable access</a:t>
            </a:r>
            <a:endParaRPr lang="en-GB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60591-536F-4904-806C-510EDBDD40F3}"/>
              </a:ext>
            </a:extLst>
          </p:cNvPr>
          <p:cNvSpPr txBox="1"/>
          <p:nvPr/>
        </p:nvSpPr>
        <p:spPr>
          <a:xfrm>
            <a:off x="6637694" y="3409895"/>
            <a:ext cx="3399182" cy="312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GB" sz="2600"/>
              <a:t>Established: Q1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6A6FE-C783-4133-A3BA-ABCAB1DAF57A}"/>
              </a:ext>
            </a:extLst>
          </p:cNvPr>
          <p:cNvSpPr txBox="1"/>
          <p:nvPr/>
        </p:nvSpPr>
        <p:spPr>
          <a:xfrm>
            <a:off x="567206" y="1893931"/>
            <a:ext cx="15687208" cy="32425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GB" sz="3200">
                <a:solidFill>
                  <a:srgbClr val="000000"/>
                </a:solidFill>
              </a:rPr>
              <a:t>Promoting</a:t>
            </a:r>
            <a:r>
              <a:rPr lang="en-GB" sz="3200"/>
              <a:t> equitable access and strengthening capabilities</a:t>
            </a:r>
            <a:endParaRPr lang="en-GB" sz="3200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71004-A898-4AB2-949E-6A6278F64466}"/>
              </a:ext>
            </a:extLst>
          </p:cNvPr>
          <p:cNvSpPr txBox="1"/>
          <p:nvPr/>
        </p:nvSpPr>
        <p:spPr>
          <a:xfrm>
            <a:off x="4367214" y="2775250"/>
            <a:ext cx="7400716" cy="4501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2800" b="1"/>
              <a:t>LMIC External Advisory Group</a:t>
            </a:r>
            <a:endParaRPr lang="en-GB" b="1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F8AC00-A6BC-489C-AB07-B4E4F107DB95}"/>
              </a:ext>
            </a:extLst>
          </p:cNvPr>
          <p:cNvSpPr txBox="1"/>
          <p:nvPr/>
        </p:nvSpPr>
        <p:spPr>
          <a:xfrm>
            <a:off x="8311420" y="4210663"/>
            <a:ext cx="4186019" cy="450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GB" sz="2800" b="1"/>
              <a:t>Strengthen capabilities</a:t>
            </a:r>
            <a:endParaRPr lang="en-GB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26048-4DCB-4389-BE57-B526C23FCE97}"/>
              </a:ext>
            </a:extLst>
          </p:cNvPr>
          <p:cNvSpPr txBox="1"/>
          <p:nvPr/>
        </p:nvSpPr>
        <p:spPr>
          <a:xfrm>
            <a:off x="3741826" y="4830169"/>
            <a:ext cx="4075912" cy="87421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58445" indent="-258445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600"/>
              <a:t>LMIC targeted external engagement and comms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535DB-8F4C-4378-B96F-50697075975D}"/>
              </a:ext>
            </a:extLst>
          </p:cNvPr>
          <p:cNvSpPr txBox="1"/>
          <p:nvPr/>
        </p:nvSpPr>
        <p:spPr>
          <a:xfrm>
            <a:off x="3728062" y="5826725"/>
            <a:ext cx="3805800" cy="846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8763" indent="-25876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600"/>
              <a:t>WT eligibility supports global career structures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19DC0C-37DF-449D-BC28-61FB0161D617}"/>
              </a:ext>
            </a:extLst>
          </p:cNvPr>
          <p:cNvSpPr txBox="1"/>
          <p:nvPr/>
        </p:nvSpPr>
        <p:spPr>
          <a:xfrm>
            <a:off x="3728062" y="6795196"/>
            <a:ext cx="4089676" cy="846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8763" indent="-258763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600"/>
              <a:t>Application support and active feedback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4C235F-758F-4403-9AC3-E99D422365BF}"/>
              </a:ext>
            </a:extLst>
          </p:cNvPr>
          <p:cNvSpPr txBox="1"/>
          <p:nvPr/>
        </p:nvSpPr>
        <p:spPr>
          <a:xfrm>
            <a:off x="8330345" y="4828544"/>
            <a:ext cx="4186018" cy="4060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lang="en-GB" sz="2600"/>
              <a:t>Research support hubs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0E35F0-05E9-46A1-BEE8-24A6BB70CAE3}"/>
              </a:ext>
            </a:extLst>
          </p:cNvPr>
          <p:cNvSpPr txBox="1"/>
          <p:nvPr/>
        </p:nvSpPr>
        <p:spPr>
          <a:xfrm>
            <a:off x="8316242" y="5258935"/>
            <a:ext cx="3965806" cy="232037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600"/>
              <a:t>Support and develop local led mentorship programmes</a:t>
            </a:r>
            <a:endParaRPr lang="en-US"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600"/>
              <a:t>Deliver seed funding</a:t>
            </a:r>
            <a:endParaRPr lang="en-GB" sz="2600">
              <a:cs typeface="Arial"/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600"/>
              <a:t>Training</a:t>
            </a:r>
            <a:endParaRPr lang="en-GB" sz="2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1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C4F3BA-CF44-5CEC-1ED7-9F8D74D7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881172"/>
            <a:ext cx="13642570" cy="641201"/>
          </a:xfrm>
        </p:spPr>
        <p:txBody>
          <a:bodyPr/>
          <a:lstStyle/>
          <a:p>
            <a:r>
              <a:rPr lang="en-GB" sz="4700" b="1">
                <a:latin typeface="+mn-lt"/>
              </a:rPr>
              <a:t>Research Development Support Hubs</a:t>
            </a:r>
            <a:endParaRPr lang="en-GB" sz="4700" b="1">
              <a:latin typeface="+mn-lt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5A654-06C2-914C-73F6-3D159D03C1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5449" y="2219587"/>
            <a:ext cx="4765484" cy="59592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800" b="1">
                <a:solidFill>
                  <a:schemeClr val="tx2"/>
                </a:solidFill>
              </a:rPr>
              <a:t>Vision</a:t>
            </a:r>
            <a:endParaRPr lang="en-GB" sz="2800" b="1">
              <a:solidFill>
                <a:schemeClr val="tx2"/>
              </a:solidFill>
              <a:cs typeface="Arial"/>
            </a:endParaRPr>
          </a:p>
          <a:p>
            <a:endParaRPr lang="en-GB" sz="2800" b="1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tx2"/>
                </a:solidFill>
                <a:ea typeface="Calibri" panose="020F0502020204030204" pitchFamily="34" charset="0"/>
              </a:rPr>
              <a:t>F</a:t>
            </a:r>
            <a:r>
              <a:rPr lang="en-US" sz="2400" b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oster a vibrant research ecosystem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tx2"/>
                </a:solidFill>
                <a:ea typeface="Calibri" panose="020F0502020204030204" pitchFamily="34" charset="0"/>
              </a:rPr>
              <a:t>Increase access to research development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Agile mechanisms tailored to local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>
                <a:solidFill>
                  <a:schemeClr val="tx2"/>
                </a:solidFill>
              </a:rPr>
              <a:t>Increase internationally competitive grant funding, strengthen research networks / collaborations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3B2B9B-645B-A5ED-5AC9-63F54A6BF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sz="2800" b="1">
                <a:solidFill>
                  <a:schemeClr val="tx2"/>
                </a:solidFill>
              </a:rPr>
              <a:t>Pilot</a:t>
            </a:r>
            <a:endParaRPr lang="en-GB" sz="2800" b="1">
              <a:solidFill>
                <a:schemeClr val="tx2"/>
              </a:solidFill>
              <a:cs typeface="Arial"/>
            </a:endParaRPr>
          </a:p>
          <a:p>
            <a:endParaRPr lang="en-GB" sz="2800" b="1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chemeClr val="tx2"/>
                </a:solidFill>
              </a:rPr>
              <a:t>Understand whether the model is feasible, acceptable and meets expected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chemeClr val="tx2"/>
                </a:solidFill>
              </a:rPr>
              <a:t>Provide useful resources for implementation learning for future initiatives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>
                <a:solidFill>
                  <a:schemeClr val="tx2"/>
                </a:solidFill>
              </a:rPr>
              <a:t>Designed to reach into a broader ecosystem</a:t>
            </a:r>
          </a:p>
        </p:txBody>
      </p:sp>
      <p:pic>
        <p:nvPicPr>
          <p:cNvPr id="2" name="Picture Placeholder 18" descr="Image result for MLW WELLCOME">
            <a:extLst>
              <a:ext uri="{FF2B5EF4-FFF2-40B4-BE49-F238E27FC236}">
                <a16:creationId xmlns:a16="http://schemas.microsoft.com/office/drawing/2014/main" id="{35959C76-5A6B-ED4B-2FFF-4D34F4357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3" r="19313"/>
          <a:stretch/>
        </p:blipFill>
        <p:spPr bwMode="auto">
          <a:xfrm>
            <a:off x="1236502" y="3492449"/>
            <a:ext cx="3311055" cy="29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Placeholder 13">
            <a:extLst>
              <a:ext uri="{FF2B5EF4-FFF2-40B4-BE49-F238E27FC236}">
                <a16:creationId xmlns:a16="http://schemas.microsoft.com/office/drawing/2014/main" id="{0EBDF59D-18DF-BCC0-05EE-5C1EECE01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6" r="341" b="1460"/>
          <a:stretch/>
        </p:blipFill>
        <p:spPr>
          <a:xfrm>
            <a:off x="567206" y="6652405"/>
            <a:ext cx="2000551" cy="17516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7" name="Picture 6" descr="APHRC logo">
            <a:extLst>
              <a:ext uri="{FF2B5EF4-FFF2-40B4-BE49-F238E27FC236}">
                <a16:creationId xmlns:a16="http://schemas.microsoft.com/office/drawing/2014/main" id="{9F3B4DD1-3328-5200-100E-D850CDA71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" y="2015931"/>
            <a:ext cx="4457929" cy="1238314"/>
          </a:xfrm>
          <a:prstGeom prst="rect">
            <a:avLst/>
          </a:prstGeom>
        </p:spPr>
      </p:pic>
      <p:pic>
        <p:nvPicPr>
          <p:cNvPr id="8" name="Picture 4" descr="Lorenz von Seidlein | BOVA Network">
            <a:extLst>
              <a:ext uri="{FF2B5EF4-FFF2-40B4-BE49-F238E27FC236}">
                <a16:creationId xmlns:a16="http://schemas.microsoft.com/office/drawing/2014/main" id="{EA519A85-CE82-E43C-4266-B9183E22B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-2308" r="4870" b="-16809"/>
          <a:stretch/>
        </p:blipFill>
        <p:spPr bwMode="auto">
          <a:xfrm>
            <a:off x="2892030" y="6653119"/>
            <a:ext cx="2661207" cy="20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2509978-A974-D021-843C-8AFD537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2430" y="8461372"/>
            <a:ext cx="12704776" cy="276999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wellcome.org  |  @wellcometrust</a:t>
            </a:r>
          </a:p>
        </p:txBody>
      </p:sp>
    </p:spTree>
    <p:extLst>
      <p:ext uri="{BB962C8B-B14F-4D97-AF65-F5344CB8AC3E}">
        <p14:creationId xmlns:p14="http://schemas.microsoft.com/office/powerpoint/2010/main" val="3438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9781-7C53-7A5F-9BF0-F52A1912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881172"/>
            <a:ext cx="4536000" cy="641201"/>
          </a:xfrm>
          <a:effectLst>
            <a:outerShdw blurRad="63500" dist="38100" dir="2700000">
              <a:srgbClr val="000000">
                <a:alpha val="40000"/>
              </a:srgbClr>
            </a:outerShdw>
            <a:reflection stA="40000" endPos="54000" dist="50800" dir="5400000" sy="-100000" algn="bl" rotWithShape="0"/>
          </a:effectLst>
        </p:spPr>
        <p:txBody>
          <a:bodyPr/>
          <a:lstStyle/>
          <a:p>
            <a:r>
              <a:rPr lang="en-GB" dirty="0">
                <a:latin typeface="+mn-lt"/>
              </a:rPr>
              <a:t>Who are we?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8C445-8046-A399-3393-43D097D4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44F47-E9AA-23F2-A783-88B26D89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928D0-EB95-9446-F0D5-F99A587A9D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2976" y="1881887"/>
            <a:ext cx="9355244" cy="5962996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i="0" err="1">
                <a:effectLst/>
              </a:rPr>
              <a:t>Wellcome</a:t>
            </a:r>
            <a:r>
              <a:rPr lang="en-GB" i="0">
                <a:effectLst/>
              </a:rPr>
              <a:t> is a global charitable foundation. Founded in 1936, we’re based in London but work internationally</a:t>
            </a:r>
          </a:p>
          <a:p>
            <a:pPr>
              <a:lnSpc>
                <a:spcPct val="100000"/>
              </a:lnSpc>
            </a:pPr>
            <a:endParaRPr lang="en-GB" i="0">
              <a:effectLst/>
            </a:endParaRPr>
          </a:p>
          <a:p>
            <a:pPr>
              <a:lnSpc>
                <a:spcPct val="100000"/>
              </a:lnSpc>
            </a:pPr>
            <a:r>
              <a:rPr lang="en-GB"/>
              <a:t>Our Mission: </a:t>
            </a:r>
            <a:endParaRPr lang="en-GB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GB" b="1" i="0" err="1">
                <a:effectLst/>
              </a:rPr>
              <a:t>Wellcome</a:t>
            </a:r>
            <a:r>
              <a:rPr lang="en-GB" b="1" i="0">
                <a:effectLst/>
              </a:rPr>
              <a:t> supports </a:t>
            </a:r>
            <a:r>
              <a:rPr lang="en-GB" b="1"/>
              <a:t>science </a:t>
            </a:r>
            <a:r>
              <a:rPr lang="en-GB" b="1" i="0">
                <a:effectLst/>
              </a:rPr>
              <a:t>to solve the urgent health challenges facing everyone</a:t>
            </a:r>
            <a:endParaRPr lang="en-GB" b="1" i="0">
              <a:effectLst/>
              <a:cs typeface="Arial"/>
            </a:endParaRPr>
          </a:p>
          <a:p>
            <a:pPr>
              <a:lnSpc>
                <a:spcPct val="100000"/>
              </a:lnSpc>
            </a:pPr>
            <a:endParaRPr lang="en-GB"/>
          </a:p>
          <a:p>
            <a:pPr>
              <a:lnSpc>
                <a:spcPct val="100000"/>
              </a:lnSpc>
            </a:pPr>
            <a:r>
              <a:rPr lang="en-GB"/>
              <a:t>Our Vision: </a:t>
            </a:r>
            <a:endParaRPr lang="en-GB"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GB" b="1"/>
              <a:t>A healthier future for everyone</a:t>
            </a:r>
            <a:endParaRPr lang="en-GB" b="1">
              <a:cs typeface="Arial"/>
            </a:endParaRPr>
          </a:p>
          <a:p>
            <a:pPr>
              <a:lnSpc>
                <a:spcPct val="100000"/>
              </a:lnSpc>
            </a:pPr>
            <a:endParaRPr lang="en-GB"/>
          </a:p>
          <a:p>
            <a:pPr>
              <a:lnSpc>
                <a:spcPct val="100000"/>
              </a:lnSpc>
            </a:pPr>
            <a:r>
              <a:rPr lang="en-GB" i="0">
                <a:effectLst/>
              </a:rPr>
              <a:t>All our work is funded from our £37 billion investment portfolio We plan to spend £1.6 billion annually for the next decade on our four strategic priorities</a:t>
            </a:r>
            <a:endParaRPr lang="en-GB" i="0">
              <a:effectLst/>
              <a:cs typeface="Arial"/>
            </a:endParaRPr>
          </a:p>
          <a:p>
            <a:pPr>
              <a:lnSpc>
                <a:spcPct val="100000"/>
              </a:lnSpc>
            </a:pPr>
            <a:endParaRPr lang="en-GB"/>
          </a:p>
          <a:p>
            <a:pPr>
              <a:lnSpc>
                <a:spcPct val="100000"/>
              </a:lnSpc>
            </a:pPr>
            <a:endParaRPr lang="en-GB"/>
          </a:p>
          <a:p>
            <a:pPr>
              <a:lnSpc>
                <a:spcPct val="100000"/>
              </a:lnSpc>
            </a:pPr>
            <a:endParaRPr lang="en-GB"/>
          </a:p>
        </p:txBody>
      </p:sp>
      <p:pic>
        <p:nvPicPr>
          <p:cNvPr id="1026" name="Picture 2" descr="Contact us | Who we are | Wellcome">
            <a:extLst>
              <a:ext uri="{FF2B5EF4-FFF2-40B4-BE49-F238E27FC236}">
                <a16:creationId xmlns:a16="http://schemas.microsoft.com/office/drawing/2014/main" id="{7F04CE8A-DDCC-4BB9-4AA0-815A848CF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t="1244" r="8983" b="-1244"/>
          <a:stretch/>
        </p:blipFill>
        <p:spPr bwMode="auto">
          <a:xfrm>
            <a:off x="10677646" y="4390301"/>
            <a:ext cx="5214393" cy="47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0008026: Portrait of Sir Henry Wellcome (1853-1936) | Wellcome Collection">
            <a:extLst>
              <a:ext uri="{FF2B5EF4-FFF2-40B4-BE49-F238E27FC236}">
                <a16:creationId xmlns:a16="http://schemas.microsoft.com/office/drawing/2014/main" id="{6FA0EEC1-2EAA-FD60-6309-CA661CAB2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647" y="1298001"/>
            <a:ext cx="2242114" cy="312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woman in a lab coat and bright green surgical gloves holds two petri dish samples up to the light to examine them. She's in the lab at Bugworks Research Inc.">
            <a:extLst>
              <a:ext uri="{FF2B5EF4-FFF2-40B4-BE49-F238E27FC236}">
                <a16:creationId xmlns:a16="http://schemas.microsoft.com/office/drawing/2014/main" id="{001F9D5B-BD54-7915-8A13-F62198FB2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0" t="15732" r="21718"/>
          <a:stretch/>
        </p:blipFill>
        <p:spPr bwMode="auto">
          <a:xfrm>
            <a:off x="12680067" y="1326981"/>
            <a:ext cx="3211973" cy="31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D871794-A60D-AB84-D94E-8265C297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641201"/>
          </a:xfrm>
        </p:spPr>
        <p:txBody>
          <a:bodyPr/>
          <a:lstStyle/>
          <a:p>
            <a:r>
              <a:rPr lang="en-GB" sz="4700" b="1">
                <a:latin typeface="+mn-lt"/>
              </a:rPr>
              <a:t>Assessing Research Environment</a:t>
            </a:r>
            <a:endParaRPr lang="en-GB" sz="4700" b="1">
              <a:latin typeface="+mn-lt"/>
              <a:cs typeface="Arial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D4EA1BEE-AED3-C550-DC34-70C6E0130A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738055"/>
              </p:ext>
            </p:extLst>
          </p:nvPr>
        </p:nvGraphicFramePr>
        <p:xfrm>
          <a:off x="566739" y="1552730"/>
          <a:ext cx="14688468" cy="7381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E15B7-A15A-146C-1D8C-BCC03E02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wellcome.org  |  @wellcometrust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94E56-D10B-9954-598A-F96A81B0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3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03D7BA-DEBF-6847-89D6-D0A18C0C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3226065"/>
            <a:ext cx="15120000" cy="961802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773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03D7BA-DEBF-6847-89D6-D0A18C0C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149" y="3362055"/>
            <a:ext cx="8231475" cy="2799869"/>
          </a:xfrm>
        </p:spPr>
        <p:txBody>
          <a:bodyPr/>
          <a:lstStyle/>
          <a:p>
            <a:r>
              <a:rPr lang="en-US" sz="5400"/>
              <a:t>Appendix </a:t>
            </a:r>
            <a:br>
              <a:rPr lang="en-US" sz="5400"/>
            </a:br>
            <a:r>
              <a:rPr lang="en-US" sz="5400"/>
              <a:t>(for reference as needed in the meeting)</a:t>
            </a:r>
          </a:p>
        </p:txBody>
      </p:sp>
    </p:spTree>
    <p:extLst>
      <p:ext uri="{BB962C8B-B14F-4D97-AF65-F5344CB8AC3E}">
        <p14:creationId xmlns:p14="http://schemas.microsoft.com/office/powerpoint/2010/main" val="40115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8C535AC-2088-D430-CC8B-35F54EEC3370}"/>
              </a:ext>
            </a:extLst>
          </p:cNvPr>
          <p:cNvSpPr txBox="1">
            <a:spLocks/>
          </p:cNvSpPr>
          <p:nvPr/>
        </p:nvSpPr>
        <p:spPr>
          <a:xfrm>
            <a:off x="408583" y="2494280"/>
            <a:ext cx="5680178" cy="56361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1219078" rtl="0" eaLnBrk="1" latinLnBrk="0" hangingPunct="1">
              <a:lnSpc>
                <a:spcPts val="34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3352465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4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3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2" indent="-304770" algn="l" defTabSz="1219078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680" lvl="2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sz="2000" b="1"/>
              <a:t>Wellcome conducts 7-year renewals cycles with the MIP Research Institutions, </a:t>
            </a:r>
            <a:r>
              <a:rPr lang="en-GB" sz="2000"/>
              <a:t>which includes</a:t>
            </a:r>
          </a:p>
          <a:p>
            <a:pPr marL="519430" lvl="2" indent="-285750">
              <a:lnSpc>
                <a:spcPct val="100000"/>
              </a:lnSpc>
              <a:spcAft>
                <a:spcPts val="0"/>
              </a:spcAft>
            </a:pPr>
            <a:r>
              <a:rPr lang="en-GB" sz="2000"/>
              <a:t>Submission of full applications by the Programmes</a:t>
            </a:r>
            <a:endParaRPr lang="en-GB" sz="2000">
              <a:cs typeface="Arial"/>
            </a:endParaRPr>
          </a:p>
          <a:p>
            <a:pPr marL="519430" lvl="2" indent="-285750">
              <a:lnSpc>
                <a:spcPct val="100000"/>
              </a:lnSpc>
              <a:spcAft>
                <a:spcPts val="0"/>
              </a:spcAft>
            </a:pPr>
            <a:r>
              <a:rPr lang="en-GB" sz="2000"/>
              <a:t>Site visits by Wellcome staff and external experts to assess Science, Public Engagement and Operational Delivery</a:t>
            </a:r>
          </a:p>
          <a:p>
            <a:pPr marL="233680" lvl="2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2000" b="1"/>
          </a:p>
          <a:p>
            <a:pPr marL="233680" lvl="2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2000" b="1"/>
              <a:t>Assessment is undertaken against an Outcomes Framework </a:t>
            </a:r>
          </a:p>
          <a:p>
            <a:pPr marL="519430" lvl="2" indent="-285750">
              <a:lnSpc>
                <a:spcPct val="100000"/>
              </a:lnSpc>
              <a:spcAft>
                <a:spcPts val="0"/>
              </a:spcAft>
            </a:pPr>
            <a:r>
              <a:rPr lang="en-GB" sz="2000"/>
              <a:t>This framework maps the input to impact pathway but does not prescribe how or in what area of Health Research these should be achieved. </a:t>
            </a:r>
          </a:p>
          <a:p>
            <a:pPr marL="519430" lvl="2" indent="-285750">
              <a:lnSpc>
                <a:spcPct val="100000"/>
              </a:lnSpc>
              <a:spcAft>
                <a:spcPts val="0"/>
              </a:spcAft>
            </a:pPr>
            <a:r>
              <a:rPr lang="en-GB" sz="2000"/>
              <a:t>From 2024, annual submissions from the reports (Annual Reports) are providing evidence against the framework</a:t>
            </a:r>
          </a:p>
          <a:p>
            <a:pPr marL="233680" lvl="2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2000"/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US" sz="200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6649B8-93E9-1AD6-EB7F-8AF0DBB50DEB}"/>
              </a:ext>
            </a:extLst>
          </p:cNvPr>
          <p:cNvSpPr txBox="1">
            <a:spLocks/>
          </p:cNvSpPr>
          <p:nvPr/>
        </p:nvSpPr>
        <p:spPr>
          <a:xfrm>
            <a:off x="1286842" y="345157"/>
            <a:ext cx="11704283" cy="12439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Major International Programmes </a:t>
            </a:r>
          </a:p>
          <a:p>
            <a:r>
              <a:rPr lang="en-GB" sz="3600"/>
              <a:t>Research Institutions - Outcomes Framework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4E522-8168-5C3E-FED7-2D4E847D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800" y="2494280"/>
            <a:ext cx="9490122" cy="53455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D982DE-2870-C886-6429-FF6D1C0D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0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D08D-6844-45AE-9BCA-6704342E3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30" y="1166360"/>
            <a:ext cx="11189572" cy="641201"/>
          </a:xfrm>
        </p:spPr>
        <p:txBody>
          <a:bodyPr/>
          <a:lstStyle/>
          <a:p>
            <a:r>
              <a:rPr lang="en-GB" dirty="0">
                <a:latin typeface="+mn-lt"/>
              </a:rPr>
              <a:t>Wellcome’s Strategic Programmes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914F0-EC6B-4C89-9A27-E06D3CE5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wellcome.org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|  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wellcometrust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400A1-4067-46C6-92E2-D2E06D48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9AD68-5327-4FA6-9851-A953E7042653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E7F2D5"/>
                </a:solidFill>
                <a:effectLst/>
                <a:uLnTx/>
                <a:uFillTx/>
                <a:latin typeface="Wellcome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E7F2D5"/>
              </a:solidFill>
              <a:effectLst/>
              <a:uLnTx/>
              <a:uFillTx/>
              <a:latin typeface="Wellcome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E9A4BB-FD03-9740-8806-7831ABEA3D06}"/>
              </a:ext>
            </a:extLst>
          </p:cNvPr>
          <p:cNvGrpSpPr/>
          <p:nvPr/>
        </p:nvGrpSpPr>
        <p:grpSpPr>
          <a:xfrm>
            <a:off x="673265" y="2551571"/>
            <a:ext cx="14740565" cy="4143668"/>
            <a:chOff x="673265" y="2671050"/>
            <a:chExt cx="14740565" cy="4143668"/>
          </a:xfrm>
        </p:grpSpPr>
        <p:pic>
          <p:nvPicPr>
            <p:cNvPr id="11" name="Picture Placeholder 10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096B12FD-1C8B-F44D-AFA0-6D3D3FC4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2" r="16042"/>
            <a:stretch>
              <a:fillRect/>
            </a:stretch>
          </p:blipFill>
          <p:spPr>
            <a:xfrm>
              <a:off x="673265" y="2671051"/>
              <a:ext cx="3395193" cy="3326223"/>
            </a:xfrm>
            <a:prstGeom prst="ellipse">
              <a:avLst/>
            </a:prstGeom>
            <a:effectLst>
              <a:softEdge rad="44698"/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58D33C-1609-C54B-858A-D6D4015FC15A}"/>
                </a:ext>
              </a:extLst>
            </p:cNvPr>
            <p:cNvSpPr txBox="1"/>
            <p:nvPr/>
          </p:nvSpPr>
          <p:spPr>
            <a:xfrm>
              <a:off x="1122155" y="6506941"/>
              <a:ext cx="318183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7F2D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Discovery Research</a:t>
              </a:r>
            </a:p>
          </p:txBody>
        </p:sp>
        <p:pic>
          <p:nvPicPr>
            <p:cNvPr id="16" name="Picture Placeholder 11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00E3A1F7-95E1-3843-804D-FD571BEDB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1" r="15931"/>
            <a:stretch>
              <a:fillRect/>
            </a:stretch>
          </p:blipFill>
          <p:spPr>
            <a:xfrm>
              <a:off x="8256809" y="2671051"/>
              <a:ext cx="3395193" cy="3326222"/>
            </a:xfrm>
            <a:prstGeom prst="ellipse">
              <a:avLst/>
            </a:prstGeom>
            <a:effectLst>
              <a:softEdge rad="44698"/>
            </a:effectLst>
          </p:spPr>
        </p:pic>
        <p:pic>
          <p:nvPicPr>
            <p:cNvPr id="17" name="Picture Placeholder 10" descr="A picture containing indoor, wall, messy, cluttered&#10;&#10;Description automatically generated">
              <a:extLst>
                <a:ext uri="{FF2B5EF4-FFF2-40B4-BE49-F238E27FC236}">
                  <a16:creationId xmlns:a16="http://schemas.microsoft.com/office/drawing/2014/main" id="{87E8C82E-AE9F-E540-8ADB-21DBB83D4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6" t="-216" r="17725" b="216"/>
            <a:stretch/>
          </p:blipFill>
          <p:spPr>
            <a:xfrm>
              <a:off x="4465037" y="2671050"/>
              <a:ext cx="3395193" cy="3326223"/>
            </a:xfrm>
            <a:prstGeom prst="ellipse">
              <a:avLst/>
            </a:prstGeom>
            <a:effectLst>
              <a:softEdge rad="44698"/>
            </a:effectLst>
          </p:spPr>
        </p:pic>
        <p:pic>
          <p:nvPicPr>
            <p:cNvPr id="18" name="Picture Placeholder 6" descr="A picture containing paving&#10;&#10;Description automatically generated">
              <a:extLst>
                <a:ext uri="{FF2B5EF4-FFF2-40B4-BE49-F238E27FC236}">
                  <a16:creationId xmlns:a16="http://schemas.microsoft.com/office/drawing/2014/main" id="{3768C968-5876-804B-BA3B-C55ACE7A4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5" r="11725"/>
            <a:stretch>
              <a:fillRect/>
            </a:stretch>
          </p:blipFill>
          <p:spPr>
            <a:xfrm>
              <a:off x="12018637" y="2671051"/>
              <a:ext cx="3395193" cy="3326222"/>
            </a:xfrm>
            <a:prstGeom prst="ellipse">
              <a:avLst/>
            </a:prstGeom>
            <a:effectLst>
              <a:softEdge rad="44698"/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EE54DC-A889-0C46-ACD8-5AE337CC66F1}"/>
                </a:ext>
              </a:extLst>
            </p:cNvPr>
            <p:cNvSpPr txBox="1"/>
            <p:nvPr/>
          </p:nvSpPr>
          <p:spPr>
            <a:xfrm>
              <a:off x="8768591" y="6504369"/>
              <a:ext cx="318183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7F2D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Infectious Diseases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180108-D473-8D4E-8AFC-DA977DB83D1C}"/>
                </a:ext>
              </a:extLst>
            </p:cNvPr>
            <p:cNvSpPr txBox="1"/>
            <p:nvPr/>
          </p:nvSpPr>
          <p:spPr>
            <a:xfrm>
              <a:off x="5217175" y="6504369"/>
              <a:ext cx="240351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7F2D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Mental Health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E6EE2C-7853-D447-AB73-3A863E9D2706}"/>
                </a:ext>
              </a:extLst>
            </p:cNvPr>
            <p:cNvSpPr txBox="1"/>
            <p:nvPr/>
          </p:nvSpPr>
          <p:spPr>
            <a:xfrm>
              <a:off x="12637442" y="6490482"/>
              <a:ext cx="277638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E7F2D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Climate &amp; Health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C54DF77-0BB9-B051-9673-B00822747C22}"/>
              </a:ext>
            </a:extLst>
          </p:cNvPr>
          <p:cNvSpPr txBox="1">
            <a:spLocks/>
          </p:cNvSpPr>
          <p:nvPr/>
        </p:nvSpPr>
        <p:spPr>
          <a:xfrm>
            <a:off x="1122155" y="7660386"/>
            <a:ext cx="11189572" cy="64120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+mn-lt"/>
              </a:rPr>
              <a:t>Discovery				              Solutions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0C51B3-A342-748A-7E30-17B34010BEAF}"/>
              </a:ext>
            </a:extLst>
          </p:cNvPr>
          <p:cNvSpPr txBox="1">
            <a:spLocks/>
          </p:cNvSpPr>
          <p:nvPr/>
        </p:nvSpPr>
        <p:spPr>
          <a:xfrm>
            <a:off x="1122155" y="6839124"/>
            <a:ext cx="2799214" cy="19236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219078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400" kern="1200" spc="-9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+mn-lt"/>
              </a:rPr>
              <a:t>	|				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0BAB16F9-F377-550E-FC27-03F848FFB520}"/>
              </a:ext>
            </a:extLst>
          </p:cNvPr>
          <p:cNvSpPr/>
          <p:nvPr/>
        </p:nvSpPr>
        <p:spPr>
          <a:xfrm rot="5400000">
            <a:off x="9924841" y="2101177"/>
            <a:ext cx="628513" cy="10349462"/>
          </a:xfrm>
          <a:prstGeom prst="rightBrace">
            <a:avLst>
              <a:gd name="adj1" fmla="val 0"/>
              <a:gd name="adj2" fmla="val 50000"/>
            </a:avLst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0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D992-6CA4-DA23-817D-8B25492DF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Wellcome’s Equity Department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44C54-364B-FD46-CAAA-08A7D5159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58518-E6B0-EE17-3D0F-190B7ABC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C9363-C160-97C7-8EF6-A2D6DC741E69}"/>
              </a:ext>
            </a:extLst>
          </p:cNvPr>
          <p:cNvSpPr txBox="1"/>
          <p:nvPr/>
        </p:nvSpPr>
        <p:spPr>
          <a:xfrm>
            <a:off x="1071051" y="3043990"/>
            <a:ext cx="14774779" cy="3282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800" b="1" dirty="0"/>
              <a:t>Put in post a Chief Equity, Diversity, and Inclusion Officer in October 2023.</a:t>
            </a:r>
          </a:p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GB" sz="2800" b="1" dirty="0"/>
          </a:p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800" b="1" dirty="0"/>
              <a:t>An Equity Department “Newly” forms in October 2024.</a:t>
            </a:r>
          </a:p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GB" sz="2800" b="1" dirty="0"/>
          </a:p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GB" sz="2800" b="1" dirty="0"/>
              <a:t>Working with wider Wellcome, we are evolving Wellcome’s approach to Equity work to be embedded across our Strategic Programmes, Operations, and Influencing and Engagement functions.</a:t>
            </a:r>
          </a:p>
          <a:p>
            <a:pPr marL="342900" indent="-342900" algn="l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9836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64E71-BAF9-1416-9DE6-545BC7024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2C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wellcome.org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C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|  @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2C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wellcometrust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C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CE25C2-B940-FA3F-BF11-2D7907A1E4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1" y="1389848"/>
            <a:ext cx="6994737" cy="613132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800" dirty="0"/>
              <a:t>Wellcome’s strategy commits us to…</a:t>
            </a:r>
            <a:endParaRPr lang="en-US" sz="2800" dirty="0"/>
          </a:p>
          <a:p>
            <a:endParaRPr lang="en-US" dirty="0">
              <a:solidFill>
                <a:schemeClr val="tx2"/>
              </a:solidFill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spc="5" dirty="0">
                <a:ea typeface="Arial" panose="020B0604020202020204" pitchFamily="34" charset="0"/>
                <a:cs typeface="Arial" panose="020B0604020202020204" pitchFamily="34" charset="0"/>
              </a:rPr>
              <a:t>Prioritising </a:t>
            </a:r>
            <a:r>
              <a:rPr lang="en-GB" sz="2400" b="1" spc="5" dirty="0">
                <a:ea typeface="Arial" panose="020B0604020202020204" pitchFamily="34" charset="0"/>
                <a:cs typeface="Arial" panose="020B0604020202020204" pitchFamily="34" charset="0"/>
              </a:rPr>
              <a:t>equity, diversity and inclusion </a:t>
            </a:r>
            <a:r>
              <a:rPr lang="en-GB" sz="2400" spc="5" dirty="0">
                <a:ea typeface="Arial" panose="020B0604020202020204" pitchFamily="34" charset="0"/>
                <a:cs typeface="Arial" panose="020B0604020202020204" pitchFamily="34" charset="0"/>
              </a:rPr>
              <a:t>as a critical approach to the science that we fund;</a:t>
            </a:r>
            <a:endParaRPr lang="en-GB" sz="2400" spc="5" dirty="0">
              <a:effectLst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2400" spc="5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b="1" spc="5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Working in partnership </a:t>
            </a:r>
            <a:r>
              <a:rPr lang="en-GB" sz="2400" spc="5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with those making a difference in their communities through the research they do,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2400" spc="5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spc="5" dirty="0">
                <a:ea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2400" spc="5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ecognising that </a:t>
            </a:r>
            <a:r>
              <a:rPr lang="en-GB" sz="2400" b="1" spc="5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deep local and regional expertise is critica</a:t>
            </a:r>
            <a:r>
              <a:rPr lang="en-GB" sz="2400" spc="5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l to drive change which leads to equitable and accessible solutions to benefit human health. </a:t>
            </a:r>
          </a:p>
          <a:p>
            <a:endParaRPr lang="en-GB" sz="2400" b="1" dirty="0">
              <a:solidFill>
                <a:schemeClr val="tx2"/>
              </a:solidFill>
              <a:latin typeface="Helvetica Neue"/>
              <a:ea typeface="+mn-lt"/>
              <a:cs typeface="+mn-lt"/>
            </a:endParaRPr>
          </a:p>
        </p:txBody>
      </p:sp>
      <p:pic>
        <p:nvPicPr>
          <p:cNvPr id="11" name="Picture Placeholder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CF747A5-5E99-5F18-DBD9-1DE936F57A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r="16042"/>
          <a:stretch>
            <a:fillRect/>
          </a:stretch>
        </p:blipFill>
        <p:spPr>
          <a:xfrm>
            <a:off x="7544924" y="0"/>
            <a:ext cx="9333604" cy="9144000"/>
          </a:xfr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3A304FE-B962-2355-FE36-57049C9106A3}"/>
              </a:ext>
            </a:extLst>
          </p:cNvPr>
          <p:cNvSpPr txBox="1">
            <a:spLocks/>
          </p:cNvSpPr>
          <p:nvPr/>
        </p:nvSpPr>
        <p:spPr>
          <a:xfrm>
            <a:off x="7811888" y="8791566"/>
            <a:ext cx="6111365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credit: Photo by CDC on </a:t>
            </a:r>
            <a:r>
              <a:rPr kumimoji="0" lang="en-GB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Unsplash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CC-BY</a:t>
            </a:r>
          </a:p>
        </p:txBody>
      </p:sp>
    </p:spTree>
    <p:extLst>
      <p:ext uri="{BB962C8B-B14F-4D97-AF65-F5344CB8AC3E}">
        <p14:creationId xmlns:p14="http://schemas.microsoft.com/office/powerpoint/2010/main" val="4599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36558-5DC6-2F88-236E-B2292115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A62E-6B32-8017-0BEB-346E9FCBE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881172"/>
            <a:ext cx="15120000" cy="1282402"/>
          </a:xfrm>
        </p:spPr>
        <p:txBody>
          <a:bodyPr/>
          <a:lstStyle/>
          <a:p>
            <a:r>
              <a:rPr lang="en-GB" dirty="0">
                <a:latin typeface="+mn-lt"/>
              </a:rPr>
              <a:t>Where does it make sense to consider equitable partnerships for Wellcome?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57FA0-AFF8-D383-82B1-8D961CEA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wellcome.ac.uk  |  @wellcometrust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AF741-1080-36CD-3DA1-7433BEEA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AD68-5327-4FA6-9851-A953E7042653}" type="slidenum">
              <a:rPr lang="en-GB" smtClean="0"/>
              <a:t>6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90D6E7-7C8A-D4AF-9C57-91F024799B59}"/>
              </a:ext>
            </a:extLst>
          </p:cNvPr>
          <p:cNvSpPr/>
          <p:nvPr/>
        </p:nvSpPr>
        <p:spPr>
          <a:xfrm>
            <a:off x="1564106" y="3152273"/>
            <a:ext cx="3669632" cy="366963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Our research funding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9B35DE4-5CFE-D269-C5ED-0397FDF457F3}"/>
              </a:ext>
            </a:extLst>
          </p:cNvPr>
          <p:cNvSpPr/>
          <p:nvPr/>
        </p:nvSpPr>
        <p:spPr>
          <a:xfrm>
            <a:off x="6292390" y="3152273"/>
            <a:ext cx="3669632" cy="36696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Our idea generation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D75242-B948-4F55-9D86-A41B7E12ACFE}"/>
              </a:ext>
            </a:extLst>
          </p:cNvPr>
          <p:cNvSpPr/>
          <p:nvPr/>
        </p:nvSpPr>
        <p:spPr>
          <a:xfrm>
            <a:off x="11020674" y="3039978"/>
            <a:ext cx="3669632" cy="36696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Our influencing</a:t>
            </a:r>
          </a:p>
        </p:txBody>
      </p:sp>
    </p:spTree>
    <p:extLst>
      <p:ext uri="{BB962C8B-B14F-4D97-AF65-F5344CB8AC3E}">
        <p14:creationId xmlns:p14="http://schemas.microsoft.com/office/powerpoint/2010/main" val="37014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0D83AE-E30E-0347-A999-CB4415A6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06" y="4129571"/>
            <a:ext cx="10191838" cy="1769715"/>
          </a:xfrm>
        </p:spPr>
        <p:txBody>
          <a:bodyPr/>
          <a:lstStyle/>
          <a:p>
            <a:r>
              <a:rPr lang="en-US" dirty="0">
                <a:latin typeface="+mn-lt"/>
              </a:rPr>
              <a:t>Major International </a:t>
            </a:r>
            <a:r>
              <a:rPr lang="en-US" dirty="0" err="1">
                <a:latin typeface="+mn-lt"/>
              </a:rPr>
              <a:t>Programmes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06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4">
            <a:extLst>
              <a:ext uri="{FF2B5EF4-FFF2-40B4-BE49-F238E27FC236}">
                <a16:creationId xmlns:a16="http://schemas.microsoft.com/office/drawing/2014/main" id="{CDBAAA20-19EA-B17C-26F7-276F4D62E0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7491" y="609987"/>
            <a:ext cx="14019431" cy="16446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88" tIns="60927" rIns="121888" bIns="60927" rtlCol="0" anchor="ctr" anchorCtr="0">
            <a:normAutofit/>
          </a:bodyPr>
          <a:lstStyle/>
          <a:p>
            <a:pPr algn="ctr">
              <a:buClr>
                <a:schemeClr val="dk1"/>
              </a:buClr>
              <a:buSzPts val="4400"/>
            </a:pPr>
            <a:r>
              <a:rPr lang="en-GB" dirty="0">
                <a:latin typeface="+mn-lt"/>
              </a:rPr>
              <a:t>Core Funded International Programmes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F88885-D5C4-1664-E60B-16CAA94F5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56" y="4102350"/>
            <a:ext cx="3346658" cy="126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64;p4">
            <a:extLst>
              <a:ext uri="{FF2B5EF4-FFF2-40B4-BE49-F238E27FC236}">
                <a16:creationId xmlns:a16="http://schemas.microsoft.com/office/drawing/2014/main" id="{382CF709-C3D5-880D-35B1-2C4FD924D7BB}"/>
              </a:ext>
            </a:extLst>
          </p:cNvPr>
          <p:cNvSpPr txBox="1">
            <a:spLocks/>
          </p:cNvSpPr>
          <p:nvPr/>
        </p:nvSpPr>
        <p:spPr>
          <a:xfrm>
            <a:off x="3455443" y="1451664"/>
            <a:ext cx="5547233" cy="164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60927" rIns="121888" bIns="60927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733" b="0">
                <a:solidFill>
                  <a:schemeClr val="tx2"/>
                </a:solidFill>
              </a:rPr>
              <a:t>Research Institutions</a:t>
            </a:r>
          </a:p>
        </p:txBody>
      </p:sp>
      <p:sp>
        <p:nvSpPr>
          <p:cNvPr id="10" name="Google Shape;64;p4">
            <a:extLst>
              <a:ext uri="{FF2B5EF4-FFF2-40B4-BE49-F238E27FC236}">
                <a16:creationId xmlns:a16="http://schemas.microsoft.com/office/drawing/2014/main" id="{1DB0DA59-765C-C525-29F2-A3E12C96D97B}"/>
              </a:ext>
            </a:extLst>
          </p:cNvPr>
          <p:cNvSpPr txBox="1">
            <a:spLocks/>
          </p:cNvSpPr>
          <p:nvPr/>
        </p:nvSpPr>
        <p:spPr>
          <a:xfrm>
            <a:off x="12520662" y="1433400"/>
            <a:ext cx="2616260" cy="164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60927" rIns="121888" bIns="60927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733" b="0">
                <a:solidFill>
                  <a:schemeClr val="tx2"/>
                </a:solidFill>
              </a:rPr>
              <a:t> Funders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7AED7-3FA4-07C9-4E64-88CAB142E975}"/>
              </a:ext>
            </a:extLst>
          </p:cNvPr>
          <p:cNvSpPr txBox="1"/>
          <p:nvPr/>
        </p:nvSpPr>
        <p:spPr>
          <a:xfrm>
            <a:off x="11389574" y="2289758"/>
            <a:ext cx="47854" cy="58325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C83C37-6988-E310-054C-967E88ECD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93" y="4177836"/>
            <a:ext cx="9699831" cy="41420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01658-FBC5-CE40-5ED1-5F7A3765F000}"/>
              </a:ext>
            </a:extLst>
          </p:cNvPr>
          <p:cNvSpPr txBox="1"/>
          <p:nvPr/>
        </p:nvSpPr>
        <p:spPr>
          <a:xfrm>
            <a:off x="1575593" y="2775379"/>
            <a:ext cx="9306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Hub (and spoke) institutions delivering excellence in health research and sustained pathways to research leadership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51F46-51E2-28F3-1129-E412A27E78C8}"/>
              </a:ext>
            </a:extLst>
          </p:cNvPr>
          <p:cNvSpPr txBox="1"/>
          <p:nvPr/>
        </p:nvSpPr>
        <p:spPr>
          <a:xfrm>
            <a:off x="11437428" y="2580507"/>
            <a:ext cx="4816985" cy="1231094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r>
              <a:rPr lang="en-US" sz="2400"/>
              <a:t>Funding health researchers and research institutions in Africa, India and Southeast Asia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CD1DD66-0283-36F2-C11B-59A290ABF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956" y="7386775"/>
            <a:ext cx="1489081" cy="4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C22E3D2-8895-40CD-B598-97C62E847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804" y="5942565"/>
            <a:ext cx="1122711" cy="13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A7370D-4069-CF10-E52D-94A418B2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31" y="3234554"/>
            <a:ext cx="4746171" cy="199439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i="1" dirty="0">
                <a:latin typeface="+mn-lt"/>
              </a:rPr>
              <a:t>Our partners </a:t>
            </a:r>
            <a:r>
              <a:rPr lang="en-GB" i="1" dirty="0">
                <a:effectLst/>
                <a:latin typeface="+mn-lt"/>
              </a:rPr>
              <a:t>play a key role in tackling health problems where the need is greatest and making a difference in their communities through the research they do 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9C59E-0FC6-3211-DB79-DABED355F5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07031" y="3365389"/>
            <a:ext cx="9147175" cy="6635750"/>
          </a:xfrm>
        </p:spPr>
        <p:txBody>
          <a:bodyPr vert="horz" lIns="121908" tIns="60954" rIns="121908" bIns="60954" rtlCol="0" anchor="t">
            <a:normAutofit/>
          </a:bodyPr>
          <a:lstStyle/>
          <a:p>
            <a:pPr>
              <a:buNone/>
            </a:pPr>
            <a:r>
              <a:rPr lang="en-US" sz="2000" b="1">
                <a:solidFill>
                  <a:schemeClr val="tx2"/>
                </a:solidFill>
                <a:ea typeface="+mn-lt"/>
                <a:cs typeface="+mn-lt"/>
              </a:rPr>
              <a:t>Mutual learning and shared priorities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endParaRPr lang="en-US" sz="20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000" b="1">
                <a:solidFill>
                  <a:schemeClr val="tx2"/>
                </a:solidFill>
                <a:ea typeface="+mn-lt"/>
                <a:cs typeface="+mn-lt"/>
              </a:rPr>
              <a:t>Two-way engagement to </a:t>
            </a:r>
            <a:r>
              <a:rPr lang="en-US" sz="2000" b="1" err="1">
                <a:solidFill>
                  <a:schemeClr val="tx2"/>
                </a:solidFill>
                <a:ea typeface="+mn-lt"/>
                <a:cs typeface="+mn-lt"/>
              </a:rPr>
              <a:t>optimise</a:t>
            </a:r>
            <a:r>
              <a:rPr lang="en-US" sz="2000" b="1">
                <a:solidFill>
                  <a:schemeClr val="tx2"/>
                </a:solidFill>
                <a:ea typeface="+mn-lt"/>
                <a:cs typeface="+mn-lt"/>
              </a:rPr>
              <a:t> strategic alignment </a:t>
            </a:r>
            <a:r>
              <a:rPr lang="en-US" sz="2000">
                <a:ea typeface="+mn-lt"/>
                <a:cs typeface="+mn-lt"/>
              </a:rPr>
              <a:t>and delivery on </a:t>
            </a:r>
            <a:r>
              <a:rPr lang="en-US" sz="2000" err="1">
                <a:ea typeface="+mn-lt"/>
                <a:cs typeface="+mn-lt"/>
              </a:rPr>
              <a:t>Wellcome’s</a:t>
            </a:r>
            <a:r>
              <a:rPr lang="en-US" sz="2000">
                <a:ea typeface="+mn-lt"/>
                <a:cs typeface="+mn-lt"/>
              </a:rPr>
              <a:t> and these partners’ </a:t>
            </a:r>
            <a:r>
              <a:rPr lang="en-US" sz="2000" b="1">
                <a:solidFill>
                  <a:schemeClr val="tx2"/>
                </a:solidFill>
                <a:ea typeface="+mn-lt"/>
                <a:cs typeface="+mn-lt"/>
              </a:rPr>
              <a:t>priorities</a:t>
            </a:r>
            <a:endParaRPr lang="en-US" sz="2000">
              <a:solidFill>
                <a:schemeClr val="tx2"/>
              </a:solidFill>
              <a:ea typeface="+mn-lt"/>
              <a:cs typeface="+mn-lt"/>
            </a:endParaRP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sz="2000">
                <a:ea typeface="+mn-lt"/>
                <a:cs typeface="+mn-lt"/>
              </a:rPr>
              <a:t>F</a:t>
            </a:r>
            <a:r>
              <a:rPr lang="en-US" sz="2000" b="1">
                <a:solidFill>
                  <a:schemeClr val="tx2"/>
                </a:solidFill>
                <a:ea typeface="+mn-lt"/>
                <a:cs typeface="+mn-lt"/>
              </a:rPr>
              <a:t>ounded on shared values</a:t>
            </a:r>
            <a:r>
              <a:rPr lang="en-US" sz="2000">
                <a:ea typeface="+mn-lt"/>
                <a:cs typeface="+mn-lt"/>
              </a:rPr>
              <a:t>, particularly in enabling research environments and cultures which are equitable, diverse and inclusive</a:t>
            </a:r>
            <a:endParaRPr lang="en-US"/>
          </a:p>
          <a:p>
            <a:pPr>
              <a:lnSpc>
                <a:spcPct val="114999"/>
              </a:lnSpc>
              <a:spcAft>
                <a:spcPts val="1000"/>
              </a:spcAft>
            </a:pPr>
            <a:endParaRPr lang="en-GB" sz="2000" b="0">
              <a:cs typeface="Arial"/>
            </a:endParaRPr>
          </a:p>
          <a:p>
            <a:pPr>
              <a:lnSpc>
                <a:spcPct val="114999"/>
              </a:lnSpc>
              <a:spcAft>
                <a:spcPts val="1000"/>
              </a:spcAft>
            </a:pPr>
            <a:r>
              <a:rPr lang="en-GB" sz="2000" b="0">
                <a:cs typeface="Arial"/>
              </a:rPr>
              <a:t>Recognition that </a:t>
            </a:r>
            <a:r>
              <a:rPr lang="en-GB" sz="2000">
                <a:cs typeface="Arial"/>
              </a:rPr>
              <a:t>deep local and regional expertise is critica</a:t>
            </a:r>
            <a:r>
              <a:rPr lang="en-GB" sz="2000" b="0">
                <a:cs typeface="Arial"/>
              </a:rPr>
              <a:t>l to drive change which leads to equitable and accessible solutions to benefit human health. </a:t>
            </a:r>
            <a:endParaRPr lang="en-US">
              <a:cs typeface="Arial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736D5A-DE9E-D38E-1078-47D6709A6463}"/>
              </a:ext>
            </a:extLst>
          </p:cNvPr>
          <p:cNvSpPr txBox="1"/>
          <p:nvPr/>
        </p:nvSpPr>
        <p:spPr>
          <a:xfrm>
            <a:off x="278711" y="745720"/>
            <a:ext cx="5805715" cy="66765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International </a:t>
            </a:r>
            <a:endParaRPr lang="en-US">
              <a:solidFill>
                <a:schemeClr val="bg1"/>
              </a:solidFill>
            </a:endParaRPr>
          </a:p>
          <a:p>
            <a:r>
              <a:rPr lang="en-GB" sz="3600" b="1">
                <a:solidFill>
                  <a:schemeClr val="bg1"/>
                </a:solidFill>
              </a:rPr>
              <a:t>partnership approach 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570F75-27BC-DB2C-33AF-7F1A6232D32B}"/>
              </a:ext>
            </a:extLst>
          </p:cNvPr>
          <p:cNvGrpSpPr>
            <a:grpSpLocks noChangeAspect="1"/>
          </p:cNvGrpSpPr>
          <p:nvPr/>
        </p:nvGrpSpPr>
        <p:grpSpPr>
          <a:xfrm>
            <a:off x="6120191" y="6149835"/>
            <a:ext cx="303582" cy="303582"/>
            <a:chOff x="982662" y="1847850"/>
            <a:chExt cx="269875" cy="269875"/>
          </a:xfrm>
        </p:grpSpPr>
        <p:sp>
          <p:nvSpPr>
            <p:cNvPr id="10" name="Oval 50">
              <a:extLst>
                <a:ext uri="{FF2B5EF4-FFF2-40B4-BE49-F238E27FC236}">
                  <a16:creationId xmlns:a16="http://schemas.microsoft.com/office/drawing/2014/main" id="{505BF0A4-C41E-A508-6CBD-2B671D6AE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62" y="1847850"/>
              <a:ext cx="269875" cy="269875"/>
            </a:xfrm>
            <a:prstGeom prst="ellipse">
              <a:avLst/>
            </a:prstGeom>
            <a:solidFill>
              <a:srgbClr val="003170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8320C263-1B21-3F8B-80DD-C8DB8A94C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" y="1895475"/>
              <a:ext cx="96837" cy="174625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84FAD9-9AEE-63AA-D849-E1880D7DE5F9}"/>
              </a:ext>
            </a:extLst>
          </p:cNvPr>
          <p:cNvGrpSpPr>
            <a:grpSpLocks noChangeAspect="1"/>
          </p:cNvGrpSpPr>
          <p:nvPr/>
        </p:nvGrpSpPr>
        <p:grpSpPr>
          <a:xfrm>
            <a:off x="6120191" y="4704746"/>
            <a:ext cx="303582" cy="303582"/>
            <a:chOff x="982662" y="1847850"/>
            <a:chExt cx="269875" cy="269875"/>
          </a:xfrm>
        </p:grpSpPr>
        <p:sp>
          <p:nvSpPr>
            <p:cNvPr id="13" name="Oval 50">
              <a:extLst>
                <a:ext uri="{FF2B5EF4-FFF2-40B4-BE49-F238E27FC236}">
                  <a16:creationId xmlns:a16="http://schemas.microsoft.com/office/drawing/2014/main" id="{4043325A-04C7-156B-65C6-45F153646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62" y="1847850"/>
              <a:ext cx="269875" cy="269875"/>
            </a:xfrm>
            <a:prstGeom prst="ellipse">
              <a:avLst/>
            </a:prstGeom>
            <a:solidFill>
              <a:srgbClr val="003170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C93A97AA-656E-1579-91B6-B2702F4A7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" y="1895475"/>
              <a:ext cx="96837" cy="174625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CBEA97-1D54-C6D2-B5F4-EEE9F1FF2EA5}"/>
              </a:ext>
            </a:extLst>
          </p:cNvPr>
          <p:cNvGrpSpPr>
            <a:grpSpLocks noChangeAspect="1"/>
          </p:cNvGrpSpPr>
          <p:nvPr/>
        </p:nvGrpSpPr>
        <p:grpSpPr>
          <a:xfrm>
            <a:off x="6084426" y="3553935"/>
            <a:ext cx="303582" cy="303582"/>
            <a:chOff x="982662" y="1847850"/>
            <a:chExt cx="269875" cy="269875"/>
          </a:xfrm>
        </p:grpSpPr>
        <p:sp>
          <p:nvSpPr>
            <p:cNvPr id="22" name="Oval 50">
              <a:extLst>
                <a:ext uri="{FF2B5EF4-FFF2-40B4-BE49-F238E27FC236}">
                  <a16:creationId xmlns:a16="http://schemas.microsoft.com/office/drawing/2014/main" id="{7E6C5C18-734A-E71F-E374-CC5AD0E19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62" y="1847850"/>
              <a:ext cx="269875" cy="269875"/>
            </a:xfrm>
            <a:prstGeom prst="ellipse">
              <a:avLst/>
            </a:prstGeom>
            <a:solidFill>
              <a:srgbClr val="003170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17636A26-23A5-81BD-D017-DD5B865F8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" y="1895475"/>
              <a:ext cx="96837" cy="174625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A9B953-B0CF-0CEB-096B-4F9F1DCA1CC3}"/>
              </a:ext>
            </a:extLst>
          </p:cNvPr>
          <p:cNvGrpSpPr>
            <a:grpSpLocks noChangeAspect="1"/>
          </p:cNvGrpSpPr>
          <p:nvPr/>
        </p:nvGrpSpPr>
        <p:grpSpPr>
          <a:xfrm>
            <a:off x="6117891" y="7527723"/>
            <a:ext cx="301903" cy="250009"/>
            <a:chOff x="984154" y="1895474"/>
            <a:chExt cx="268382" cy="222250"/>
          </a:xfrm>
        </p:grpSpPr>
        <p:sp>
          <p:nvSpPr>
            <p:cNvPr id="25" name="Oval 50">
              <a:extLst>
                <a:ext uri="{FF2B5EF4-FFF2-40B4-BE49-F238E27FC236}">
                  <a16:creationId xmlns:a16="http://schemas.microsoft.com/office/drawing/2014/main" id="{F16565C9-16C8-F214-70B2-0D3C3A8C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154" y="1895474"/>
              <a:ext cx="268382" cy="222250"/>
            </a:xfrm>
            <a:prstGeom prst="ellipse">
              <a:avLst/>
            </a:prstGeom>
            <a:solidFill>
              <a:srgbClr val="003170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2BDCDF3B-0B3A-B28F-111B-5F9AF3B86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" y="1895475"/>
              <a:ext cx="96837" cy="174625"/>
            </a:xfrm>
            <a:custGeom>
              <a:avLst/>
              <a:gdLst>
                <a:gd name="T0" fmla="*/ 6 w 61"/>
                <a:gd name="T1" fmla="*/ 0 h 110"/>
                <a:gd name="T2" fmla="*/ 0 w 61"/>
                <a:gd name="T3" fmla="*/ 7 h 110"/>
                <a:gd name="T4" fmla="*/ 48 w 61"/>
                <a:gd name="T5" fmla="*/ 55 h 110"/>
                <a:gd name="T6" fmla="*/ 0 w 61"/>
                <a:gd name="T7" fmla="*/ 104 h 110"/>
                <a:gd name="T8" fmla="*/ 6 w 61"/>
                <a:gd name="T9" fmla="*/ 110 h 110"/>
                <a:gd name="T10" fmla="*/ 54 w 61"/>
                <a:gd name="T11" fmla="*/ 62 h 110"/>
                <a:gd name="T12" fmla="*/ 61 w 61"/>
                <a:gd name="T13" fmla="*/ 55 h 110"/>
                <a:gd name="T14" fmla="*/ 54 w 61"/>
                <a:gd name="T15" fmla="*/ 49 h 110"/>
                <a:gd name="T16" fmla="*/ 6 w 61"/>
                <a:gd name="T1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10">
                  <a:moveTo>
                    <a:pt x="6" y="0"/>
                  </a:moveTo>
                  <a:lnTo>
                    <a:pt x="0" y="7"/>
                  </a:lnTo>
                  <a:lnTo>
                    <a:pt x="48" y="55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54" y="62"/>
                  </a:lnTo>
                  <a:lnTo>
                    <a:pt x="61" y="55"/>
                  </a:lnTo>
                  <a:lnTo>
                    <a:pt x="54" y="4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>
                <a:lumMod val="100000"/>
              </a:srgbClr>
            </a:solidFill>
            <a:ln>
              <a:noFill/>
            </a:ln>
          </p:spPr>
          <p:txBody>
            <a:bodyPr vert="horz" wrap="square" lIns="121908" tIns="60954" rIns="121908" bIns="60954" numCol="1" anchor="t" anchorCtr="0" compatLnSpc="1">
              <a:prstTxWarp prst="textNoShape">
                <a:avLst/>
              </a:prstTxWarp>
            </a:bodyPr>
            <a:lstStyle/>
            <a:p>
              <a:pPr defTabSz="1219078"/>
              <a:endParaRPr lang="en-US" sz="2400">
                <a:solidFill>
                  <a:prstClr val="white"/>
                </a:solidFill>
                <a:latin typeface="Trebuchet M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33EAD1-E6A4-8F48-430D-010F6E396E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12787" b="3929"/>
          <a:stretch/>
        </p:blipFill>
        <p:spPr>
          <a:xfrm>
            <a:off x="6268842" y="859101"/>
            <a:ext cx="3103318" cy="14517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31B4DD5-2E89-EDE4-3529-3AEE51F1D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060" y="2111390"/>
            <a:ext cx="1489081" cy="4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ACC0674-CA43-DBFB-B65D-FB3E65EC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08" y="667180"/>
            <a:ext cx="1122711" cy="13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">
            <a:extLst>
              <a:ext uri="{FF2B5EF4-FFF2-40B4-BE49-F238E27FC236}">
                <a16:creationId xmlns:a16="http://schemas.microsoft.com/office/drawing/2014/main" id="{E91FE5F2-9325-D67A-6EA8-0C5CE7DA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777" y="789946"/>
            <a:ext cx="3103318" cy="12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499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ellcome Trust">
  <a:themeElements>
    <a:clrScheme name="Wellcome 2020">
      <a:dk1>
        <a:srgbClr val="000000"/>
      </a:dk1>
      <a:lt1>
        <a:srgbClr val="FFFFFF"/>
      </a:lt1>
      <a:dk2>
        <a:srgbClr val="002C44"/>
      </a:dk2>
      <a:lt2>
        <a:srgbClr val="E7F2D5"/>
      </a:lt2>
      <a:accent1>
        <a:srgbClr val="F08009"/>
      </a:accent1>
      <a:accent2>
        <a:srgbClr val="1470F1"/>
      </a:accent2>
      <a:accent3>
        <a:srgbClr val="FFC302"/>
      </a:accent3>
      <a:accent4>
        <a:srgbClr val="B2001D"/>
      </a:accent4>
      <a:accent5>
        <a:srgbClr val="69A035"/>
      </a:accent5>
      <a:accent6>
        <a:srgbClr val="9BD6E4"/>
      </a:accent6>
      <a:hlink>
        <a:srgbClr val="0000FF"/>
      </a:hlink>
      <a:folHlink>
        <a:srgbClr val="73BED1"/>
      </a:folHlink>
    </a:clrScheme>
    <a:fontScheme name="Wellcome Trust">
      <a:majorFont>
        <a:latin typeface="Wellcome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ellcome Trust">
  <a:themeElements>
    <a:clrScheme name="Custom 2">
      <a:dk1>
        <a:srgbClr val="000000"/>
      </a:dk1>
      <a:lt1>
        <a:srgbClr val="FFFFFF"/>
      </a:lt1>
      <a:dk2>
        <a:srgbClr val="002C44"/>
      </a:dk2>
      <a:lt2>
        <a:srgbClr val="E7F2D5"/>
      </a:lt2>
      <a:accent1>
        <a:srgbClr val="F08009"/>
      </a:accent1>
      <a:accent2>
        <a:srgbClr val="1470F1"/>
      </a:accent2>
      <a:accent3>
        <a:srgbClr val="FFC302"/>
      </a:accent3>
      <a:accent4>
        <a:srgbClr val="B2001D"/>
      </a:accent4>
      <a:accent5>
        <a:srgbClr val="69A035"/>
      </a:accent5>
      <a:accent6>
        <a:srgbClr val="9BD6E4"/>
      </a:accent6>
      <a:hlink>
        <a:srgbClr val="1A7DEC"/>
      </a:hlink>
      <a:folHlink>
        <a:srgbClr val="73BED1"/>
      </a:folHlink>
    </a:clrScheme>
    <a:fontScheme name="Wellcome Trust">
      <a:majorFont>
        <a:latin typeface="Wellcome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T_Powerpoint_Presentation_Template.pptx" id="{CFF79708-340B-4635-84DA-0713E1AB3979}" vid="{9F94B603-16F8-4DA3-A485-071DDDF8A9C9}"/>
    </a:ext>
  </a:extLst>
</a:theme>
</file>

<file path=ppt/theme/theme3.xml><?xml version="1.0" encoding="utf-8"?>
<a:theme xmlns:a="http://schemas.openxmlformats.org/drawingml/2006/main" name="2_Wellcome Trust">
  <a:themeElements>
    <a:clrScheme name="Wellcome 2020">
      <a:dk1>
        <a:srgbClr val="000000"/>
      </a:dk1>
      <a:lt1>
        <a:srgbClr val="FFFFFF"/>
      </a:lt1>
      <a:dk2>
        <a:srgbClr val="002C44"/>
      </a:dk2>
      <a:lt2>
        <a:srgbClr val="E7F2D5"/>
      </a:lt2>
      <a:accent1>
        <a:srgbClr val="F08009"/>
      </a:accent1>
      <a:accent2>
        <a:srgbClr val="1470F1"/>
      </a:accent2>
      <a:accent3>
        <a:srgbClr val="FFC302"/>
      </a:accent3>
      <a:accent4>
        <a:srgbClr val="B2001D"/>
      </a:accent4>
      <a:accent5>
        <a:srgbClr val="69A035"/>
      </a:accent5>
      <a:accent6>
        <a:srgbClr val="9BD6E4"/>
      </a:accent6>
      <a:hlink>
        <a:srgbClr val="0000FF"/>
      </a:hlink>
      <a:folHlink>
        <a:srgbClr val="73BED1"/>
      </a:folHlink>
    </a:clrScheme>
    <a:fontScheme name="Wellcome Trust">
      <a:majorFont>
        <a:latin typeface="Wellcome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T_Powerpoint_Presentation_Template.pptx" id="{C2D9D494-065F-4771-9D39-A880AD0AA08A}" vid="{F93145B5-B137-47E0-9210-4BB04487B778}"/>
    </a:ext>
  </a:extLst>
</a:theme>
</file>

<file path=ppt/theme/theme4.xml><?xml version="1.0" encoding="utf-8"?>
<a:theme xmlns:a="http://schemas.openxmlformats.org/drawingml/2006/main" name="3_Wellcome Trust">
  <a:themeElements>
    <a:clrScheme name="Wellcome 2020">
      <a:dk1>
        <a:srgbClr val="000000"/>
      </a:dk1>
      <a:lt1>
        <a:srgbClr val="FFFFFF"/>
      </a:lt1>
      <a:dk2>
        <a:srgbClr val="002C44"/>
      </a:dk2>
      <a:lt2>
        <a:srgbClr val="E7F2D5"/>
      </a:lt2>
      <a:accent1>
        <a:srgbClr val="F08009"/>
      </a:accent1>
      <a:accent2>
        <a:srgbClr val="1470F1"/>
      </a:accent2>
      <a:accent3>
        <a:srgbClr val="FFC302"/>
      </a:accent3>
      <a:accent4>
        <a:srgbClr val="B2001D"/>
      </a:accent4>
      <a:accent5>
        <a:srgbClr val="69A035"/>
      </a:accent5>
      <a:accent6>
        <a:srgbClr val="9BD6E4"/>
      </a:accent6>
      <a:hlink>
        <a:srgbClr val="0000FF"/>
      </a:hlink>
      <a:folHlink>
        <a:srgbClr val="73BED1"/>
      </a:folHlink>
    </a:clrScheme>
    <a:fontScheme name="Wellcome Trust">
      <a:majorFont>
        <a:latin typeface="Wellcome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lcome Grid 16:9 - 15028">
  <a:themeElements>
    <a:clrScheme name="Wellcome">
      <a:dk1>
        <a:srgbClr val="000000"/>
      </a:dk1>
      <a:lt1>
        <a:sysClr val="window" lastClr="FFFFFF"/>
      </a:lt1>
      <a:dk2>
        <a:srgbClr val="003170"/>
      </a:dk2>
      <a:lt2>
        <a:srgbClr val="F2F2F2"/>
      </a:lt2>
      <a:accent1>
        <a:srgbClr val="001838"/>
      </a:accent1>
      <a:accent2>
        <a:srgbClr val="002554"/>
      </a:accent2>
      <a:accent3>
        <a:srgbClr val="60BFCE"/>
      </a:accent3>
      <a:accent4>
        <a:srgbClr val="1079FF"/>
      </a:accent4>
      <a:accent5>
        <a:srgbClr val="9A9A9A"/>
      </a:accent5>
      <a:accent6>
        <a:srgbClr val="ED858E"/>
      </a:accent6>
      <a:hlink>
        <a:srgbClr val="82C8D4"/>
      </a:hlink>
      <a:folHlink>
        <a:srgbClr val="90C878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170"/>
        </a:solidFill>
        <a:ln w="9525" cap="rnd" cmpd="sng" algn="ctr">
          <a:solidFill>
            <a:srgbClr val="003170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6.xml><?xml version="1.0" encoding="utf-8"?>
<a:theme xmlns:a="http://schemas.openxmlformats.org/drawingml/2006/main" name="4_Wellcome Trust">
  <a:themeElements>
    <a:clrScheme name="Custom 1">
      <a:dk1>
        <a:srgbClr val="000000"/>
      </a:dk1>
      <a:lt1>
        <a:srgbClr val="FFFFFF"/>
      </a:lt1>
      <a:dk2>
        <a:srgbClr val="002C44"/>
      </a:dk2>
      <a:lt2>
        <a:srgbClr val="E7F2D5"/>
      </a:lt2>
      <a:accent1>
        <a:srgbClr val="F08009"/>
      </a:accent1>
      <a:accent2>
        <a:srgbClr val="1470F1"/>
      </a:accent2>
      <a:accent3>
        <a:srgbClr val="FFC302"/>
      </a:accent3>
      <a:accent4>
        <a:srgbClr val="B2001D"/>
      </a:accent4>
      <a:accent5>
        <a:srgbClr val="69A035"/>
      </a:accent5>
      <a:accent6>
        <a:srgbClr val="9BD6E4"/>
      </a:accent6>
      <a:hlink>
        <a:srgbClr val="0000FF"/>
      </a:hlink>
      <a:folHlink>
        <a:srgbClr val="73BED1"/>
      </a:folHlink>
    </a:clrScheme>
    <a:fontScheme name="Wellcome Trust">
      <a:majorFont>
        <a:latin typeface="Wellcome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T_Powerpoint_Presentation_Template.pptx" id="{CFF79708-340B-4635-84DA-0713E1AB3979}" vid="{9F94B603-16F8-4DA3-A485-071DDDF8A9C9}"/>
    </a:ext>
  </a:extLst>
</a:theme>
</file>

<file path=ppt/theme/theme7.xml><?xml version="1.0" encoding="utf-8"?>
<a:theme xmlns:a="http://schemas.openxmlformats.org/drawingml/2006/main" name="5_Wellcome Trust">
  <a:themeElements>
    <a:clrScheme name="Wellcome 2020">
      <a:dk1>
        <a:srgbClr val="000000"/>
      </a:dk1>
      <a:lt1>
        <a:srgbClr val="FFFFFF"/>
      </a:lt1>
      <a:dk2>
        <a:srgbClr val="002C44"/>
      </a:dk2>
      <a:lt2>
        <a:srgbClr val="E7F2D5"/>
      </a:lt2>
      <a:accent1>
        <a:srgbClr val="F08009"/>
      </a:accent1>
      <a:accent2>
        <a:srgbClr val="1470F1"/>
      </a:accent2>
      <a:accent3>
        <a:srgbClr val="FFC302"/>
      </a:accent3>
      <a:accent4>
        <a:srgbClr val="B2001D"/>
      </a:accent4>
      <a:accent5>
        <a:srgbClr val="69A035"/>
      </a:accent5>
      <a:accent6>
        <a:srgbClr val="9BD6E4"/>
      </a:accent6>
      <a:hlink>
        <a:srgbClr val="0000FF"/>
      </a:hlink>
      <a:folHlink>
        <a:srgbClr val="73BED1"/>
      </a:folHlink>
    </a:clrScheme>
    <a:fontScheme name="Wellcome Trust">
      <a:majorFont>
        <a:latin typeface="Wellcome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T_Powerpoint_Presentation_Template.pptx" id="{CFF79708-340B-4635-84DA-0713E1AB3979}" vid="{9F94B603-16F8-4DA3-A485-071DDDF8A9C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ellcome 2020">
    <a:dk1>
      <a:srgbClr val="000000"/>
    </a:dk1>
    <a:lt1>
      <a:srgbClr val="FFFFFF"/>
    </a:lt1>
    <a:dk2>
      <a:srgbClr val="002C44"/>
    </a:dk2>
    <a:lt2>
      <a:srgbClr val="E7F2D5"/>
    </a:lt2>
    <a:accent1>
      <a:srgbClr val="F08009"/>
    </a:accent1>
    <a:accent2>
      <a:srgbClr val="1470F1"/>
    </a:accent2>
    <a:accent3>
      <a:srgbClr val="FFC302"/>
    </a:accent3>
    <a:accent4>
      <a:srgbClr val="B2001D"/>
    </a:accent4>
    <a:accent5>
      <a:srgbClr val="69A035"/>
    </a:accent5>
    <a:accent6>
      <a:srgbClr val="9BD6E4"/>
    </a:accent6>
    <a:hlink>
      <a:srgbClr val="0000FF"/>
    </a:hlink>
    <a:folHlink>
      <a:srgbClr val="73BED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1133FAA646447B1F506C0CC1AD96D" ma:contentTypeVersion="19" ma:contentTypeDescription="Create a new document." ma:contentTypeScope="" ma:versionID="14f4aa07d0839b33096b253d0b7c7ec8">
  <xsd:schema xmlns:xsd="http://www.w3.org/2001/XMLSchema" xmlns:xs="http://www.w3.org/2001/XMLSchema" xmlns:p="http://schemas.microsoft.com/office/2006/metadata/properties" xmlns:ns2="5542781d-72a5-46d9-8093-0fa1f196d6ef" xmlns:ns3="50a1e848-e179-4a22-99c5-517bb1bb7459" targetNamespace="http://schemas.microsoft.com/office/2006/metadata/properties" ma:root="true" ma:fieldsID="59925d844ab5b342759dba5a1dc709c2" ns2:_="" ns3:_="">
    <xsd:import namespace="5542781d-72a5-46d9-8093-0fa1f196d6ef"/>
    <xsd:import namespace="50a1e848-e179-4a22-99c5-517bb1bb7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2781d-72a5-46d9-8093-0fa1f196d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b5b39e-099d-40c3-b251-37436ed69e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848-e179-4a22-99c5-517bb1bb74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7f5f95-d141-4bc4-a91a-84dc09fea444}" ma:internalName="TaxCatchAll" ma:showField="CatchAllData" ma:web="50a1e848-e179-4a22-99c5-517bb1bb7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42781d-72a5-46d9-8093-0fa1f196d6ef">
      <Terms xmlns="http://schemas.microsoft.com/office/infopath/2007/PartnerControls"/>
    </lcf76f155ced4ddcb4097134ff3c332f>
    <TaxCatchAll xmlns="50a1e848-e179-4a22-99c5-517bb1bb7459" xsi:nil="true"/>
    <_Flow_SignoffStatus xmlns="5542781d-72a5-46d9-8093-0fa1f196d6e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6E1CA5-9E0A-4C6B-B17D-EA5D5CA90F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2781d-72a5-46d9-8093-0fa1f196d6ef"/>
    <ds:schemaRef ds:uri="50a1e848-e179-4a22-99c5-517bb1bb74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E5FE49-1401-43C3-AF4C-34D11BA3E0CC}">
  <ds:schemaRefs>
    <ds:schemaRef ds:uri="e8e95c05-8131-416c-bc39-0a253812ac55"/>
    <ds:schemaRef ds:uri="http://purl.org/dc/elements/1.1/"/>
    <ds:schemaRef ds:uri="037fb88e-f71d-4ff6-945c-ae391dca3cfd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7156dad-7dd6-43c0-a06f-3d83699c0979"/>
    <ds:schemaRef ds:uri="http://schemas.microsoft.com/office/infopath/2007/PartnerControls"/>
    <ds:schemaRef ds:uri="http://www.w3.org/XML/1998/namespace"/>
    <ds:schemaRef ds:uri="http://purl.org/dc/dcmitype/"/>
    <ds:schemaRef ds:uri="5542781d-72a5-46d9-8093-0fa1f196d6ef"/>
    <ds:schemaRef ds:uri="50a1e848-e179-4a22-99c5-517bb1bb7459"/>
  </ds:schemaRefs>
</ds:datastoreItem>
</file>

<file path=customXml/itemProps3.xml><?xml version="1.0" encoding="utf-8"?>
<ds:datastoreItem xmlns:ds="http://schemas.openxmlformats.org/officeDocument/2006/customXml" ds:itemID="{3C7464D1-685F-4F74-8D57-C63E2D0D3A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1304</Words>
  <Application>Microsoft Office PowerPoint</Application>
  <PresentationFormat>Custom</PresentationFormat>
  <Paragraphs>249</Paragraphs>
  <Slides>23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Arial,Sans-Serif</vt:lpstr>
      <vt:lpstr>Calibri</vt:lpstr>
      <vt:lpstr>Helvetica</vt:lpstr>
      <vt:lpstr>Helvetica Neue</vt:lpstr>
      <vt:lpstr>Symbol</vt:lpstr>
      <vt:lpstr>Trebuchet MS</vt:lpstr>
      <vt:lpstr>Wellcome</vt:lpstr>
      <vt:lpstr>Wingdings</vt:lpstr>
      <vt:lpstr>Wellcome Trust</vt:lpstr>
      <vt:lpstr>1_Wellcome Trust</vt:lpstr>
      <vt:lpstr>2_Wellcome Trust</vt:lpstr>
      <vt:lpstr>3_Wellcome Trust</vt:lpstr>
      <vt:lpstr>Wellcome Grid 16:9 - 15028</vt:lpstr>
      <vt:lpstr>4_Wellcome Trust</vt:lpstr>
      <vt:lpstr>5_Wellcome Trust</vt:lpstr>
      <vt:lpstr>think-cell Slide</vt:lpstr>
      <vt:lpstr> Roots and Routes to Equity Diego Baptista – Head of Research and Funding Equity Jonathan Underwood – Lead, Major International Programmes Peter Kilroy – Senior Research Manager, Discovery Research</vt:lpstr>
      <vt:lpstr>Who are we?</vt:lpstr>
      <vt:lpstr>Wellcome’s Strategic Programmes</vt:lpstr>
      <vt:lpstr>Wellcome’s Equity Department</vt:lpstr>
      <vt:lpstr>PowerPoint Presentation</vt:lpstr>
      <vt:lpstr>Where does it make sense to consider equitable partnerships for Wellcome?</vt:lpstr>
      <vt:lpstr>Major International Programmes</vt:lpstr>
      <vt:lpstr>Core Funded International Programmes</vt:lpstr>
      <vt:lpstr>Our partners play a key role in tackling health problems where the need is greatest and making a difference in their communities through the research they do  </vt:lpstr>
      <vt:lpstr>PowerPoint Presentation</vt:lpstr>
      <vt:lpstr>PowerPoint Presentation</vt:lpstr>
      <vt:lpstr>PowerPoint Presentation</vt:lpstr>
      <vt:lpstr> SEA DREAM </vt:lpstr>
      <vt:lpstr>Discovery Research</vt:lpstr>
      <vt:lpstr>PowerPoint Presentation</vt:lpstr>
      <vt:lpstr>Our ambitions for Discovery Research</vt:lpstr>
      <vt:lpstr>Challenges for ‘LMIC’-led Discovery Research</vt:lpstr>
      <vt:lpstr>Supporting ‘LMIC’-led Discovery Research</vt:lpstr>
      <vt:lpstr>Research Development Support Hubs</vt:lpstr>
      <vt:lpstr>Assessing Research Environment</vt:lpstr>
      <vt:lpstr>Thank you</vt:lpstr>
      <vt:lpstr>Appendix  (for reference as needed in the meeting)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timroe</dc:creator>
  <cp:lastModifiedBy>Hannah Bennett</cp:lastModifiedBy>
  <cp:revision>4</cp:revision>
  <cp:lastPrinted>2024-10-01T14:50:49Z</cp:lastPrinted>
  <dcterms:created xsi:type="dcterms:W3CDTF">2019-11-17T22:34:57Z</dcterms:created>
  <dcterms:modified xsi:type="dcterms:W3CDTF">2025-05-09T13:02:22Z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0x0101009FD1133FAA646447B1F506C0CC1AD96D</vt:lpwstr>
  </property>
  <property fmtid="{D5CDD505-2E9C-101B-9397-08002B2CF9AE}" pid="3" name="MediaServiceImageTags">
    <vt:lpwstr/>
  </property>
  <property fmtid="{D5CDD505-2E9C-101B-9397-08002B2CF9AE}" pid="4" name="Order">
    <vt:lpwstr>46400.0000000000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