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970" r:id="rId5"/>
    <p:sldId id="1078" r:id="rId6"/>
    <p:sldId id="1079" r:id="rId7"/>
    <p:sldId id="1080" r:id="rId8"/>
    <p:sldId id="1043" r:id="rId9"/>
    <p:sldId id="263" r:id="rId10"/>
    <p:sldId id="267" r:id="rId11"/>
    <p:sldId id="257" r:id="rId12"/>
    <p:sldId id="260" r:id="rId13"/>
    <p:sldId id="969" r:id="rId14"/>
    <p:sldId id="946" r:id="rId15"/>
    <p:sldId id="1081" r:id="rId16"/>
    <p:sldId id="1082" r:id="rId17"/>
    <p:sldId id="1124" r:id="rId18"/>
    <p:sldId id="1125" r:id="rId19"/>
    <p:sldId id="1088" r:id="rId20"/>
    <p:sldId id="275" r:id="rId21"/>
    <p:sldId id="1126" r:id="rId22"/>
    <p:sldId id="1131" r:id="rId23"/>
    <p:sldId id="1128" r:id="rId24"/>
    <p:sldId id="1129" r:id="rId25"/>
    <p:sldId id="266" r:id="rId26"/>
    <p:sldId id="1127" r:id="rId27"/>
    <p:sldId id="113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0" y="4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DA31-1D47-1DEE-FB1D-39FF4D3BE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A9081-A38D-67A1-6279-557910A3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76B32-38A4-EB6F-E943-36CE8CBE0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20333-C059-24CE-62F6-0DC3EBB9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C3A1-9400-B61B-E728-B8FAEACA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0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0276-90D8-C50F-B8ED-B3BB40DF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067FA-3CB8-39E2-6EDA-0B8E2EB20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B64E-505D-863D-02C0-940B1CED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684DB-0A56-173D-B53A-02354B4B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907E0-BAD7-6909-F7AE-96E2A3B1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4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31737-575E-57F8-4201-B8F16C385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09B07-760E-3EBE-A639-D0A0421CC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90820-B296-5565-F548-F952B800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74F8F-7EC0-6B0C-1A27-2AD4E66E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01CD9-F132-6190-A682-1858DB11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1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5BB4-5298-72BE-7B48-F61234DC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6ED0-D57E-6F9F-EEE3-BE7E580C5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2A806-E55B-97D6-3F54-7F7C25F7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51F75-73EC-CE5D-0748-0FD6898D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473A7-B069-A06A-8375-33E06310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8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7CF5-E1BF-0E7C-9D10-D81D68E1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8790-314D-FA87-43B8-60753DA50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F3603-EB18-A760-EF13-8E70E771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86330-20BA-6D20-7137-18853526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7B8F6-9FDC-E73A-8ADC-E1FD8074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9DD9-4B84-6332-4687-66FC5203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73BC-7F85-1D98-770F-9BEA990AD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35B3F-BE14-BED6-FB89-AB3641275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A4062-4173-EF4B-9C98-2039722B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CB4D8-2372-CA76-A786-87A282DD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8237-9BC7-D00F-15A7-03E6A35C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4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2AFB-A5E4-5296-32A7-11B53DD4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CDB04-7D9D-6E27-399D-96B7117B0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82A66-9C91-263F-24ED-137FF2B88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7FB54-6F15-D356-E62B-C525AD44A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147A8-F8F7-99EB-D27B-673CB108B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FD930-675B-2F8D-7DC7-8E79ED4F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269CA-F04A-EADF-3EE0-3C131CA3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8108E-0EDD-ED99-92DF-89600EFA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5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EB2D-C5ED-D77F-203A-632E10DB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04BD1-1744-F845-9B76-CCC29F8F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68B51-7A70-8092-EADF-1C32E3BB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501FE-AB88-EB58-7FDD-BA17C4D5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2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83D3B-EE0B-A02E-C46E-F28E18FA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32801-FF6B-61DB-DC72-78904078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26A97-E170-26F7-EC4C-850198C2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9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E29B-8715-56C4-9B89-B21079BB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E0EA7-0D89-22E7-63CF-C3FF3DDB5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6C64B-95F4-BFA8-25D0-85E3BACB3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F3501-8BF0-F464-DC6B-84E65BAC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60158-33F2-0F42-EF7A-F4426C57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A4DFF-CF8C-F8D8-B13A-1490047D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8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A42C-4449-D538-1323-D139BDAD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5262F-BCC7-E008-AD10-6E34F3053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53B44-A520-009F-D295-F000161AE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6AD82-7E24-BA8A-F9B2-4BDF95E8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41F85-9D43-17CD-CF73-1A66391F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568FE-CBA9-74B6-D976-2F77299F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8A80D-6555-2701-DC16-ADFAE7C4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8F2-D218-1DED-647A-FBEDEFDA5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A5FDD-CA7B-E925-C9B8-E5EE56D84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24D13-AA7E-46CA-9666-CBAC43B564D5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63CC-BE76-DF23-52D1-5A0162E29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3945D-CCDB-6B2E-D364-DAF7AA27C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3FE2F-B2EE-467F-B5CB-588494D5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0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16" Type="http://schemas.openxmlformats.org/officeDocument/2006/relationships/image" Target="../media/image16.png"/><Relationship Id="rId107" Type="http://schemas.openxmlformats.org/officeDocument/2006/relationships/image" Target="../media/image107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102" Type="http://schemas.openxmlformats.org/officeDocument/2006/relationships/image" Target="../media/image102.png"/><Relationship Id="rId5" Type="http://schemas.openxmlformats.org/officeDocument/2006/relationships/image" Target="../media/image5.pn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59" Type="http://schemas.openxmlformats.org/officeDocument/2006/relationships/image" Target="../media/image59.png"/><Relationship Id="rId103" Type="http://schemas.openxmlformats.org/officeDocument/2006/relationships/image" Target="../media/image103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6" Type="http://schemas.openxmlformats.org/officeDocument/2006/relationships/image" Target="../media/image106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94" Type="http://schemas.openxmlformats.org/officeDocument/2006/relationships/image" Target="../media/image94.png"/><Relationship Id="rId99" Type="http://schemas.openxmlformats.org/officeDocument/2006/relationships/image" Target="../media/image99.jpeg"/><Relationship Id="rId101" Type="http://schemas.openxmlformats.org/officeDocument/2006/relationships/image" Target="../media/image10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104" Type="http://schemas.openxmlformats.org/officeDocument/2006/relationships/image" Target="../media/image104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100" Type="http://schemas.openxmlformats.org/officeDocument/2006/relationships/image" Target="../media/image100.png"/><Relationship Id="rId105" Type="http://schemas.openxmlformats.org/officeDocument/2006/relationships/image" Target="../media/image105.gif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Relationship Id="rId98" Type="http://schemas.openxmlformats.org/officeDocument/2006/relationships/image" Target="../media/image98.png"/><Relationship Id="rId3" Type="http://schemas.openxmlformats.org/officeDocument/2006/relationships/image" Target="../media/image3.png"/><Relationship Id="rId25" Type="http://schemas.openxmlformats.org/officeDocument/2006/relationships/image" Target="../media/image25.png"/><Relationship Id="rId46" Type="http://schemas.openxmlformats.org/officeDocument/2006/relationships/image" Target="../media/image46.png"/><Relationship Id="rId67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writing on a table&#10;&#10;Description automatically generated">
            <a:extLst>
              <a:ext uri="{FF2B5EF4-FFF2-40B4-BE49-F238E27FC236}">
                <a16:creationId xmlns:a16="http://schemas.microsoft.com/office/drawing/2014/main" id="{DCA80544-1551-D136-27D6-2F5F83D91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7"/>
          <a:stretch/>
        </p:blipFill>
        <p:spPr>
          <a:xfrm>
            <a:off x="0" y="1657350"/>
            <a:ext cx="6542314" cy="5200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E10F82-AF35-AD74-DD2F-91FC6E3F22D8}"/>
              </a:ext>
            </a:extLst>
          </p:cNvPr>
          <p:cNvSpPr/>
          <p:nvPr/>
        </p:nvSpPr>
        <p:spPr>
          <a:xfrm>
            <a:off x="6542314" y="0"/>
            <a:ext cx="5649686" cy="6858000"/>
          </a:xfrm>
          <a:prstGeom prst="rect">
            <a:avLst/>
          </a:prstGeom>
          <a:solidFill>
            <a:srgbClr val="701A5A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BB515-4BCF-C9F0-BE34-D86CB6E32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871" y="1657350"/>
            <a:ext cx="4898572" cy="1041988"/>
          </a:xfrm>
        </p:spPr>
        <p:txBody>
          <a:bodyPr>
            <a:noAutofit/>
          </a:bodyPr>
          <a:lstStyle/>
          <a:p>
            <a:r>
              <a:rPr lang="en-US" sz="3600" b="0" i="0" u="none" strike="noStrike" baseline="0" dirty="0">
                <a:solidFill>
                  <a:schemeClr val="bg1"/>
                </a:solidFill>
                <a:latin typeface="Aptos Narrow" panose="020B0004020202020204" pitchFamily="34" charset="0"/>
              </a:rPr>
              <a:t>Africa Charter for Transformative Research Collaborations:</a:t>
            </a:r>
            <a:br>
              <a:rPr lang="en-US" sz="3600" b="0" i="0" u="none" strike="noStrike" baseline="0" dirty="0">
                <a:solidFill>
                  <a:schemeClr val="bg1"/>
                </a:solidFill>
                <a:latin typeface="Aptos Narrow" panose="020B0004020202020204" pitchFamily="34" charset="0"/>
              </a:rPr>
            </a:br>
            <a:r>
              <a:rPr lang="en-US" sz="3600" b="0" i="0" u="none" strike="noStrike" baseline="0" dirty="0">
                <a:solidFill>
                  <a:schemeClr val="bg1"/>
                </a:solidFill>
                <a:latin typeface="Aptos Narrow" panose="020B0004020202020204" pitchFamily="34" charset="0"/>
              </a:rPr>
              <a:t>from principles and aspirations to action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2A9D5-569F-3BA7-1BEA-C87647066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571" y="3380478"/>
            <a:ext cx="5201026" cy="4778829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chemeClr val="bg1"/>
                </a:solidFill>
                <a:latin typeface="Aptos Narrow" panose="020B0004020202020204" pitchFamily="34" charset="0"/>
              </a:rPr>
              <a:t>Building on existing equitable partnerships guidance and conversations?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ptos Narrow" panose="020B0004020202020204" pitchFamily="34" charset="0"/>
              </a:rPr>
              <a:t>‘Bringing together’ the field?</a:t>
            </a:r>
            <a:endParaRPr lang="en-US" b="0" i="0" u="none" strike="noStrike" baseline="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D6A9C2-C7E3-3A70-80CF-2155313CDBA9}"/>
              </a:ext>
            </a:extLst>
          </p:cNvPr>
          <p:cNvCxnSpPr>
            <a:cxnSpLocks/>
          </p:cNvCxnSpPr>
          <p:nvPr/>
        </p:nvCxnSpPr>
        <p:spPr>
          <a:xfrm>
            <a:off x="7313457" y="2964015"/>
            <a:ext cx="42955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36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0753-120C-8B26-CD6A-70D84246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01" y="2049139"/>
            <a:ext cx="10689997" cy="4351338"/>
          </a:xfrm>
        </p:spPr>
        <p:txBody>
          <a:bodyPr/>
          <a:lstStyle/>
          <a:p>
            <a:r>
              <a:rPr lang="en-US" dirty="0"/>
              <a:t>Marked expansion in international, including ‘North’ – ‘South’ research collaborations in last two decades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‘</a:t>
            </a:r>
            <a:r>
              <a:rPr lang="en-US" i="1" dirty="0" err="1"/>
              <a:t>Globalisation</a:t>
            </a:r>
            <a:r>
              <a:rPr lang="en-US" i="1" dirty="0"/>
              <a:t> of science’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sz="2800" dirty="0"/>
              <a:t>Core – periphery structure </a:t>
            </a:r>
          </a:p>
          <a:p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D4C512-F4D8-C096-4683-82F1670F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01" y="692310"/>
            <a:ext cx="11070771" cy="1133183"/>
          </a:xfrm>
        </p:spPr>
        <p:txBody>
          <a:bodyPr>
            <a:normAutofit/>
          </a:bodyPr>
          <a:lstStyle/>
          <a:p>
            <a:r>
              <a:rPr lang="en-US" sz="3200" dirty="0"/>
              <a:t>The</a:t>
            </a:r>
            <a:r>
              <a:rPr lang="en-US" sz="3200" b="1" dirty="0"/>
              <a:t> wider </a:t>
            </a:r>
            <a:r>
              <a:rPr lang="en-US" sz="3200" dirty="0"/>
              <a:t>context..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9740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1491D1-015B-CC89-6DAB-20493A6F7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5" b="1"/>
          <a:stretch/>
        </p:blipFill>
        <p:spPr bwMode="auto">
          <a:xfrm>
            <a:off x="2939143" y="45720"/>
            <a:ext cx="7805235" cy="6766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3F6736-A23C-D067-B7B7-E53D8A8C6345}"/>
              </a:ext>
            </a:extLst>
          </p:cNvPr>
          <p:cNvSpPr txBox="1"/>
          <p:nvPr/>
        </p:nvSpPr>
        <p:spPr>
          <a:xfrm>
            <a:off x="0" y="6488668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</a:t>
            </a:r>
            <a:r>
              <a:rPr lang="en-US" dirty="0"/>
              <a:t>Gui, Liu &amp; Du,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80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0FFBC4-5DBE-A55F-322E-2F434DF4A93C}"/>
              </a:ext>
            </a:extLst>
          </p:cNvPr>
          <p:cNvSpPr/>
          <p:nvPr/>
        </p:nvSpPr>
        <p:spPr>
          <a:xfrm>
            <a:off x="149188" y="95917"/>
            <a:ext cx="11893617" cy="19838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/>
          </a:p>
          <a:p>
            <a:r>
              <a:rPr lang="en-US" sz="2400" b="1" dirty="0">
                <a:latin typeface="Aptos" panose="020B0004020202020204" pitchFamily="34" charset="0"/>
              </a:rPr>
              <a:t>Core (13 countries):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ptos" panose="020B0004020202020204" pitchFamily="34" charset="0"/>
              </a:rPr>
              <a:t>North America, Europe (UK, FR, D,NL,CH), Asia-Pacific (AUS, China, S. Korea)</a:t>
            </a:r>
            <a:endParaRPr lang="en-US" sz="2400" dirty="0">
              <a:latin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 of knowledge spillover; leaders of cutting-edge research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Primary partners for peripheral countries (historical colonial links significant)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H</a:t>
            </a:r>
            <a:r>
              <a:rPr lang="en-GB" sz="2400" b="0" i="0" u="none" strike="noStrike" baseline="0" dirty="0">
                <a:latin typeface="Aptos" panose="020B0004020202020204" pitchFamily="34" charset="0"/>
              </a:rPr>
              <a:t>igh density, high strength, massive volume of collaborations within group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E25126-52A3-C052-F3F1-AB34A6C705E1}"/>
              </a:ext>
            </a:extLst>
          </p:cNvPr>
          <p:cNvSpPr/>
          <p:nvPr/>
        </p:nvSpPr>
        <p:spPr>
          <a:xfrm>
            <a:off x="149188" y="2475147"/>
            <a:ext cx="11893617" cy="19077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/>
          </a:p>
          <a:p>
            <a:r>
              <a:rPr lang="en-US" sz="2400" b="1" dirty="0">
                <a:latin typeface="Aptos" panose="020B0004020202020204" pitchFamily="34" charset="0"/>
              </a:rPr>
              <a:t>Strong semi-periphery (37 countries):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E+ S Europe; Scandinavia; NZ, Singapore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Latin America (ARG, BRA, Chile, Mex); S. Asia (India, Pakistan);</a:t>
            </a:r>
            <a:r>
              <a:rPr lang="en-US" sz="2400" b="1" dirty="0">
                <a:latin typeface="Aptos" panose="020B00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ptos" panose="020B0004020202020204" pitchFamily="34" charset="0"/>
              </a:rPr>
              <a:t>Africa (Egypt, S. Africa)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egional leaders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wrt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science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Intermediaries between core and periphery</a:t>
            </a:r>
          </a:p>
          <a:p>
            <a:endParaRPr lang="en-GB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C83FCA-7420-8D1C-2ADF-F054D07454B4}"/>
              </a:ext>
            </a:extLst>
          </p:cNvPr>
          <p:cNvSpPr/>
          <p:nvPr/>
        </p:nvSpPr>
        <p:spPr>
          <a:xfrm>
            <a:off x="149188" y="4778195"/>
            <a:ext cx="11893617" cy="19838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/>
          </a:p>
          <a:p>
            <a:r>
              <a:rPr lang="en-US" sz="2400" b="1" dirty="0">
                <a:latin typeface="Aptos" panose="020B0004020202020204" pitchFamily="34" charset="0"/>
              </a:rPr>
              <a:t>Periphery (120 countries):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ptos" panose="020B0004020202020204" pitchFamily="34" charset="0"/>
              </a:rPr>
              <a:t>Africa (52 countries)</a:t>
            </a:r>
            <a:r>
              <a:rPr lang="en-US" sz="2400" dirty="0">
                <a:latin typeface="Aptos" panose="020B0004020202020204" pitchFamily="34" charset="0"/>
              </a:rPr>
              <a:t>, Caribbean, Pacific Islands, West Asia, Middle East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‘Knowledge spillover recipients’ and ‘cutting-edge science followers’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Limited scientific research capacity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Few, weak ties within group</a:t>
            </a:r>
          </a:p>
          <a:p>
            <a:pPr marL="0" marR="0"/>
            <a:endParaRPr lang="en-GB" sz="24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7319-8BDC-47BA-8641-92E34D66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81" y="865827"/>
            <a:ext cx="11694527" cy="5375534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dirty="0">
                <a:ea typeface="MS Mincho" panose="02020609040205080304" pitchFamily="49" charset="-128"/>
                <a:cs typeface="Calibri Light" panose="020F0302020204030204" pitchFamily="34" charset="0"/>
              </a:rPr>
              <a:t>Researchers and outputs</a:t>
            </a:r>
            <a:endParaRPr lang="en-US" dirty="0">
              <a:ea typeface="MS Mincho" panose="02020609040205080304" pitchFamily="49" charset="-128"/>
              <a:cs typeface="Calibri Light" panose="020F030202020403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ea typeface="MS Mincho" panose="02020609040205080304" pitchFamily="49" charset="-128"/>
                <a:cs typeface="Calibri Light" panose="020F0302020204030204" pitchFamily="34" charset="0"/>
              </a:rPr>
              <a:t>Central, East, Southern, Western Africa, 2018</a:t>
            </a:r>
            <a:r>
              <a:rPr lang="en-US" b="1" i="1" dirty="0">
                <a:ea typeface="MS Mincho" panose="02020609040205080304" pitchFamily="49" charset="-128"/>
                <a:cs typeface="Calibri Light" panose="020F0302020204030204" pitchFamily="34" charset="0"/>
              </a:rPr>
              <a:t>: </a:t>
            </a:r>
          </a:p>
          <a:p>
            <a:pPr lvl="0">
              <a:lnSpc>
                <a:spcPct val="110000"/>
              </a:lnSpc>
              <a:spcAft>
                <a:spcPts val="1800"/>
              </a:spcAft>
              <a:buFont typeface="Symbol" panose="05050102010706020507" pitchFamily="18" charset="2"/>
              <a:buChar char="×"/>
            </a:pPr>
            <a:r>
              <a:rPr lang="en-US" b="1" dirty="0">
                <a:ea typeface="MS Mincho" panose="02020609040205080304" pitchFamily="49" charset="-128"/>
                <a:cs typeface="Calibri Light" panose="020F0302020204030204" pitchFamily="34" charset="0"/>
              </a:rPr>
              <a:t>10%</a:t>
            </a:r>
            <a:r>
              <a:rPr lang="en-US" dirty="0">
                <a:ea typeface="MS Mincho" panose="02020609040205080304" pitchFamily="49" charset="-128"/>
                <a:cs typeface="Calibri Light" panose="020F0302020204030204" pitchFamily="34" charset="0"/>
              </a:rPr>
              <a:t> of global adult population, contribute</a:t>
            </a:r>
            <a:r>
              <a:rPr lang="en-US" i="1" dirty="0">
                <a:ea typeface="MS Mincho" panose="02020609040205080304" pitchFamily="49" charset="-128"/>
                <a:cs typeface="Calibri Light" panose="020F0302020204030204" pitchFamily="34" charset="0"/>
              </a:rPr>
              <a:t>: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Calibri Light" panose="020F0302020204030204" pitchFamily="34" charset="0"/>
              <a:buChar char="−"/>
            </a:pPr>
            <a:r>
              <a:rPr lang="en-US" sz="2800" b="1" dirty="0">
                <a:effectLst/>
                <a:ea typeface="MS Mincho" panose="02020609040205080304" pitchFamily="49" charset="-128"/>
                <a:cs typeface="Calibri Light" panose="020F0302020204030204" pitchFamily="34" charset="0"/>
              </a:rPr>
              <a:t>0.7%</a:t>
            </a:r>
            <a:r>
              <a:rPr lang="en-US" sz="2800" dirty="0">
                <a:effectLst/>
                <a:ea typeface="MS Mincho" panose="02020609040205080304" pitchFamily="49" charset="-128"/>
                <a:cs typeface="Calibri Light" panose="020F0302020204030204" pitchFamily="34" charset="0"/>
              </a:rPr>
              <a:t> of all researchers globally (lowest % of all major regions)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Calibri Light" panose="020F0302020204030204" pitchFamily="34" charset="0"/>
              <a:buChar char="−"/>
            </a:pPr>
            <a:r>
              <a:rPr lang="en-US" sz="2800" b="1" dirty="0">
                <a:effectLst/>
                <a:ea typeface="MS Mincho" panose="02020609040205080304" pitchFamily="49" charset="-128"/>
                <a:cs typeface="Calibri Light" panose="020F0302020204030204" pitchFamily="34" charset="0"/>
              </a:rPr>
              <a:t>1.6%</a:t>
            </a:r>
            <a:r>
              <a:rPr lang="en-US" sz="2800" dirty="0">
                <a:effectLst/>
                <a:ea typeface="MS Mincho" panose="02020609040205080304" pitchFamily="49" charset="-128"/>
                <a:cs typeface="Calibri Light" panose="020F0302020204030204" pitchFamily="34" charset="0"/>
              </a:rPr>
              <a:t> of indexed scientific publications globally*(half from SA)</a:t>
            </a:r>
            <a:endParaRPr lang="en-US" sz="2800" dirty="0">
              <a:ea typeface="MS Mincho" panose="02020609040205080304" pitchFamily="49" charset="-128"/>
              <a:cs typeface="Calibri Light" panose="020F0302020204030204" pitchFamily="34" charset="0"/>
            </a:endParaRP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endParaRPr lang="en-GB" sz="2800" dirty="0">
              <a:effectLst/>
              <a:latin typeface="Calibri Light" panose="020F0302020204030204" pitchFamily="34" charset="0"/>
              <a:ea typeface="MS Mincho" panose="02020609040205080304" pitchFamily="49" charset="-128"/>
              <a:cs typeface="Calibri Light" panose="020F0302020204030204" pitchFamily="34" charset="0"/>
            </a:endParaRPr>
          </a:p>
          <a:p>
            <a:pPr marL="0" lv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98143-2D00-2AAF-A9DE-59B646261CCA}"/>
              </a:ext>
            </a:extLst>
          </p:cNvPr>
          <p:cNvSpPr txBox="1"/>
          <p:nvPr/>
        </p:nvSpPr>
        <p:spPr>
          <a:xfrm>
            <a:off x="7797548" y="4472077"/>
            <a:ext cx="368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UNESCO World Science Report, 2021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F4F9E4-6F14-CD3C-85F2-A5551F85B8B0}"/>
              </a:ext>
            </a:extLst>
          </p:cNvPr>
          <p:cNvSpPr/>
          <p:nvPr/>
        </p:nvSpPr>
        <p:spPr>
          <a:xfrm>
            <a:off x="802731" y="5156092"/>
            <a:ext cx="7864683" cy="7705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Calibri Light" panose="020F0302020204030204" pitchFamily="34" charset="0"/>
              <a:buChar char="*"/>
            </a:pPr>
            <a:r>
              <a:rPr lang="en-GB" sz="2000" dirty="0">
                <a:latin typeface="Aptos" panose="020B0004020202020204" pitchFamily="34" charset="0"/>
                <a:ea typeface="MS Mincho" panose="02020609040205080304" pitchFamily="49" charset="-128"/>
                <a:cs typeface="Calibri Light" panose="020F0302020204030204" pitchFamily="34" charset="0"/>
              </a:rPr>
              <a:t>Considerable volume of African research output not captured in global citation databases: compounds subsidiarity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7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7319-8BDC-47BA-8641-92E34D66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06" y="951108"/>
            <a:ext cx="11110588" cy="5826642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dirty="0"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Rankings:</a:t>
            </a:r>
          </a:p>
          <a:p>
            <a:pPr marL="0" lv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i="1" dirty="0"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Institutions</a:t>
            </a:r>
            <a:r>
              <a:rPr lang="en-US" dirty="0"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(QS 2024)</a:t>
            </a:r>
            <a:endParaRPr lang="en-US" sz="2400" i="1" dirty="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One</a:t>
            </a:r>
            <a:r>
              <a:rPr lang="en-US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African University in top 200  -  University of Cape Town #173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Seven</a:t>
            </a:r>
            <a:r>
              <a:rPr lang="en-US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Universities in top 500 (5 in SA, 2 in Egypt)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600"/>
              </a:spcAft>
            </a:pPr>
            <a:r>
              <a:rPr lang="en-US" b="1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None</a:t>
            </a:r>
            <a:r>
              <a:rPr lang="en-US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outside SA, Ghana, Egypt, Ethiopia, Uganda, Tunisia in top 1000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Individuals </a:t>
            </a:r>
            <a:r>
              <a:rPr lang="en-US" sz="2400" i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(Clarivate 2020)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en-US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6,389 highly cited scholars, </a:t>
            </a:r>
            <a:r>
              <a:rPr lang="en-US" b="1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only twelve </a:t>
            </a:r>
            <a:r>
              <a:rPr lang="en-US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affiliated in Africa (9 in SA)</a:t>
            </a:r>
            <a:endParaRPr lang="en-GB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</a:pPr>
            <a:endParaRPr lang="en-US" dirty="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0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0753-120C-8B26-CD6A-70D84246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13" y="1070727"/>
            <a:ext cx="11870087" cy="4411745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>
              <a:spcAft>
                <a:spcPts val="2400"/>
              </a:spcAft>
            </a:pPr>
            <a:r>
              <a:rPr lang="en-US" dirty="0"/>
              <a:t>Core-periphery positionings in global science: a ‘</a:t>
            </a:r>
            <a:r>
              <a:rPr lang="en-US" b="1" dirty="0"/>
              <a:t>global challenge</a:t>
            </a:r>
            <a:r>
              <a:rPr lang="en-US" dirty="0"/>
              <a:t>’ in its own right. </a:t>
            </a:r>
          </a:p>
          <a:p>
            <a:pPr lvl="1">
              <a:spcAft>
                <a:spcPts val="1200"/>
              </a:spcAft>
              <a:buFont typeface="Symbol" panose="05050102010706020507" pitchFamily="18" charset="2"/>
              <a:buChar char="×"/>
            </a:pPr>
            <a:r>
              <a:rPr lang="en-US" sz="2800" dirty="0"/>
              <a:t>Shapes countries’ prospects (economic, political, soft power)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×"/>
            </a:pPr>
            <a:r>
              <a:rPr lang="en-US" sz="2800" dirty="0"/>
              <a:t>Reflects </a:t>
            </a:r>
            <a:r>
              <a:rPr lang="en-US" sz="2800" b="1" dirty="0"/>
              <a:t>uneven playing field </a:t>
            </a:r>
            <a:r>
              <a:rPr lang="en-US" sz="2800" dirty="0"/>
              <a:t>in scientific knowledge production</a:t>
            </a:r>
          </a:p>
          <a:p>
            <a:pPr lvl="2">
              <a:buFont typeface="Calibri Light" panose="020F0302020204030204" pitchFamily="34" charset="0"/>
              <a:buChar char="−"/>
            </a:pPr>
            <a:r>
              <a:rPr lang="en-US" sz="2800" dirty="0"/>
              <a:t>Multi-layered power imbalances - colonial legacy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1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8D473E3C-4F7C-2DC7-2BA1-837B569E8129}"/>
              </a:ext>
            </a:extLst>
          </p:cNvPr>
          <p:cNvGrpSpPr/>
          <p:nvPr/>
        </p:nvGrpSpPr>
        <p:grpSpPr>
          <a:xfrm>
            <a:off x="3457678" y="679758"/>
            <a:ext cx="5812324" cy="5509455"/>
            <a:chOff x="3457678" y="679758"/>
            <a:chExt cx="5812324" cy="550945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2333CF-8168-7006-1C58-7A9A46B2D0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7678" y="679758"/>
              <a:ext cx="5812324" cy="5509455"/>
            </a:xfrm>
            <a:prstGeom prst="ellipse">
              <a:avLst/>
            </a:prstGeom>
            <a:noFill/>
            <a:ln w="603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2CDDAAF-C22A-AF1C-9FE4-EF1095E6AD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5795" y="715524"/>
              <a:ext cx="5721905" cy="5420929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082A280A-7AEB-E590-2A5B-80765154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09" y="781125"/>
            <a:ext cx="5721905" cy="5389235"/>
          </a:xfrm>
          <a:prstGeom prst="rect">
            <a:avLst/>
          </a:prstGeom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FD54B3E4-100C-1373-FC17-A5157C72E68D}"/>
              </a:ext>
            </a:extLst>
          </p:cNvPr>
          <p:cNvSpPr/>
          <p:nvPr/>
        </p:nvSpPr>
        <p:spPr>
          <a:xfrm>
            <a:off x="4534293" y="3202665"/>
            <a:ext cx="612742" cy="407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9474040-ECDD-1552-A092-C674D415D0A9}"/>
              </a:ext>
            </a:extLst>
          </p:cNvPr>
          <p:cNvSpPr/>
          <p:nvPr/>
        </p:nvSpPr>
        <p:spPr>
          <a:xfrm>
            <a:off x="3612333" y="3202665"/>
            <a:ext cx="612742" cy="407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CB20615-6C8C-0CC2-347B-92FC155485BE}"/>
              </a:ext>
            </a:extLst>
          </p:cNvPr>
          <p:cNvSpPr/>
          <p:nvPr/>
        </p:nvSpPr>
        <p:spPr>
          <a:xfrm>
            <a:off x="4001632" y="2716041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C773C285-FD67-58B2-28AA-FA8409CCA227}"/>
              </a:ext>
            </a:extLst>
          </p:cNvPr>
          <p:cNvSpPr/>
          <p:nvPr/>
        </p:nvSpPr>
        <p:spPr>
          <a:xfrm>
            <a:off x="4001632" y="3929206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AB298432-4060-5968-B895-C8977B780248}"/>
              </a:ext>
            </a:extLst>
          </p:cNvPr>
          <p:cNvSpPr/>
          <p:nvPr/>
        </p:nvSpPr>
        <p:spPr>
          <a:xfrm>
            <a:off x="4599160" y="2199994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85552800-B0E1-702F-45B6-5667A953E9D0}"/>
              </a:ext>
            </a:extLst>
          </p:cNvPr>
          <p:cNvSpPr/>
          <p:nvPr/>
        </p:nvSpPr>
        <p:spPr>
          <a:xfrm>
            <a:off x="5278170" y="2716041"/>
            <a:ext cx="805758" cy="172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11CA180-D820-7C61-2703-013AD5586390}"/>
              </a:ext>
            </a:extLst>
          </p:cNvPr>
          <p:cNvSpPr/>
          <p:nvPr/>
        </p:nvSpPr>
        <p:spPr>
          <a:xfrm>
            <a:off x="5504507" y="3202665"/>
            <a:ext cx="591493" cy="4077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7EF026F-238D-BDC6-691C-EBB98CFA98C0}"/>
              </a:ext>
            </a:extLst>
          </p:cNvPr>
          <p:cNvSpPr/>
          <p:nvPr/>
        </p:nvSpPr>
        <p:spPr>
          <a:xfrm>
            <a:off x="5278170" y="3929206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09F2E72-E69B-55F4-6270-FEAC969BB864}"/>
              </a:ext>
            </a:extLst>
          </p:cNvPr>
          <p:cNvSpPr/>
          <p:nvPr/>
        </p:nvSpPr>
        <p:spPr>
          <a:xfrm>
            <a:off x="4599160" y="4399986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8083C90D-95DF-7904-CBF1-726AB12D3F5E}"/>
              </a:ext>
            </a:extLst>
          </p:cNvPr>
          <p:cNvSpPr/>
          <p:nvPr/>
        </p:nvSpPr>
        <p:spPr>
          <a:xfrm>
            <a:off x="5504507" y="1855962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BD0CD22B-ED8B-5E0B-37F7-91B4AF21FA46}"/>
              </a:ext>
            </a:extLst>
          </p:cNvPr>
          <p:cNvSpPr/>
          <p:nvPr/>
        </p:nvSpPr>
        <p:spPr>
          <a:xfrm>
            <a:off x="6337424" y="2716041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73238C8F-C346-7B05-DFD3-D068EDA0E4D8}"/>
              </a:ext>
            </a:extLst>
          </p:cNvPr>
          <p:cNvSpPr/>
          <p:nvPr/>
        </p:nvSpPr>
        <p:spPr>
          <a:xfrm>
            <a:off x="6563762" y="3202665"/>
            <a:ext cx="579420" cy="407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20BC402-0EF3-E2B0-AC8E-7B89C6180515}"/>
              </a:ext>
            </a:extLst>
          </p:cNvPr>
          <p:cNvSpPr/>
          <p:nvPr/>
        </p:nvSpPr>
        <p:spPr>
          <a:xfrm>
            <a:off x="6337424" y="3929206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E83CF199-2050-31E2-CCEC-E00F75E2C79B}"/>
              </a:ext>
            </a:extLst>
          </p:cNvPr>
          <p:cNvSpPr/>
          <p:nvPr/>
        </p:nvSpPr>
        <p:spPr>
          <a:xfrm>
            <a:off x="5504507" y="4834552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67FF44AC-74BC-FF83-B062-9317B328CE8A}"/>
              </a:ext>
            </a:extLst>
          </p:cNvPr>
          <p:cNvSpPr/>
          <p:nvPr/>
        </p:nvSpPr>
        <p:spPr>
          <a:xfrm>
            <a:off x="5694630" y="1249380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C024696-E42C-A966-4DDF-4A971073FD75}"/>
              </a:ext>
            </a:extLst>
          </p:cNvPr>
          <p:cNvSpPr/>
          <p:nvPr/>
        </p:nvSpPr>
        <p:spPr>
          <a:xfrm>
            <a:off x="6717671" y="1756374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A8018F9A-D7D6-17E5-E70C-69732B6C3319}"/>
              </a:ext>
            </a:extLst>
          </p:cNvPr>
          <p:cNvSpPr/>
          <p:nvPr/>
        </p:nvSpPr>
        <p:spPr>
          <a:xfrm>
            <a:off x="7360466" y="2716041"/>
            <a:ext cx="769545" cy="1810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617372E-99A9-05F6-19A9-261D6F8E2665}"/>
              </a:ext>
            </a:extLst>
          </p:cNvPr>
          <p:cNvSpPr/>
          <p:nvPr/>
        </p:nvSpPr>
        <p:spPr>
          <a:xfrm>
            <a:off x="7523429" y="3202665"/>
            <a:ext cx="606582" cy="407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AFDB468F-60BE-C2E3-80E6-4653378C066E}"/>
              </a:ext>
            </a:extLst>
          </p:cNvPr>
          <p:cNvSpPr/>
          <p:nvPr/>
        </p:nvSpPr>
        <p:spPr>
          <a:xfrm>
            <a:off x="7360466" y="3929206"/>
            <a:ext cx="769545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A42B5B-DB35-E2AD-8942-8F6639F45D30}"/>
              </a:ext>
            </a:extLst>
          </p:cNvPr>
          <p:cNvSpPr/>
          <p:nvPr/>
        </p:nvSpPr>
        <p:spPr>
          <a:xfrm>
            <a:off x="6717671" y="4916033"/>
            <a:ext cx="769545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FC8E390-F7E9-0050-C002-5CA5A84D501C}"/>
              </a:ext>
            </a:extLst>
          </p:cNvPr>
          <p:cNvSpPr/>
          <p:nvPr/>
        </p:nvSpPr>
        <p:spPr>
          <a:xfrm>
            <a:off x="5694630" y="5423027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9E7D61-964C-8866-A461-C8E287344861}"/>
              </a:ext>
            </a:extLst>
          </p:cNvPr>
          <p:cNvGrpSpPr/>
          <p:nvPr/>
        </p:nvGrpSpPr>
        <p:grpSpPr>
          <a:xfrm>
            <a:off x="3457678" y="679758"/>
            <a:ext cx="5812324" cy="5509455"/>
            <a:chOff x="3457678" y="679758"/>
            <a:chExt cx="5812324" cy="550945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F1BC65C-6C89-EA75-63CD-BE5091CCF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7678" y="679758"/>
              <a:ext cx="5812324" cy="5509455"/>
            </a:xfrm>
            <a:prstGeom prst="ellipse">
              <a:avLst/>
            </a:prstGeom>
            <a:noFill/>
            <a:ln w="603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70113B9-F0E1-4329-24E5-6B2CC22908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5795" y="715524"/>
              <a:ext cx="5721905" cy="5420929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5A293D-C3EC-D3BF-F4AE-2D7C446C4EA0}"/>
              </a:ext>
            </a:extLst>
          </p:cNvPr>
          <p:cNvSpPr/>
          <p:nvPr/>
        </p:nvSpPr>
        <p:spPr>
          <a:xfrm>
            <a:off x="6661601" y="5769333"/>
            <a:ext cx="3937972" cy="429033"/>
          </a:xfrm>
          <a:prstGeom prst="roundRect">
            <a:avLst/>
          </a:prstGeom>
          <a:solidFill>
            <a:srgbClr val="E9DAFE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 Concrete collaboration arrangements</a:t>
            </a:r>
            <a:endParaRPr lang="en-GB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7369DA-3A13-0D58-75AE-260B85563BAD}"/>
              </a:ext>
            </a:extLst>
          </p:cNvPr>
          <p:cNvSpPr/>
          <p:nvPr/>
        </p:nvSpPr>
        <p:spPr>
          <a:xfrm>
            <a:off x="6070960" y="5259680"/>
            <a:ext cx="5265732" cy="414376"/>
          </a:xfrm>
          <a:prstGeom prst="roundRect">
            <a:avLst/>
          </a:prstGeom>
          <a:solidFill>
            <a:srgbClr val="BEECDD"/>
          </a:solidFill>
          <a:ln>
            <a:solidFill>
              <a:srgbClr val="1EA18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Institutional resourcing, capabilities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DCBB7-226D-B4B6-00A4-30C1730A7CBF}"/>
              </a:ext>
            </a:extLst>
          </p:cNvPr>
          <p:cNvSpPr/>
          <p:nvPr/>
        </p:nvSpPr>
        <p:spPr>
          <a:xfrm>
            <a:off x="5439358" y="4767875"/>
            <a:ext cx="3729384" cy="388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BA5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The ‘development’ frame and gaze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B7D314-43BA-8481-1D43-AE6765C953A2}"/>
              </a:ext>
            </a:extLst>
          </p:cNvPr>
          <p:cNvSpPr/>
          <p:nvPr/>
        </p:nvSpPr>
        <p:spPr>
          <a:xfrm>
            <a:off x="4848738" y="4243294"/>
            <a:ext cx="3729384" cy="408905"/>
          </a:xfrm>
          <a:prstGeom prst="roundRect">
            <a:avLst/>
          </a:prstGeom>
          <a:solidFill>
            <a:srgbClr val="FFC000"/>
          </a:solidFill>
          <a:ln>
            <a:solidFill>
              <a:srgbClr val="F29B2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Theories, concepts - ‘extraversion’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4094EF-2C1E-41F0-B7E4-93B25F5F83CE}"/>
              </a:ext>
            </a:extLst>
          </p:cNvPr>
          <p:cNvSpPr/>
          <p:nvPr/>
        </p:nvSpPr>
        <p:spPr>
          <a:xfrm>
            <a:off x="4392984" y="3765315"/>
            <a:ext cx="1505104" cy="368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D39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Language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7129F3-A337-0342-FDBB-2A84DAAD08EF}"/>
              </a:ext>
            </a:extLst>
          </p:cNvPr>
          <p:cNvSpPr/>
          <p:nvPr/>
        </p:nvSpPr>
        <p:spPr>
          <a:xfrm>
            <a:off x="3922578" y="3250577"/>
            <a:ext cx="1932913" cy="414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2526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Epistemologies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2A2C9-C19E-54A7-81DE-CAD133400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A5267-EDAF-9690-D467-F2B02E09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49" y="664029"/>
            <a:ext cx="11377901" cy="6019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Evening playing field; rebalancing global science system: an </a:t>
            </a:r>
            <a:r>
              <a:rPr lang="en-US" b="1" dirty="0"/>
              <a:t>imperative</a:t>
            </a:r>
          </a:p>
          <a:p>
            <a:pPr marL="0" indent="0">
              <a:buNone/>
            </a:pPr>
            <a:endParaRPr lang="en-US" dirty="0"/>
          </a:p>
          <a:p>
            <a:pPr marL="800100" lvl="1" indent="-3429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cs typeface="Calibri Light" panose="020F0302020204030204" pitchFamily="34" charset="0"/>
              </a:rPr>
              <a:t>Social justice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cs typeface="Calibri Light" panose="020F0302020204030204" pitchFamily="34" charset="0"/>
              </a:rPr>
              <a:t>Advancing aspirations of continent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u="sng" dirty="0">
                <a:solidFill>
                  <a:schemeClr val="tx1"/>
                </a:solidFill>
                <a:cs typeface="Calibri Light" panose="020F0302020204030204" pitchFamily="34" charset="0"/>
              </a:rPr>
              <a:t>Enriching</a:t>
            </a:r>
            <a:r>
              <a:rPr lang="en-US" sz="2600" dirty="0">
                <a:solidFill>
                  <a:schemeClr val="tx1"/>
                </a:solidFill>
                <a:cs typeface="Calibri Light" panose="020F0302020204030204" pitchFamily="34" charset="0"/>
              </a:rPr>
              <a:t> global scholarship - ‘solutions’ to world’s crises                              (beyond ‘</a:t>
            </a:r>
            <a:r>
              <a:rPr lang="en-US" sz="2600" i="1" dirty="0">
                <a:solidFill>
                  <a:schemeClr val="tx1"/>
                </a:solidFill>
                <a:cs typeface="Calibri Light" panose="020F0302020204030204" pitchFamily="34" charset="0"/>
              </a:rPr>
              <a:t>monochrome logic’ of </a:t>
            </a:r>
            <a:r>
              <a:rPr lang="en-US" sz="2600" i="1" dirty="0" err="1">
                <a:solidFill>
                  <a:schemeClr val="tx1"/>
                </a:solidFill>
                <a:cs typeface="Calibri Light" panose="020F0302020204030204" pitchFamily="34" charset="0"/>
              </a:rPr>
              <a:t>Euromodern</a:t>
            </a:r>
            <a:r>
              <a:rPr lang="en-US" sz="2600" i="1" dirty="0">
                <a:solidFill>
                  <a:schemeClr val="tx1"/>
                </a:solidFill>
                <a:cs typeface="Calibri Light" panose="020F0302020204030204" pitchFamily="34" charset="0"/>
              </a:rPr>
              <a:t> thought)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International research collaborations as </a:t>
            </a:r>
            <a:r>
              <a:rPr lang="en-US" b="1" dirty="0"/>
              <a:t>key entry-</a:t>
            </a:r>
            <a:r>
              <a:rPr lang="en-US" dirty="0"/>
              <a:t>, </a:t>
            </a:r>
            <a:r>
              <a:rPr lang="en-US" b="1" dirty="0"/>
              <a:t>leverage</a:t>
            </a:r>
            <a:r>
              <a:rPr lang="en-US" dirty="0"/>
              <a:t> point ‘</a:t>
            </a:r>
            <a:r>
              <a:rPr lang="en-US" i="1" dirty="0"/>
              <a:t>transformative potential’ </a:t>
            </a:r>
          </a:p>
        </p:txBody>
      </p:sp>
    </p:spTree>
    <p:extLst>
      <p:ext uri="{BB962C8B-B14F-4D97-AF65-F5344CB8AC3E}">
        <p14:creationId xmlns:p14="http://schemas.microsoft.com/office/powerpoint/2010/main" val="329505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8D473E3C-4F7C-2DC7-2BA1-837B569E8129}"/>
              </a:ext>
            </a:extLst>
          </p:cNvPr>
          <p:cNvGrpSpPr/>
          <p:nvPr/>
        </p:nvGrpSpPr>
        <p:grpSpPr>
          <a:xfrm>
            <a:off x="3457678" y="679758"/>
            <a:ext cx="5812324" cy="5509455"/>
            <a:chOff x="3457678" y="679758"/>
            <a:chExt cx="5812324" cy="550945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2333CF-8168-7006-1C58-7A9A46B2D0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7678" y="679758"/>
              <a:ext cx="5812324" cy="5509455"/>
            </a:xfrm>
            <a:prstGeom prst="ellipse">
              <a:avLst/>
            </a:prstGeom>
            <a:noFill/>
            <a:ln w="603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2CDDAAF-C22A-AF1C-9FE4-EF1095E6AD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5795" y="715524"/>
              <a:ext cx="5721905" cy="5420929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082A280A-7AEB-E590-2A5B-80765154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09" y="781125"/>
            <a:ext cx="5721905" cy="5389235"/>
          </a:xfrm>
          <a:prstGeom prst="rect">
            <a:avLst/>
          </a:prstGeom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FD54B3E4-100C-1373-FC17-A5157C72E68D}"/>
              </a:ext>
            </a:extLst>
          </p:cNvPr>
          <p:cNvSpPr/>
          <p:nvPr/>
        </p:nvSpPr>
        <p:spPr>
          <a:xfrm>
            <a:off x="4534293" y="3202665"/>
            <a:ext cx="612742" cy="407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9474040-ECDD-1552-A092-C674D415D0A9}"/>
              </a:ext>
            </a:extLst>
          </p:cNvPr>
          <p:cNvSpPr/>
          <p:nvPr/>
        </p:nvSpPr>
        <p:spPr>
          <a:xfrm>
            <a:off x="3612333" y="3202665"/>
            <a:ext cx="612742" cy="407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CB20615-6C8C-0CC2-347B-92FC155485BE}"/>
              </a:ext>
            </a:extLst>
          </p:cNvPr>
          <p:cNvSpPr/>
          <p:nvPr/>
        </p:nvSpPr>
        <p:spPr>
          <a:xfrm>
            <a:off x="4001632" y="2716041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C773C285-FD67-58B2-28AA-FA8409CCA227}"/>
              </a:ext>
            </a:extLst>
          </p:cNvPr>
          <p:cNvSpPr/>
          <p:nvPr/>
        </p:nvSpPr>
        <p:spPr>
          <a:xfrm>
            <a:off x="4001632" y="3929206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AB298432-4060-5968-B895-C8977B780248}"/>
              </a:ext>
            </a:extLst>
          </p:cNvPr>
          <p:cNvSpPr/>
          <p:nvPr/>
        </p:nvSpPr>
        <p:spPr>
          <a:xfrm>
            <a:off x="4599160" y="2199994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85552800-B0E1-702F-45B6-5667A953E9D0}"/>
              </a:ext>
            </a:extLst>
          </p:cNvPr>
          <p:cNvSpPr/>
          <p:nvPr/>
        </p:nvSpPr>
        <p:spPr>
          <a:xfrm>
            <a:off x="5278170" y="2716041"/>
            <a:ext cx="805758" cy="172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11CA180-D820-7C61-2703-013AD5586390}"/>
              </a:ext>
            </a:extLst>
          </p:cNvPr>
          <p:cNvSpPr/>
          <p:nvPr/>
        </p:nvSpPr>
        <p:spPr>
          <a:xfrm>
            <a:off x="5504507" y="3202665"/>
            <a:ext cx="591493" cy="4077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7EF026F-238D-BDC6-691C-EBB98CFA98C0}"/>
              </a:ext>
            </a:extLst>
          </p:cNvPr>
          <p:cNvSpPr/>
          <p:nvPr/>
        </p:nvSpPr>
        <p:spPr>
          <a:xfrm>
            <a:off x="5278170" y="3929206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09F2E72-E69B-55F4-6270-FEAC969BB864}"/>
              </a:ext>
            </a:extLst>
          </p:cNvPr>
          <p:cNvSpPr/>
          <p:nvPr/>
        </p:nvSpPr>
        <p:spPr>
          <a:xfrm>
            <a:off x="4599160" y="4399986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8083C90D-95DF-7904-CBF1-726AB12D3F5E}"/>
              </a:ext>
            </a:extLst>
          </p:cNvPr>
          <p:cNvSpPr/>
          <p:nvPr/>
        </p:nvSpPr>
        <p:spPr>
          <a:xfrm>
            <a:off x="5504507" y="1855962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BD0CD22B-ED8B-5E0B-37F7-91B4AF21FA46}"/>
              </a:ext>
            </a:extLst>
          </p:cNvPr>
          <p:cNvSpPr/>
          <p:nvPr/>
        </p:nvSpPr>
        <p:spPr>
          <a:xfrm>
            <a:off x="6337424" y="2716041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73238C8F-C346-7B05-DFD3-D068EDA0E4D8}"/>
              </a:ext>
            </a:extLst>
          </p:cNvPr>
          <p:cNvSpPr/>
          <p:nvPr/>
        </p:nvSpPr>
        <p:spPr>
          <a:xfrm>
            <a:off x="6563762" y="3202665"/>
            <a:ext cx="579420" cy="407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20BC402-0EF3-E2B0-AC8E-7B89C6180515}"/>
              </a:ext>
            </a:extLst>
          </p:cNvPr>
          <p:cNvSpPr/>
          <p:nvPr/>
        </p:nvSpPr>
        <p:spPr>
          <a:xfrm>
            <a:off x="6337424" y="3929206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E83CF199-2050-31E2-CCEC-E00F75E2C79B}"/>
              </a:ext>
            </a:extLst>
          </p:cNvPr>
          <p:cNvSpPr/>
          <p:nvPr/>
        </p:nvSpPr>
        <p:spPr>
          <a:xfrm>
            <a:off x="5504507" y="4834552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67FF44AC-74BC-FF83-B062-9317B328CE8A}"/>
              </a:ext>
            </a:extLst>
          </p:cNvPr>
          <p:cNvSpPr/>
          <p:nvPr/>
        </p:nvSpPr>
        <p:spPr>
          <a:xfrm>
            <a:off x="5694630" y="1249380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C024696-E42C-A966-4DDF-4A971073FD75}"/>
              </a:ext>
            </a:extLst>
          </p:cNvPr>
          <p:cNvSpPr/>
          <p:nvPr/>
        </p:nvSpPr>
        <p:spPr>
          <a:xfrm>
            <a:off x="6717671" y="1756374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A8018F9A-D7D6-17E5-E70C-69732B6C3319}"/>
              </a:ext>
            </a:extLst>
          </p:cNvPr>
          <p:cNvSpPr/>
          <p:nvPr/>
        </p:nvSpPr>
        <p:spPr>
          <a:xfrm>
            <a:off x="7360466" y="2716041"/>
            <a:ext cx="769545" cy="1810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617372E-99A9-05F6-19A9-261D6F8E2665}"/>
              </a:ext>
            </a:extLst>
          </p:cNvPr>
          <p:cNvSpPr/>
          <p:nvPr/>
        </p:nvSpPr>
        <p:spPr>
          <a:xfrm>
            <a:off x="7523429" y="3202665"/>
            <a:ext cx="606582" cy="407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AFDB468F-60BE-C2E3-80E6-4653378C066E}"/>
              </a:ext>
            </a:extLst>
          </p:cNvPr>
          <p:cNvSpPr/>
          <p:nvPr/>
        </p:nvSpPr>
        <p:spPr>
          <a:xfrm>
            <a:off x="7360466" y="3929206"/>
            <a:ext cx="769545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A42B5B-DB35-E2AD-8942-8F6639F45D30}"/>
              </a:ext>
            </a:extLst>
          </p:cNvPr>
          <p:cNvSpPr/>
          <p:nvPr/>
        </p:nvSpPr>
        <p:spPr>
          <a:xfrm>
            <a:off x="6717671" y="4916033"/>
            <a:ext cx="769545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FC8E390-F7E9-0050-C002-5CA5A84D501C}"/>
              </a:ext>
            </a:extLst>
          </p:cNvPr>
          <p:cNvSpPr/>
          <p:nvPr/>
        </p:nvSpPr>
        <p:spPr>
          <a:xfrm>
            <a:off x="5694630" y="5423027"/>
            <a:ext cx="805758" cy="172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9E7D61-964C-8866-A461-C8E287344861}"/>
              </a:ext>
            </a:extLst>
          </p:cNvPr>
          <p:cNvGrpSpPr/>
          <p:nvPr/>
        </p:nvGrpSpPr>
        <p:grpSpPr>
          <a:xfrm>
            <a:off x="3501222" y="679758"/>
            <a:ext cx="5812324" cy="5509455"/>
            <a:chOff x="3457678" y="679758"/>
            <a:chExt cx="5812324" cy="550945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F1BC65C-6C89-EA75-63CD-BE5091CCF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7678" y="679758"/>
              <a:ext cx="5812324" cy="5509455"/>
            </a:xfrm>
            <a:prstGeom prst="ellipse">
              <a:avLst/>
            </a:prstGeom>
            <a:noFill/>
            <a:ln w="603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70113B9-F0E1-4329-24E5-6B2CC22908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5795" y="715524"/>
              <a:ext cx="5721905" cy="5420929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5A293D-C3EC-D3BF-F4AE-2D7C446C4EA0}"/>
              </a:ext>
            </a:extLst>
          </p:cNvPr>
          <p:cNvSpPr/>
          <p:nvPr/>
        </p:nvSpPr>
        <p:spPr>
          <a:xfrm>
            <a:off x="6661601" y="5769333"/>
            <a:ext cx="3937972" cy="429033"/>
          </a:xfrm>
          <a:prstGeom prst="roundRect">
            <a:avLst/>
          </a:prstGeom>
          <a:solidFill>
            <a:srgbClr val="E9DAFE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6. Concrete collaboration arrangements</a:t>
            </a:r>
            <a:endParaRPr lang="en-GB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7369DA-3A13-0D58-75AE-260B85563BAD}"/>
              </a:ext>
            </a:extLst>
          </p:cNvPr>
          <p:cNvSpPr/>
          <p:nvPr/>
        </p:nvSpPr>
        <p:spPr>
          <a:xfrm>
            <a:off x="6070960" y="5259680"/>
            <a:ext cx="5265732" cy="414376"/>
          </a:xfrm>
          <a:prstGeom prst="roundRect">
            <a:avLst/>
          </a:prstGeom>
          <a:solidFill>
            <a:srgbClr val="BEECDD"/>
          </a:solidFill>
          <a:ln>
            <a:solidFill>
              <a:srgbClr val="1EA18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Institutional resourcing, capabilities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DCBB7-226D-B4B6-00A4-30C1730A7CBF}"/>
              </a:ext>
            </a:extLst>
          </p:cNvPr>
          <p:cNvSpPr/>
          <p:nvPr/>
        </p:nvSpPr>
        <p:spPr>
          <a:xfrm>
            <a:off x="5439358" y="4767875"/>
            <a:ext cx="3729384" cy="388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ABA5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The ‘development’ frame and gaze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B7D314-43BA-8481-1D43-AE6765C953A2}"/>
              </a:ext>
            </a:extLst>
          </p:cNvPr>
          <p:cNvSpPr/>
          <p:nvPr/>
        </p:nvSpPr>
        <p:spPr>
          <a:xfrm>
            <a:off x="4848738" y="4243294"/>
            <a:ext cx="3729384" cy="408905"/>
          </a:xfrm>
          <a:prstGeom prst="roundRect">
            <a:avLst/>
          </a:prstGeom>
          <a:solidFill>
            <a:srgbClr val="FFC000"/>
          </a:solidFill>
          <a:ln>
            <a:solidFill>
              <a:srgbClr val="F29B2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Theories, concepts - ‘extraversion’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4094EF-2C1E-41F0-B7E4-93B25F5F83CE}"/>
              </a:ext>
            </a:extLst>
          </p:cNvPr>
          <p:cNvSpPr/>
          <p:nvPr/>
        </p:nvSpPr>
        <p:spPr>
          <a:xfrm>
            <a:off x="4392984" y="3765315"/>
            <a:ext cx="1505104" cy="368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D392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Language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7129F3-A337-0342-FDBB-2A84DAAD08EF}"/>
              </a:ext>
            </a:extLst>
          </p:cNvPr>
          <p:cNvSpPr/>
          <p:nvPr/>
        </p:nvSpPr>
        <p:spPr>
          <a:xfrm>
            <a:off x="3922578" y="3250577"/>
            <a:ext cx="1932913" cy="414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2526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Epistemologies</a:t>
            </a: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F5F92-BC09-458B-33DA-8549357B79B2}"/>
              </a:ext>
            </a:extLst>
          </p:cNvPr>
          <p:cNvSpPr txBox="1"/>
          <p:nvPr/>
        </p:nvSpPr>
        <p:spPr>
          <a:xfrm>
            <a:off x="130040" y="1901986"/>
            <a:ext cx="3153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Ttransformative</a:t>
            </a:r>
            <a:r>
              <a:rPr lang="en-US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mode of research collaborations: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redressing </a:t>
            </a: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each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layer of power imbalance: 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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10 Charter principles</a:t>
            </a:r>
            <a:endParaRPr lang="en-GB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2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2">
            <a:extLst>
              <a:ext uri="{FF2B5EF4-FFF2-40B4-BE49-F238E27FC236}">
                <a16:creationId xmlns:a16="http://schemas.microsoft.com/office/drawing/2014/main" id="{FBD2DB95-4FD8-348B-8916-E7DF978971F4}"/>
              </a:ext>
            </a:extLst>
          </p:cNvPr>
          <p:cNvGrpSpPr>
            <a:grpSpLocks noChangeAspect="1"/>
          </p:cNvGrpSpPr>
          <p:nvPr/>
        </p:nvGrpSpPr>
        <p:grpSpPr>
          <a:xfrm>
            <a:off x="381161" y="1148634"/>
            <a:ext cx="7552937" cy="5223139"/>
            <a:chOff x="-114434" y="-27430"/>
            <a:chExt cx="4264304" cy="23272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9B411A-D696-23DF-50DA-07593FA8FA95}"/>
                </a:ext>
              </a:extLst>
            </p:cNvPr>
            <p:cNvSpPr/>
            <p:nvPr/>
          </p:nvSpPr>
          <p:spPr>
            <a:xfrm>
              <a:off x="-114434" y="-27430"/>
              <a:ext cx="4247515" cy="2303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662A40B-1684-C1BB-F70E-B9CC56AA3660}"/>
                </a:ext>
              </a:extLst>
            </p:cNvPr>
            <p:cNvCxnSpPr/>
            <p:nvPr/>
          </p:nvCxnSpPr>
          <p:spPr>
            <a:xfrm>
              <a:off x="2079489" y="27417"/>
              <a:ext cx="22923" cy="2272402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5" name="TextBox 20">
              <a:extLst>
                <a:ext uri="{FF2B5EF4-FFF2-40B4-BE49-F238E27FC236}">
                  <a16:creationId xmlns:a16="http://schemas.microsoft.com/office/drawing/2014/main" id="{126FB121-F277-4AEA-9E67-396120E7AA64}"/>
                </a:ext>
              </a:extLst>
            </p:cNvPr>
            <p:cNvSpPr txBox="1"/>
            <p:nvPr/>
          </p:nvSpPr>
          <p:spPr>
            <a:xfrm>
              <a:off x="495584" y="386349"/>
              <a:ext cx="1007862" cy="4969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lIns="0" tIns="35403" rIns="0" bIns="35403" rtlCol="0">
              <a:noAutofit/>
            </a:bodyPr>
            <a:lstStyle/>
            <a:p>
              <a:pPr marL="0" marR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2200" i="1" kern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2200" i="1" kern="1200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Consciousness, Capabilities</a:t>
              </a:r>
              <a:endPara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i="1" kern="1200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CDA83B5D-07F1-4497-8308-A78AE8928CAF}"/>
                </a:ext>
              </a:extLst>
            </p:cNvPr>
            <p:cNvSpPr txBox="1"/>
            <p:nvPr/>
          </p:nvSpPr>
          <p:spPr>
            <a:xfrm>
              <a:off x="1755232" y="324499"/>
              <a:ext cx="755164" cy="18985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4472C4">
                  <a:lumMod val="60000"/>
                  <a:lumOff val="40000"/>
                </a:srgbClr>
              </a:solidFill>
            </a:ln>
          </p:spPr>
          <p:txBody>
            <a:bodyPr wrap="square" lIns="89927" tIns="44963" rIns="89927" bIns="44963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220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Individual</a:t>
              </a:r>
              <a:endParaRPr lang="en-GB" sz="2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118192-3124-340C-0C92-022785F2473A}"/>
                </a:ext>
              </a:extLst>
            </p:cNvPr>
            <p:cNvCxnSpPr/>
            <p:nvPr/>
          </p:nvCxnSpPr>
          <p:spPr>
            <a:xfrm flipV="1">
              <a:off x="-93440" y="1168351"/>
              <a:ext cx="4243310" cy="5062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CDA83B5D-07F1-4497-8308-A78AE8928CAF}"/>
                </a:ext>
              </a:extLst>
            </p:cNvPr>
            <p:cNvSpPr txBox="1"/>
            <p:nvPr/>
          </p:nvSpPr>
          <p:spPr>
            <a:xfrm>
              <a:off x="564134" y="1061640"/>
              <a:ext cx="793142" cy="203956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4472C4">
                  <a:lumMod val="60000"/>
                  <a:lumOff val="40000"/>
                </a:srgbClr>
              </a:solidFill>
            </a:ln>
          </p:spPr>
          <p:txBody>
            <a:bodyPr wrap="square" lIns="89927" tIns="0" rIns="89927" bIns="0" rtlCol="0">
              <a:noAutofit/>
            </a:bodyPr>
            <a:lstStyle/>
            <a:p>
              <a:pPr marL="0" marR="0" algn="ctr">
                <a:spcAft>
                  <a:spcPts val="0"/>
                </a:spcAft>
              </a:pPr>
              <a:r>
                <a:rPr lang="en-US" sz="220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Informal</a:t>
              </a:r>
              <a:endParaRPr lang="en-GB" sz="2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CDA83B5D-07F1-4497-8308-A78AE8928CAF}"/>
                </a:ext>
              </a:extLst>
            </p:cNvPr>
            <p:cNvSpPr txBox="1"/>
            <p:nvPr/>
          </p:nvSpPr>
          <p:spPr>
            <a:xfrm>
              <a:off x="3048337" y="1056576"/>
              <a:ext cx="594290" cy="20901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4472C4">
                  <a:lumMod val="60000"/>
                  <a:lumOff val="40000"/>
                </a:srgbClr>
              </a:solidFill>
            </a:ln>
          </p:spPr>
          <p:txBody>
            <a:bodyPr wrap="square" lIns="89927" tIns="0" rIns="89927" bIns="0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Formal</a:t>
              </a:r>
              <a:endParaRPr lang="en-GB" sz="2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DA83B5D-07F1-4497-8308-A78AE8928CAF}"/>
                </a:ext>
              </a:extLst>
            </p:cNvPr>
            <p:cNvSpPr txBox="1"/>
            <p:nvPr/>
          </p:nvSpPr>
          <p:spPr>
            <a:xfrm>
              <a:off x="1769918" y="1851551"/>
              <a:ext cx="753259" cy="18985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4472C4">
                  <a:lumMod val="60000"/>
                  <a:lumOff val="40000"/>
                </a:srgbClr>
              </a:solidFill>
            </a:ln>
          </p:spPr>
          <p:txBody>
            <a:bodyPr wrap="square" lIns="89927" tIns="44963" rIns="89927" bIns="44963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12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Systemic</a:t>
              </a:r>
              <a:endParaRPr lang="en-GB" sz="2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20">
            <a:extLst>
              <a:ext uri="{FF2B5EF4-FFF2-40B4-BE49-F238E27FC236}">
                <a16:creationId xmlns:a16="http://schemas.microsoft.com/office/drawing/2014/main" id="{D814DA99-FBA4-B65E-D1B5-F40E01C362C0}"/>
              </a:ext>
            </a:extLst>
          </p:cNvPr>
          <p:cNvSpPr txBox="1"/>
          <p:nvPr/>
        </p:nvSpPr>
        <p:spPr>
          <a:xfrm>
            <a:off x="1391537" y="4612824"/>
            <a:ext cx="1925301" cy="11440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0" tIns="35403" rIns="0" bIns="35403" rtlCol="0">
            <a:noAutofit/>
          </a:bodyPr>
          <a:lstStyle/>
          <a:p>
            <a:pPr marL="0" marR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GB" sz="2200" i="1" kern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200" i="1" kern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200" i="1" kern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200" i="1" kern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AC1CC6B3-4ADC-82F9-0405-916BAA1A98EF}"/>
              </a:ext>
            </a:extLst>
          </p:cNvPr>
          <p:cNvSpPr txBox="1"/>
          <p:nvPr/>
        </p:nvSpPr>
        <p:spPr>
          <a:xfrm>
            <a:off x="5451079" y="4514877"/>
            <a:ext cx="1925301" cy="1360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0" tIns="35403" rIns="0" bIns="35403" rtlCol="0">
            <a:noAutofit/>
          </a:bodyPr>
          <a:lstStyle/>
          <a:p>
            <a:pPr marL="0" marR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GB" sz="2200" i="1" kern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200" b="1" i="1" kern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Policies, Regulations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200" b="1" i="1" dirty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Guidelines</a:t>
            </a:r>
            <a:r>
              <a:rPr lang="en-GB" sz="1200" b="1" i="1" kern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8DD90275-E78F-53B7-0D98-BF126345F423}"/>
              </a:ext>
            </a:extLst>
          </p:cNvPr>
          <p:cNvSpPr txBox="1"/>
          <p:nvPr/>
        </p:nvSpPr>
        <p:spPr>
          <a:xfrm>
            <a:off x="5451050" y="2137517"/>
            <a:ext cx="1925301" cy="1144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0" tIns="35403" rIns="0" bIns="35403" rtlCol="0">
            <a:noAutofit/>
          </a:bodyPr>
          <a:lstStyle/>
          <a:p>
            <a:pPr marL="0" marR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GB" sz="2200" i="1" kern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200" i="1" kern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streams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200" i="1" kern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A4A9970F-6166-1DC4-2EEE-6099ACA1880F}"/>
              </a:ext>
            </a:extLst>
          </p:cNvPr>
          <p:cNvSpPr txBox="1"/>
          <p:nvPr/>
        </p:nvSpPr>
        <p:spPr>
          <a:xfrm>
            <a:off x="155253" y="240581"/>
            <a:ext cx="9227286" cy="46237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89927" tIns="0" rIns="89927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lnSpc>
                <a:spcPct val="107000"/>
              </a:lnSpc>
              <a:spcBef>
                <a:spcPts val="400"/>
              </a:spcBef>
              <a:buFont typeface="+mj-lt"/>
              <a:buAutoNum type="arabicPeriod" startAt="2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Change to establish transformative collaboration mode as </a:t>
            </a: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benchmark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and, gradually, as </a:t>
            </a: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standard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practice within scholarly community</a:t>
            </a:r>
            <a:endParaRPr lang="en-US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43EA0C58-AB80-D523-68FE-1320399BCD23}"/>
              </a:ext>
            </a:extLst>
          </p:cNvPr>
          <p:cNvSpPr txBox="1"/>
          <p:nvPr/>
        </p:nvSpPr>
        <p:spPr>
          <a:xfrm>
            <a:off x="296781" y="6439714"/>
            <a:ext cx="7256955" cy="174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Adapted from Green, D. (2016) </a:t>
            </a:r>
            <a:r>
              <a:rPr lang="en-US" sz="1600" i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change happens.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Oxford: Oxford University Press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5B70F8-B6A5-9CF7-0D4A-70B15A03C034}"/>
              </a:ext>
            </a:extLst>
          </p:cNvPr>
          <p:cNvSpPr>
            <a:spLocks noChangeAspect="1"/>
          </p:cNvSpPr>
          <p:nvPr/>
        </p:nvSpPr>
        <p:spPr>
          <a:xfrm>
            <a:off x="5052899" y="4248647"/>
            <a:ext cx="2747333" cy="1920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EC677-6107-FBD1-29DC-881CBCFF4C59}"/>
              </a:ext>
            </a:extLst>
          </p:cNvPr>
          <p:cNvCxnSpPr>
            <a:cxnSpLocks/>
          </p:cNvCxnSpPr>
          <p:nvPr/>
        </p:nvCxnSpPr>
        <p:spPr>
          <a:xfrm flipV="1">
            <a:off x="7964164" y="4268491"/>
            <a:ext cx="676753" cy="4691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ABCAD08-547D-0208-D84A-5E9F2FB3F28A}"/>
              </a:ext>
            </a:extLst>
          </p:cNvPr>
          <p:cNvSpPr/>
          <p:nvPr/>
        </p:nvSpPr>
        <p:spPr>
          <a:xfrm>
            <a:off x="8100391" y="1962558"/>
            <a:ext cx="3989410" cy="222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lnSpc>
                <a:spcPct val="108000"/>
              </a:lnSpc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8000"/>
              </a:lnSpc>
              <a:buFont typeface="Symbol" panose="05050102010706020507" pitchFamily="18" charset="2"/>
              <a:buChar char="×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Universities (networks)</a:t>
            </a:r>
            <a:endParaRPr lang="en-US" sz="2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8000"/>
              </a:lnSpc>
              <a:buFont typeface="Symbol" panose="05050102010706020507" pitchFamily="18" charset="2"/>
              <a:buChar char="×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Funders</a:t>
            </a:r>
          </a:p>
          <a:p>
            <a:pPr marL="285750" indent="-285750">
              <a:lnSpc>
                <a:spcPct val="108000"/>
              </a:lnSpc>
              <a:buFont typeface="Symbol" panose="05050102010706020507" pitchFamily="18" charset="2"/>
              <a:buChar char="×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Publishers </a:t>
            </a:r>
          </a:p>
          <a:p>
            <a:pPr marL="285750" indent="-285750">
              <a:lnSpc>
                <a:spcPct val="108000"/>
              </a:lnSpc>
              <a:buFont typeface="Symbol" panose="05050102010706020507" pitchFamily="18" charset="2"/>
              <a:buChar char="×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assessment frames (e.g. REF)</a:t>
            </a:r>
          </a:p>
          <a:p>
            <a:pPr marL="285750" indent="-285750">
              <a:buFont typeface="Symbol" panose="05050102010706020507" pitchFamily="18" charset="2"/>
              <a:buChar char="×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6D4E33-7266-BD69-432B-BD8D548DC29D}"/>
              </a:ext>
            </a:extLst>
          </p:cNvPr>
          <p:cNvSpPr txBox="1"/>
          <p:nvPr/>
        </p:nvSpPr>
        <p:spPr>
          <a:xfrm>
            <a:off x="8530996" y="4489011"/>
            <a:ext cx="309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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 Charter aspirations</a:t>
            </a:r>
            <a:endParaRPr lang="en-GB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3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AAFB-3FA6-C779-22E4-2116D77C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6" y="85992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E1A1-5864-DD0F-81D3-0DEDDADF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46" y="1741934"/>
            <a:ext cx="11607265" cy="4941118"/>
          </a:xfrm>
        </p:spPr>
        <p:txBody>
          <a:bodyPr>
            <a:normAutofit/>
          </a:bodyPr>
          <a:lstStyle/>
          <a:p>
            <a:r>
              <a:rPr lang="en-US" sz="2400" b="1" dirty="0"/>
              <a:t>Context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/>
              <a:t>– Toward equitable partnerships: expanding debate</a:t>
            </a:r>
          </a:p>
          <a:p>
            <a:r>
              <a:rPr lang="en-US" sz="2400" b="1" dirty="0"/>
              <a:t>The Africa Charter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/>
              <a:t>– Argument, relevance, plans for implementation </a:t>
            </a:r>
          </a:p>
          <a:p>
            <a:r>
              <a:rPr lang="en-US" sz="2400" b="1" dirty="0"/>
              <a:t>Toward ‘good’ collaborative practice approaches and policy models’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/>
              <a:t>– Drawing on existing equitable partnerships guidance? </a:t>
            </a:r>
          </a:p>
          <a:p>
            <a:r>
              <a:rPr lang="en-US" sz="2400" b="1" dirty="0"/>
              <a:t>Reflections</a:t>
            </a:r>
          </a:p>
          <a:p>
            <a:pPr marL="457200" lvl="1" indent="0">
              <a:buNone/>
            </a:pPr>
            <a:r>
              <a:rPr lang="en-US" dirty="0"/>
              <a:t>– Drawing on evolving multi-stakeholder conversations? </a:t>
            </a:r>
          </a:p>
          <a:p>
            <a:pPr marL="457200" lvl="1" indent="0">
              <a:buNone/>
            </a:pPr>
            <a:r>
              <a:rPr lang="en-US" dirty="0"/>
              <a:t>– Bringing together the field? </a:t>
            </a:r>
          </a:p>
          <a:p>
            <a:pPr marL="457200" lvl="1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28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0753-120C-8B26-CD6A-70D84246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4" y="1579629"/>
            <a:ext cx="11272157" cy="471668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100+ signatories</a:t>
            </a:r>
          </a:p>
          <a:p>
            <a:pPr lvl="1">
              <a:buFont typeface="Symbol" panose="05050102010706020507" pitchFamily="18" charset="2"/>
              <a:buChar char="×"/>
            </a:pPr>
            <a:r>
              <a:rPr lang="en-GB" sz="2800" dirty="0">
                <a:effectLst/>
                <a:latin typeface="Aptos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major University Networks</a:t>
            </a:r>
          </a:p>
          <a:p>
            <a:pPr lvl="1">
              <a:buFont typeface="Symbol" panose="05050102010706020507" pitchFamily="18" charset="2"/>
              <a:buChar char="×"/>
            </a:pPr>
            <a:r>
              <a:rPr lang="en-GB" sz="2800" dirty="0">
                <a:effectLst/>
                <a:latin typeface="Aptos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learned societies</a:t>
            </a:r>
          </a:p>
          <a:p>
            <a:pPr lvl="1">
              <a:spcAft>
                <a:spcPts val="1200"/>
              </a:spcAft>
              <a:buFont typeface="Symbol" panose="05050102010706020507" pitchFamily="18" charset="2"/>
              <a:buChar char="×"/>
            </a:pPr>
            <a:r>
              <a:rPr lang="en-GB" sz="2800" dirty="0">
                <a:effectLst/>
                <a:latin typeface="Aptos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leading HEI in Africa, Europe, North- and Latin America</a:t>
            </a:r>
            <a:endParaRPr lang="en-US" sz="2800" dirty="0">
              <a:latin typeface="Aptos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Active engagement: funders, publishers, international agencies</a:t>
            </a: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Frame of reference for considering ‘equity’ in research collaborations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80C2C-F6B1-78A5-4209-1A8E678D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4" y="326703"/>
            <a:ext cx="11070771" cy="1133183"/>
          </a:xfrm>
        </p:spPr>
        <p:txBody>
          <a:bodyPr>
            <a:normAutofit/>
          </a:bodyPr>
          <a:lstStyle/>
          <a:p>
            <a:r>
              <a:rPr lang="en-US" sz="3200" b="1" dirty="0"/>
              <a:t>Relevance 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4302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34FEB-19A1-1777-B8BA-B149A030D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BF80-BDE0-BC77-879B-BD0958FA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9" y="550247"/>
            <a:ext cx="11070771" cy="1133183"/>
          </a:xfrm>
        </p:spPr>
        <p:txBody>
          <a:bodyPr>
            <a:normAutofit/>
          </a:bodyPr>
          <a:lstStyle/>
          <a:p>
            <a:r>
              <a:rPr lang="en-US" sz="3200" b="1" dirty="0"/>
              <a:t>Toward implementation - plans</a:t>
            </a:r>
            <a:endParaRPr lang="en-GB" sz="3200" b="1" dirty="0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9AB1942-4D5F-2727-8CAF-554F156E0F4D}"/>
              </a:ext>
            </a:extLst>
          </p:cNvPr>
          <p:cNvSpPr/>
          <p:nvPr/>
        </p:nvSpPr>
        <p:spPr>
          <a:xfrm>
            <a:off x="859970" y="1774817"/>
            <a:ext cx="9481458" cy="1041602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Identifying good/promising collaboration practice approaches, policy models and gaps across fields</a:t>
            </a:r>
          </a:p>
          <a:p>
            <a:pPr algn="ctr">
              <a:lnSpc>
                <a:spcPct val="80000"/>
              </a:lnSpc>
            </a:pPr>
            <a:endParaRPr lang="en-GB" sz="24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99CF868-B32F-6EBD-E2CB-8EB3B989E965}"/>
              </a:ext>
            </a:extLst>
          </p:cNvPr>
          <p:cNvSpPr/>
          <p:nvPr/>
        </p:nvSpPr>
        <p:spPr>
          <a:xfrm>
            <a:off x="859970" y="4408303"/>
            <a:ext cx="9481458" cy="104160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Scholarly debate: refining, elaborating concepts, arguments, (expanding horizons?)</a:t>
            </a:r>
          </a:p>
          <a:p>
            <a:pPr algn="ctr">
              <a:lnSpc>
                <a:spcPct val="80000"/>
              </a:lnSpc>
            </a:pPr>
            <a:endParaRPr lang="en-GB" sz="24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F8494B10-74B2-FBF0-4FBE-EA1A63046B81}"/>
              </a:ext>
            </a:extLst>
          </p:cNvPr>
          <p:cNvSpPr/>
          <p:nvPr/>
        </p:nvSpPr>
        <p:spPr>
          <a:xfrm>
            <a:off x="859970" y="3091560"/>
            <a:ext cx="9481458" cy="104160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Ongoing exchange, joint learning, strengthening capacities</a:t>
            </a:r>
          </a:p>
          <a:p>
            <a:pPr algn="ctr">
              <a:lnSpc>
                <a:spcPct val="80000"/>
              </a:lnSpc>
            </a:pPr>
            <a:endParaRPr lang="en-GB" sz="24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1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D1251-E828-0FF9-8A6D-B7A49403B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48A3-AC65-1900-6B3B-55B0CD9B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2458066"/>
            <a:ext cx="11220451" cy="47166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Participatory processes to reflect on extant collaborations against Charter </a:t>
            </a:r>
            <a:r>
              <a:rPr lang="en-US" sz="2600" i="1" dirty="0"/>
              <a:t>(e.g. </a:t>
            </a:r>
            <a:r>
              <a:rPr lang="en-US" sz="2600" i="1" dirty="0" err="1"/>
              <a:t>UoB</a:t>
            </a:r>
            <a:r>
              <a:rPr lang="en-US" sz="2600" i="1" dirty="0"/>
              <a:t>, Coimbra Group, AAU, UCT, UNISA)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Careful reviews of existing institutional policy architectures</a:t>
            </a:r>
          </a:p>
          <a:p>
            <a:pPr>
              <a:lnSpc>
                <a:spcPct val="100000"/>
              </a:lnSpc>
            </a:pPr>
            <a:r>
              <a:rPr lang="en-US" sz="2600" b="1" dirty="0"/>
              <a:t>Building on existing practice-focused ‘equitable partnerships’ guidance?</a:t>
            </a:r>
            <a:r>
              <a:rPr lang="en-US" sz="26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  <a:p>
            <a:pPr marL="457200" lvl="1" indent="0">
              <a:lnSpc>
                <a:spcPct val="100000"/>
              </a:lnSpc>
              <a:buNone/>
            </a:pPr>
            <a:endParaRPr lang="en-US" b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6ED68DC-4874-E943-1A76-025CAFDC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909412"/>
            <a:ext cx="10515600" cy="1126218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Identifying good collaboration practice and policy models and gaps across fields</a:t>
            </a:r>
          </a:p>
          <a:p>
            <a:pPr algn="ctr">
              <a:lnSpc>
                <a:spcPct val="80000"/>
              </a:lnSpc>
            </a:pPr>
            <a:endParaRPr lang="en-GB" sz="2400" dirty="0">
              <a:solidFill>
                <a:schemeClr val="tx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43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3270E-E12B-28E2-4E19-5A1D025E2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31F86-EEE5-CE42-2108-022E55CB5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48551"/>
            <a:ext cx="12143012" cy="56094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Where, how do guidance frames speak to multilayered power imbalances, domains of change and wider orientations captured in the Charter?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600" i="1" kern="1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kern="1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guidance documents identified; 3 loose groupings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Discipline/ Profession focused</a:t>
            </a:r>
            <a:endParaRPr lang="en-US" sz="2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buFont typeface="Aptos" panose="020B0004020202020204" pitchFamily="34" charset="0"/>
              <a:buChar char="-"/>
            </a:pPr>
            <a:r>
              <a:rPr lang="en-GB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Topic/Issue based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ptos" panose="020B0004020202020204" pitchFamily="34" charset="0"/>
              <a:buChar char="-"/>
            </a:pPr>
            <a:r>
              <a:rPr lang="en-GB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Government (agency)-led</a:t>
            </a:r>
            <a:endParaRPr lang="en-GB" sz="26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GB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Approach: </a:t>
            </a: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ocument analysis  - qualitative content analysis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 Light" panose="020F0302020204030204" pitchFamily="34" charset="0"/>
              <a:buChar char="−"/>
            </a:pPr>
            <a:r>
              <a:rPr lang="en-GB" sz="2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Directed</a:t>
            </a:r>
            <a:r>
              <a:rPr lang="en-GB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(deductive) and </a:t>
            </a:r>
            <a:r>
              <a:rPr lang="en-GB" sz="2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conventional</a:t>
            </a:r>
            <a:r>
              <a:rPr lang="en-GB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(inductive) </a:t>
            </a:r>
            <a:endParaRPr lang="en-GB" sz="2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Char char="−"/>
            </a:pPr>
            <a:r>
              <a:rPr lang="en-GB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 on manifest- and latent content (meaning that is not overtly evident)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en-GB" sz="24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75704-C625-29C8-8662-67C0950A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70" y="115368"/>
            <a:ext cx="11070771" cy="1133183"/>
          </a:xfrm>
        </p:spPr>
        <p:txBody>
          <a:bodyPr>
            <a:normAutofit/>
          </a:bodyPr>
          <a:lstStyle/>
          <a:p>
            <a:r>
              <a:rPr lang="en-US" sz="3200" b="1" dirty="0"/>
              <a:t>Examining existing equitable partnerships guidance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93101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68B3F2-92DC-4E67-AD58-592A12884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39899"/>
              </p:ext>
            </p:extLst>
          </p:nvPr>
        </p:nvGraphicFramePr>
        <p:xfrm>
          <a:off x="0" y="0"/>
          <a:ext cx="12192000" cy="687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714">
                  <a:extLst>
                    <a:ext uri="{9D8B030D-6E8A-4147-A177-3AD203B41FA5}">
                      <a16:colId xmlns:a16="http://schemas.microsoft.com/office/drawing/2014/main" val="2769744358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312360247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26567252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942506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Guidance document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Sponsoring </a:t>
                      </a:r>
                      <a:r>
                        <a:rPr lang="en-US" dirty="0" err="1"/>
                        <a:t>Organisation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Stakeholder consultation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127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CCGHR Principles for Global Health Research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Canadian Coalition for Global Health Research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√√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493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Research Fairness Initiative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Council on Health Research for Development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271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Global Code of Conduct for Research in Resource-Poor Settings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TRUST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√√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897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 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European Science Foundation, European Commission, European Research Council, other funders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45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Promoting Fair and Equitable Research Partnerships to Respond to Global Challenges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Rethinking Research Collaborative; UKRI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√√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084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Cape Town Statement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World Conference on Research Integrity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√√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6540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Four Approaches to Supporting Equitable Research Partnerships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UKCDR and ESSENCE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√√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4587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Guide for Transboundary Research Partnerships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Swiss Commission for Research Partnerships with Developing Countries; Swiss Academy of Sciences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362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Toolkit for Equitable Partnership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Association of Commonwealth Universities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346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Valuing Voices for Equitable and Responsible Research Toolkit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York + Mahidol University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√√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7269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Ethical action in global research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University of Edinburgh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√  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29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499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16F0A-EE6E-4798-415B-FB0B8E3C4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77B4-BBFF-8EC7-531A-FC90625A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92" y="1709738"/>
            <a:ext cx="11328934" cy="2852737"/>
          </a:xfrm>
        </p:spPr>
        <p:txBody>
          <a:bodyPr>
            <a:normAutofit/>
          </a:bodyPr>
          <a:lstStyle/>
          <a:p>
            <a:r>
              <a:rPr lang="en-US" sz="4400" dirty="0"/>
              <a:t>Reflections?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96658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5A6E2-9945-54BE-43CF-1804DF8FC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79B1-02E5-E35E-9E89-0329377F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57" y="878437"/>
            <a:ext cx="11217729" cy="4716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should we, could we draw on evolving multi-stakeholder conversations, perspectives – BA, AHRC, others?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can we bring the field together?  Should we attempt to?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950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18F77-52B1-F2C9-E58C-4C39EEBC2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A28B-D119-4519-A522-7E2B4D51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Thank you!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4661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A8AD-C2D3-04E1-42B0-1BFD0AB9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Context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5882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9A2D-FE16-BC0D-55C1-5A9C1470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648413"/>
            <a:ext cx="1107077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Toward </a:t>
            </a:r>
            <a:r>
              <a:rPr lang="en-US" sz="3200" b="1" dirty="0"/>
              <a:t>equity in ‘North-South’ partnerships:</a:t>
            </a:r>
            <a:r>
              <a:rPr lang="en-US" sz="3200" dirty="0"/>
              <a:t> expanding debate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0753-120C-8B26-CD6A-70D84246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5" y="1858249"/>
            <a:ext cx="11609615" cy="4351338"/>
          </a:xfrm>
        </p:spPr>
        <p:txBody>
          <a:bodyPr/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Intensifying scholarly, policy and practice-focused debate 	                  (largely ‘North’- driven)</a:t>
            </a:r>
          </a:p>
          <a:p>
            <a:pPr>
              <a:spcAft>
                <a:spcPts val="600"/>
              </a:spcAft>
            </a:pPr>
            <a:r>
              <a:rPr lang="en-US" dirty="0"/>
              <a:t>Ubiquitous reference, commitments to ‘equitable partnerships’</a:t>
            </a:r>
          </a:p>
          <a:p>
            <a:pPr>
              <a:spcAft>
                <a:spcPts val="600"/>
              </a:spcAft>
            </a:pPr>
            <a:r>
              <a:rPr lang="en-US" dirty="0"/>
              <a:t>Accumulation of practice-focused guidance documents</a:t>
            </a:r>
          </a:p>
          <a:p>
            <a:r>
              <a:rPr lang="en-GB" dirty="0"/>
              <a:t>Growing calls for move toward </a:t>
            </a:r>
            <a:r>
              <a:rPr lang="en-GB" i="1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2911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0753-120C-8B26-CD6A-70D84246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5" y="816429"/>
            <a:ext cx="11123967" cy="5573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Aptos" panose="020B0004020202020204" pitchFamily="34" charset="0"/>
                <a:cs typeface="Calibri Light" panose="020F0302020204030204" pitchFamily="34" charset="0"/>
              </a:rPr>
              <a:t>Emphasis on:</a:t>
            </a:r>
          </a:p>
          <a:p>
            <a:pPr marL="0" indent="0">
              <a:buNone/>
            </a:pPr>
            <a:endParaRPr lang="en-US" i="1" dirty="0">
              <a:latin typeface="Aptos" panose="020B000402020202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Mutuality in project arrangements for: </a:t>
            </a:r>
          </a:p>
          <a:p>
            <a:pPr marL="1200150" lvl="2" indent="-285750">
              <a:lnSpc>
                <a:spcPct val="100000"/>
              </a:lnSpc>
              <a:buFont typeface="Symbol" panose="05050102010706020507" pitchFamily="18" charset="2"/>
              <a:buChar char="×"/>
            </a:pPr>
            <a:r>
              <a:rPr lang="en-US" sz="2800" dirty="0">
                <a:latin typeface="Aptos" panose="020B0004020202020204" pitchFamily="34" charset="0"/>
                <a:cs typeface="Calibri Light" panose="020F0302020204030204" pitchFamily="34" charset="0"/>
              </a:rPr>
              <a:t>Determination of research foci</a:t>
            </a:r>
          </a:p>
          <a:p>
            <a:pPr marL="1200150" lvl="2" indent="-285750">
              <a:lnSpc>
                <a:spcPct val="100000"/>
              </a:lnSpc>
              <a:buFont typeface="Symbol" panose="05050102010706020507" pitchFamily="18" charset="2"/>
              <a:buChar char="×"/>
            </a:pPr>
            <a:r>
              <a:rPr lang="en-US" sz="2800" dirty="0">
                <a:latin typeface="Aptos" panose="020B0004020202020204" pitchFamily="34" charset="0"/>
                <a:cs typeface="Calibri Light" panose="020F0302020204030204" pitchFamily="34" charset="0"/>
              </a:rPr>
              <a:t>Division of </a:t>
            </a:r>
            <a:r>
              <a:rPr lang="en-US" sz="2800" dirty="0" err="1">
                <a:latin typeface="Aptos" panose="020B0004020202020204" pitchFamily="34" charset="0"/>
                <a:cs typeface="Calibri Light" panose="020F0302020204030204" pitchFamily="34" charset="0"/>
              </a:rPr>
              <a:t>labour</a:t>
            </a:r>
            <a:r>
              <a:rPr lang="en-US" sz="28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</a:p>
          <a:p>
            <a:pPr marL="1200150" lvl="2" indent="-285750">
              <a:lnSpc>
                <a:spcPct val="100000"/>
              </a:lnSpc>
              <a:buFont typeface="Symbol" panose="05050102010706020507" pitchFamily="18" charset="2"/>
              <a:buChar char="×"/>
            </a:pPr>
            <a:r>
              <a:rPr lang="en-US" sz="2800" dirty="0">
                <a:latin typeface="Aptos" panose="020B0004020202020204" pitchFamily="34" charset="0"/>
                <a:cs typeface="Calibri Light" panose="020F0302020204030204" pitchFamily="34" charset="0"/>
              </a:rPr>
              <a:t>Capacity strengthening </a:t>
            </a:r>
          </a:p>
          <a:p>
            <a:pPr marL="1200150" lvl="2" indent="-285750">
              <a:lnSpc>
                <a:spcPct val="100000"/>
              </a:lnSpc>
              <a:buFont typeface="Symbol" panose="05050102010706020507" pitchFamily="18" charset="2"/>
              <a:buChar char="×"/>
            </a:pPr>
            <a:r>
              <a:rPr lang="en-US" sz="2800" dirty="0">
                <a:latin typeface="Aptos" panose="020B0004020202020204" pitchFamily="34" charset="0"/>
                <a:cs typeface="Calibri Light" panose="020F0302020204030204" pitchFamily="34" charset="0"/>
              </a:rPr>
              <a:t>Decision making on budgets, samples</a:t>
            </a:r>
          </a:p>
          <a:p>
            <a:pPr marL="1200150" lvl="2" indent="-285750">
              <a:lnSpc>
                <a:spcPct val="100000"/>
              </a:lnSpc>
              <a:spcAft>
                <a:spcPts val="1800"/>
              </a:spcAft>
              <a:buFont typeface="Symbol" panose="05050102010706020507" pitchFamily="18" charset="2"/>
              <a:buChar char="×"/>
            </a:pPr>
            <a:r>
              <a:rPr lang="en-US" sz="2800" dirty="0">
                <a:latin typeface="Aptos" panose="020B0004020202020204" pitchFamily="34" charset="0"/>
                <a:cs typeface="Calibri Light" panose="020F0302020204030204" pitchFamily="34" charset="0"/>
              </a:rPr>
              <a:t>Authorship of publications, outputs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More enabling research management and administration</a:t>
            </a:r>
            <a:endParaRPr lang="en-GB" dirty="0">
              <a:latin typeface="Aptos" panose="020B000402020202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Symbol" panose="05050102010706020507" pitchFamily="18" charset="2"/>
              <a:buChar char="×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13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BEF10-22BD-D9EF-CDAA-B0A880B7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77C56-F957-0F43-5631-C0E9782F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71" y="1284514"/>
            <a:ext cx="11462657" cy="5573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What is it </a:t>
            </a:r>
            <a:r>
              <a:rPr lang="en-US" b="1" dirty="0">
                <a:latin typeface="Aptos" panose="020B0004020202020204" pitchFamily="34" charset="0"/>
              </a:rPr>
              <a:t>for?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×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Enhanced uptake of research findings, impact (global challenges)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×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Longevity, ‘resilience’ of partnerships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×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Integrity of investigations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Symbol" panose="05050102010706020507" pitchFamily="18" charset="2"/>
              <a:buChar char="×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 right thing to do…</a:t>
            </a:r>
            <a:endParaRPr lang="en-GB" sz="2800" dirty="0">
              <a:latin typeface="Aptos" panose="020B000402020202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0150" lvl="2" indent="-285750">
              <a:buFont typeface="Symbol" panose="05050102010706020507" pitchFamily="18" charset="2"/>
              <a:buChar char="×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500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F3523-7F0D-1ADA-09EE-69A42DC77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D498-7FB9-AE4F-F72F-FF0C6CB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539910"/>
            <a:ext cx="11070771" cy="1133183"/>
          </a:xfrm>
        </p:spPr>
        <p:txBody>
          <a:bodyPr>
            <a:normAutofit/>
          </a:bodyPr>
          <a:lstStyle/>
          <a:p>
            <a:r>
              <a:rPr lang="en-US" sz="3200" b="1" dirty="0"/>
              <a:t>Shifting perspective</a:t>
            </a:r>
            <a:r>
              <a:rPr lang="en-US" sz="3200" dirty="0"/>
              <a:t>: ‘South’-</a:t>
            </a:r>
            <a:r>
              <a:rPr lang="en-US" sz="3200" dirty="0" err="1"/>
              <a:t>centred</a:t>
            </a:r>
            <a:r>
              <a:rPr lang="en-US" sz="3200" dirty="0"/>
              <a:t> thinking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C5BA6-ADEC-48CC-B12E-6AE832BFA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1966752"/>
            <a:ext cx="11609615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Southern Voice - IDS</a:t>
            </a:r>
          </a:p>
          <a:p>
            <a:r>
              <a:rPr lang="en-US" b="1" dirty="0"/>
              <a:t>Africa Charter (2023)</a:t>
            </a:r>
          </a:p>
          <a:p>
            <a:pPr lvl="1">
              <a:buFont typeface="Calibri Light" panose="020F0302020204030204" pitchFamily="34" charset="0"/>
              <a:buChar char="−"/>
            </a:pPr>
            <a:r>
              <a:rPr lang="en-US" sz="2800" dirty="0"/>
              <a:t>Co-created, driven by major HE and research bodies in continent</a:t>
            </a:r>
          </a:p>
          <a:p>
            <a:pPr lvl="1">
              <a:buFont typeface="Calibri Light" panose="020F0302020204030204" pitchFamily="34" charset="0"/>
              <a:buChar char="−"/>
            </a:pPr>
            <a:r>
              <a:rPr lang="en-US" sz="2800" dirty="0"/>
              <a:t> Explicitly Africa-</a:t>
            </a:r>
            <a:r>
              <a:rPr lang="en-US" sz="2800" dirty="0" err="1"/>
              <a:t>centred</a:t>
            </a:r>
            <a:endParaRPr lang="en-US" sz="2800" dirty="0"/>
          </a:p>
          <a:p>
            <a:pPr lvl="1">
              <a:spcAft>
                <a:spcPts val="600"/>
              </a:spcAft>
              <a:buFont typeface="Calibri Light" panose="020F0302020204030204" pitchFamily="34" charset="0"/>
              <a:buChar char="−"/>
            </a:pPr>
            <a:r>
              <a:rPr lang="en-US" sz="2800" dirty="0"/>
              <a:t>Analysis, conceptual frame draw on:</a:t>
            </a:r>
          </a:p>
          <a:p>
            <a:pPr lvl="2">
              <a:buFontTx/>
              <a:buChar char="-"/>
            </a:pPr>
            <a:r>
              <a:rPr lang="en-US" sz="2400" dirty="0"/>
              <a:t>Established African and ‘Southern’ anti-, post- and decolonial scholarship</a:t>
            </a:r>
          </a:p>
          <a:p>
            <a:pPr lvl="2">
              <a:buFontTx/>
              <a:buChar char="-"/>
            </a:pPr>
            <a:r>
              <a:rPr lang="en-US" sz="2400" dirty="0"/>
              <a:t>Systems thinking</a:t>
            </a:r>
          </a:p>
        </p:txBody>
      </p:sp>
    </p:spTree>
    <p:extLst>
      <p:ext uri="{BB962C8B-B14F-4D97-AF65-F5344CB8AC3E}">
        <p14:creationId xmlns:p14="http://schemas.microsoft.com/office/powerpoint/2010/main" val="243837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5772" y="1188005"/>
            <a:ext cx="8223842" cy="4573890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3" name="object 3"/>
          <p:cNvSpPr/>
          <p:nvPr/>
        </p:nvSpPr>
        <p:spPr>
          <a:xfrm>
            <a:off x="1766960" y="3078660"/>
            <a:ext cx="407104" cy="477354"/>
          </a:xfrm>
          <a:custGeom>
            <a:avLst/>
            <a:gdLst/>
            <a:ahLst/>
            <a:cxnLst/>
            <a:rect l="l" t="t" r="r" b="b"/>
            <a:pathLst>
              <a:path w="448944" h="526414">
                <a:moveTo>
                  <a:pt x="448932" y="0"/>
                </a:moveTo>
                <a:lnTo>
                  <a:pt x="0" y="0"/>
                </a:lnTo>
                <a:lnTo>
                  <a:pt x="0" y="526402"/>
                </a:lnTo>
                <a:lnTo>
                  <a:pt x="448932" y="526402"/>
                </a:lnTo>
                <a:lnTo>
                  <a:pt x="448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4" name="object 4"/>
          <p:cNvSpPr/>
          <p:nvPr/>
        </p:nvSpPr>
        <p:spPr>
          <a:xfrm>
            <a:off x="6793080" y="2721656"/>
            <a:ext cx="1471792" cy="1738972"/>
          </a:xfrm>
          <a:custGeom>
            <a:avLst/>
            <a:gdLst/>
            <a:ahLst/>
            <a:cxnLst/>
            <a:rect l="l" t="t" r="r" b="b"/>
            <a:pathLst>
              <a:path w="1623059" h="1917700">
                <a:moveTo>
                  <a:pt x="701725" y="1397000"/>
                </a:moveTo>
                <a:lnTo>
                  <a:pt x="678851" y="1397000"/>
                </a:lnTo>
                <a:lnTo>
                  <a:pt x="676552" y="1409700"/>
                </a:lnTo>
                <a:lnTo>
                  <a:pt x="672984" y="1422400"/>
                </a:lnTo>
                <a:lnTo>
                  <a:pt x="667744" y="1435100"/>
                </a:lnTo>
                <a:lnTo>
                  <a:pt x="666808" y="1447800"/>
                </a:lnTo>
                <a:lnTo>
                  <a:pt x="669572" y="1460500"/>
                </a:lnTo>
                <a:lnTo>
                  <a:pt x="675435" y="1485900"/>
                </a:lnTo>
                <a:lnTo>
                  <a:pt x="680938" y="1485900"/>
                </a:lnTo>
                <a:lnTo>
                  <a:pt x="686628" y="1498600"/>
                </a:lnTo>
                <a:lnTo>
                  <a:pt x="692506" y="1511300"/>
                </a:lnTo>
                <a:lnTo>
                  <a:pt x="698574" y="1524000"/>
                </a:lnTo>
                <a:lnTo>
                  <a:pt x="704553" y="1536700"/>
                </a:lnTo>
                <a:lnTo>
                  <a:pt x="710760" y="1549400"/>
                </a:lnTo>
                <a:lnTo>
                  <a:pt x="717062" y="1562100"/>
                </a:lnTo>
                <a:lnTo>
                  <a:pt x="723326" y="1562100"/>
                </a:lnTo>
                <a:lnTo>
                  <a:pt x="735059" y="1587500"/>
                </a:lnTo>
                <a:lnTo>
                  <a:pt x="743646" y="1612900"/>
                </a:lnTo>
                <a:lnTo>
                  <a:pt x="748405" y="1638300"/>
                </a:lnTo>
                <a:lnTo>
                  <a:pt x="748530" y="1676400"/>
                </a:lnTo>
                <a:lnTo>
                  <a:pt x="748410" y="1689100"/>
                </a:lnTo>
                <a:lnTo>
                  <a:pt x="753570" y="1701800"/>
                </a:lnTo>
                <a:lnTo>
                  <a:pt x="763804" y="1727200"/>
                </a:lnTo>
                <a:lnTo>
                  <a:pt x="778787" y="1739900"/>
                </a:lnTo>
                <a:lnTo>
                  <a:pt x="785383" y="1752600"/>
                </a:lnTo>
                <a:lnTo>
                  <a:pt x="790613" y="1765300"/>
                </a:lnTo>
                <a:lnTo>
                  <a:pt x="794759" y="1778000"/>
                </a:lnTo>
                <a:lnTo>
                  <a:pt x="798104" y="1778000"/>
                </a:lnTo>
                <a:lnTo>
                  <a:pt x="803003" y="1803400"/>
                </a:lnTo>
                <a:lnTo>
                  <a:pt x="806762" y="1816100"/>
                </a:lnTo>
                <a:lnTo>
                  <a:pt x="809373" y="1841500"/>
                </a:lnTo>
                <a:lnTo>
                  <a:pt x="810829" y="1854200"/>
                </a:lnTo>
                <a:lnTo>
                  <a:pt x="811182" y="1866900"/>
                </a:lnTo>
                <a:lnTo>
                  <a:pt x="811650" y="1866900"/>
                </a:lnTo>
                <a:lnTo>
                  <a:pt x="812406" y="1879600"/>
                </a:lnTo>
                <a:lnTo>
                  <a:pt x="813623" y="1892300"/>
                </a:lnTo>
                <a:lnTo>
                  <a:pt x="818899" y="1905000"/>
                </a:lnTo>
                <a:lnTo>
                  <a:pt x="827651" y="1917700"/>
                </a:lnTo>
                <a:lnTo>
                  <a:pt x="895208" y="1917700"/>
                </a:lnTo>
                <a:lnTo>
                  <a:pt x="923537" y="1905000"/>
                </a:lnTo>
                <a:lnTo>
                  <a:pt x="842656" y="1905000"/>
                </a:lnTo>
                <a:lnTo>
                  <a:pt x="837538" y="1892300"/>
                </a:lnTo>
                <a:lnTo>
                  <a:pt x="835696" y="1879600"/>
                </a:lnTo>
                <a:lnTo>
                  <a:pt x="834039" y="1879600"/>
                </a:lnTo>
                <a:lnTo>
                  <a:pt x="832572" y="1866900"/>
                </a:lnTo>
                <a:lnTo>
                  <a:pt x="831353" y="1854200"/>
                </a:lnTo>
                <a:lnTo>
                  <a:pt x="830438" y="1841500"/>
                </a:lnTo>
                <a:lnTo>
                  <a:pt x="828903" y="1828800"/>
                </a:lnTo>
                <a:lnTo>
                  <a:pt x="826439" y="1816100"/>
                </a:lnTo>
                <a:lnTo>
                  <a:pt x="823178" y="1790700"/>
                </a:lnTo>
                <a:lnTo>
                  <a:pt x="819250" y="1778000"/>
                </a:lnTo>
                <a:lnTo>
                  <a:pt x="802255" y="1739900"/>
                </a:lnTo>
                <a:lnTo>
                  <a:pt x="781613" y="1714500"/>
                </a:lnTo>
                <a:lnTo>
                  <a:pt x="773220" y="1701800"/>
                </a:lnTo>
                <a:lnTo>
                  <a:pt x="768782" y="1676400"/>
                </a:lnTo>
                <a:lnTo>
                  <a:pt x="768627" y="1663700"/>
                </a:lnTo>
                <a:lnTo>
                  <a:pt x="768482" y="1625600"/>
                </a:lnTo>
                <a:lnTo>
                  <a:pt x="762328" y="1600200"/>
                </a:lnTo>
                <a:lnTo>
                  <a:pt x="751136" y="1574800"/>
                </a:lnTo>
                <a:lnTo>
                  <a:pt x="735874" y="1549400"/>
                </a:lnTo>
                <a:lnTo>
                  <a:pt x="726104" y="1536700"/>
                </a:lnTo>
                <a:lnTo>
                  <a:pt x="716775" y="1511300"/>
                </a:lnTo>
                <a:lnTo>
                  <a:pt x="707858" y="1498600"/>
                </a:lnTo>
                <a:lnTo>
                  <a:pt x="699323" y="1485900"/>
                </a:lnTo>
                <a:lnTo>
                  <a:pt x="692751" y="1473200"/>
                </a:lnTo>
                <a:lnTo>
                  <a:pt x="689683" y="1447800"/>
                </a:lnTo>
                <a:lnTo>
                  <a:pt x="690431" y="1435100"/>
                </a:lnTo>
                <a:lnTo>
                  <a:pt x="695310" y="1422400"/>
                </a:lnTo>
                <a:lnTo>
                  <a:pt x="697784" y="1409700"/>
                </a:lnTo>
                <a:lnTo>
                  <a:pt x="699885" y="1409700"/>
                </a:lnTo>
                <a:lnTo>
                  <a:pt x="701725" y="1397000"/>
                </a:lnTo>
                <a:close/>
              </a:path>
              <a:path w="1623059" h="1917700">
                <a:moveTo>
                  <a:pt x="1039769" y="1892300"/>
                </a:moveTo>
                <a:lnTo>
                  <a:pt x="915944" y="1892300"/>
                </a:lnTo>
                <a:lnTo>
                  <a:pt x="887715" y="1905000"/>
                </a:lnTo>
                <a:lnTo>
                  <a:pt x="1030939" y="1905000"/>
                </a:lnTo>
                <a:lnTo>
                  <a:pt x="1039769" y="1892300"/>
                </a:lnTo>
                <a:close/>
              </a:path>
              <a:path w="1623059" h="1917700">
                <a:moveTo>
                  <a:pt x="985073" y="1879600"/>
                </a:moveTo>
                <a:lnTo>
                  <a:pt x="944230" y="1879600"/>
                </a:lnTo>
                <a:lnTo>
                  <a:pt x="930074" y="1892300"/>
                </a:lnTo>
                <a:lnTo>
                  <a:pt x="993392" y="1892300"/>
                </a:lnTo>
                <a:lnTo>
                  <a:pt x="985073" y="1879600"/>
                </a:lnTo>
                <a:close/>
              </a:path>
              <a:path w="1623059" h="1917700">
                <a:moveTo>
                  <a:pt x="1226318" y="1638300"/>
                </a:moveTo>
                <a:lnTo>
                  <a:pt x="1200845" y="1638300"/>
                </a:lnTo>
                <a:lnTo>
                  <a:pt x="1196046" y="1651000"/>
                </a:lnTo>
                <a:lnTo>
                  <a:pt x="1191321" y="1651000"/>
                </a:lnTo>
                <a:lnTo>
                  <a:pt x="1164322" y="1689100"/>
                </a:lnTo>
                <a:lnTo>
                  <a:pt x="1150567" y="1727200"/>
                </a:lnTo>
                <a:lnTo>
                  <a:pt x="1139612" y="1752600"/>
                </a:lnTo>
                <a:lnTo>
                  <a:pt x="1126492" y="1778000"/>
                </a:lnTo>
                <a:lnTo>
                  <a:pt x="1111692" y="1790700"/>
                </a:lnTo>
                <a:lnTo>
                  <a:pt x="1095818" y="1816100"/>
                </a:lnTo>
                <a:lnTo>
                  <a:pt x="1079001" y="1828800"/>
                </a:lnTo>
                <a:lnTo>
                  <a:pt x="1061134" y="1854200"/>
                </a:lnTo>
                <a:lnTo>
                  <a:pt x="1042109" y="1866900"/>
                </a:lnTo>
                <a:lnTo>
                  <a:pt x="1036042" y="1866900"/>
                </a:lnTo>
                <a:lnTo>
                  <a:pt x="1029758" y="1879600"/>
                </a:lnTo>
                <a:lnTo>
                  <a:pt x="1016722" y="1879600"/>
                </a:lnTo>
                <a:lnTo>
                  <a:pt x="1009125" y="1892300"/>
                </a:lnTo>
                <a:lnTo>
                  <a:pt x="1048232" y="1892300"/>
                </a:lnTo>
                <a:lnTo>
                  <a:pt x="1056486" y="1879600"/>
                </a:lnTo>
                <a:lnTo>
                  <a:pt x="1075018" y="1866900"/>
                </a:lnTo>
                <a:lnTo>
                  <a:pt x="1092328" y="1854200"/>
                </a:lnTo>
                <a:lnTo>
                  <a:pt x="1108653" y="1828800"/>
                </a:lnTo>
                <a:lnTo>
                  <a:pt x="1124227" y="1816100"/>
                </a:lnTo>
                <a:lnTo>
                  <a:pt x="1157435" y="1765300"/>
                </a:lnTo>
                <a:lnTo>
                  <a:pt x="1179993" y="1714500"/>
                </a:lnTo>
                <a:lnTo>
                  <a:pt x="1184414" y="1701800"/>
                </a:lnTo>
                <a:lnTo>
                  <a:pt x="1190618" y="1689100"/>
                </a:lnTo>
                <a:lnTo>
                  <a:pt x="1198329" y="1676400"/>
                </a:lnTo>
                <a:lnTo>
                  <a:pt x="1207273" y="1663700"/>
                </a:lnTo>
                <a:lnTo>
                  <a:pt x="1219988" y="1651000"/>
                </a:lnTo>
                <a:lnTo>
                  <a:pt x="1226318" y="1638300"/>
                </a:lnTo>
                <a:close/>
              </a:path>
              <a:path w="1623059" h="1917700">
                <a:moveTo>
                  <a:pt x="1363521" y="1244600"/>
                </a:moveTo>
                <a:lnTo>
                  <a:pt x="1340572" y="1244600"/>
                </a:lnTo>
                <a:lnTo>
                  <a:pt x="1343506" y="1257300"/>
                </a:lnTo>
                <a:lnTo>
                  <a:pt x="1350376" y="1270000"/>
                </a:lnTo>
                <a:lnTo>
                  <a:pt x="1354986" y="1282700"/>
                </a:lnTo>
                <a:lnTo>
                  <a:pt x="1357568" y="1295400"/>
                </a:lnTo>
                <a:lnTo>
                  <a:pt x="1358352" y="1320800"/>
                </a:lnTo>
                <a:lnTo>
                  <a:pt x="1357917" y="1333500"/>
                </a:lnTo>
                <a:lnTo>
                  <a:pt x="1356836" y="1358900"/>
                </a:lnTo>
                <a:lnTo>
                  <a:pt x="1355300" y="1371600"/>
                </a:lnTo>
                <a:lnTo>
                  <a:pt x="1353500" y="1397000"/>
                </a:lnTo>
                <a:lnTo>
                  <a:pt x="1350865" y="1409700"/>
                </a:lnTo>
                <a:lnTo>
                  <a:pt x="1345952" y="1409700"/>
                </a:lnTo>
                <a:lnTo>
                  <a:pt x="1339222" y="1422400"/>
                </a:lnTo>
                <a:lnTo>
                  <a:pt x="1303640" y="1460500"/>
                </a:lnTo>
                <a:lnTo>
                  <a:pt x="1272068" y="1485900"/>
                </a:lnTo>
                <a:lnTo>
                  <a:pt x="1254542" y="1485900"/>
                </a:lnTo>
                <a:lnTo>
                  <a:pt x="1240932" y="1498600"/>
                </a:lnTo>
                <a:lnTo>
                  <a:pt x="1231741" y="1511300"/>
                </a:lnTo>
                <a:lnTo>
                  <a:pt x="1226762" y="1524000"/>
                </a:lnTo>
                <a:lnTo>
                  <a:pt x="1225789" y="1536700"/>
                </a:lnTo>
                <a:lnTo>
                  <a:pt x="1226400" y="1549400"/>
                </a:lnTo>
                <a:lnTo>
                  <a:pt x="1227312" y="1562100"/>
                </a:lnTo>
                <a:lnTo>
                  <a:pt x="1228431" y="1562100"/>
                </a:lnTo>
                <a:lnTo>
                  <a:pt x="1229663" y="1574800"/>
                </a:lnTo>
                <a:lnTo>
                  <a:pt x="1230843" y="1587500"/>
                </a:lnTo>
                <a:lnTo>
                  <a:pt x="1228407" y="1600200"/>
                </a:lnTo>
                <a:lnTo>
                  <a:pt x="1221906" y="1612900"/>
                </a:lnTo>
                <a:lnTo>
                  <a:pt x="1210892" y="1625600"/>
                </a:lnTo>
                <a:lnTo>
                  <a:pt x="1205775" y="1638300"/>
                </a:lnTo>
                <a:lnTo>
                  <a:pt x="1232609" y="1638300"/>
                </a:lnTo>
                <a:lnTo>
                  <a:pt x="1240632" y="1625600"/>
                </a:lnTo>
                <a:lnTo>
                  <a:pt x="1246422" y="1612900"/>
                </a:lnTo>
                <a:lnTo>
                  <a:pt x="1249824" y="1600200"/>
                </a:lnTo>
                <a:lnTo>
                  <a:pt x="1250681" y="1587500"/>
                </a:lnTo>
                <a:lnTo>
                  <a:pt x="1250103" y="1574800"/>
                </a:lnTo>
                <a:lnTo>
                  <a:pt x="1249631" y="1562100"/>
                </a:lnTo>
                <a:lnTo>
                  <a:pt x="1248764" y="1549400"/>
                </a:lnTo>
                <a:lnTo>
                  <a:pt x="1248895" y="1536700"/>
                </a:lnTo>
                <a:lnTo>
                  <a:pt x="1253156" y="1524000"/>
                </a:lnTo>
                <a:lnTo>
                  <a:pt x="1261921" y="1511300"/>
                </a:lnTo>
                <a:lnTo>
                  <a:pt x="1275561" y="1498600"/>
                </a:lnTo>
                <a:lnTo>
                  <a:pt x="1294248" y="1498600"/>
                </a:lnTo>
                <a:lnTo>
                  <a:pt x="1311619" y="1485900"/>
                </a:lnTo>
                <a:lnTo>
                  <a:pt x="1327813" y="1473200"/>
                </a:lnTo>
                <a:lnTo>
                  <a:pt x="1342972" y="1460500"/>
                </a:lnTo>
                <a:lnTo>
                  <a:pt x="1354325" y="1435100"/>
                </a:lnTo>
                <a:lnTo>
                  <a:pt x="1363459" y="1422400"/>
                </a:lnTo>
                <a:lnTo>
                  <a:pt x="1370309" y="1409700"/>
                </a:lnTo>
                <a:lnTo>
                  <a:pt x="1374811" y="1397000"/>
                </a:lnTo>
                <a:lnTo>
                  <a:pt x="1378247" y="1371600"/>
                </a:lnTo>
                <a:lnTo>
                  <a:pt x="1379407" y="1346200"/>
                </a:lnTo>
                <a:lnTo>
                  <a:pt x="1378860" y="1320800"/>
                </a:lnTo>
                <a:lnTo>
                  <a:pt x="1377173" y="1295400"/>
                </a:lnTo>
                <a:lnTo>
                  <a:pt x="1375538" y="1282700"/>
                </a:lnTo>
                <a:lnTo>
                  <a:pt x="1372619" y="1270000"/>
                </a:lnTo>
                <a:lnTo>
                  <a:pt x="1368563" y="1257300"/>
                </a:lnTo>
                <a:lnTo>
                  <a:pt x="1363521" y="1244600"/>
                </a:lnTo>
                <a:close/>
              </a:path>
              <a:path w="1623059" h="1917700">
                <a:moveTo>
                  <a:pt x="645539" y="977900"/>
                </a:moveTo>
                <a:lnTo>
                  <a:pt x="620872" y="977900"/>
                </a:lnTo>
                <a:lnTo>
                  <a:pt x="617885" y="990600"/>
                </a:lnTo>
                <a:lnTo>
                  <a:pt x="615021" y="990600"/>
                </a:lnTo>
                <a:lnTo>
                  <a:pt x="611647" y="1003300"/>
                </a:lnTo>
                <a:lnTo>
                  <a:pt x="611490" y="1016000"/>
                </a:lnTo>
                <a:lnTo>
                  <a:pt x="614667" y="1028700"/>
                </a:lnTo>
                <a:lnTo>
                  <a:pt x="621295" y="1041400"/>
                </a:lnTo>
                <a:lnTo>
                  <a:pt x="631190" y="1054100"/>
                </a:lnTo>
                <a:lnTo>
                  <a:pt x="640165" y="1066800"/>
                </a:lnTo>
                <a:lnTo>
                  <a:pt x="648871" y="1079500"/>
                </a:lnTo>
                <a:lnTo>
                  <a:pt x="657960" y="1092200"/>
                </a:lnTo>
                <a:lnTo>
                  <a:pt x="672411" y="1104900"/>
                </a:lnTo>
                <a:lnTo>
                  <a:pt x="684133" y="1130300"/>
                </a:lnTo>
                <a:lnTo>
                  <a:pt x="693280" y="1155700"/>
                </a:lnTo>
                <a:lnTo>
                  <a:pt x="700009" y="1181100"/>
                </a:lnTo>
                <a:lnTo>
                  <a:pt x="704618" y="1193800"/>
                </a:lnTo>
                <a:lnTo>
                  <a:pt x="710258" y="1219200"/>
                </a:lnTo>
                <a:lnTo>
                  <a:pt x="717479" y="1231900"/>
                </a:lnTo>
                <a:lnTo>
                  <a:pt x="726832" y="1257300"/>
                </a:lnTo>
                <a:lnTo>
                  <a:pt x="731814" y="1257300"/>
                </a:lnTo>
                <a:lnTo>
                  <a:pt x="733383" y="1270000"/>
                </a:lnTo>
                <a:lnTo>
                  <a:pt x="731988" y="1282700"/>
                </a:lnTo>
                <a:lnTo>
                  <a:pt x="728076" y="1295400"/>
                </a:lnTo>
                <a:lnTo>
                  <a:pt x="724723" y="1308100"/>
                </a:lnTo>
                <a:lnTo>
                  <a:pt x="720634" y="1308100"/>
                </a:lnTo>
                <a:lnTo>
                  <a:pt x="715491" y="1320800"/>
                </a:lnTo>
                <a:lnTo>
                  <a:pt x="703452" y="1333500"/>
                </a:lnTo>
                <a:lnTo>
                  <a:pt x="693775" y="1358900"/>
                </a:lnTo>
                <a:lnTo>
                  <a:pt x="686253" y="1371600"/>
                </a:lnTo>
                <a:lnTo>
                  <a:pt x="680680" y="1397000"/>
                </a:lnTo>
                <a:lnTo>
                  <a:pt x="703413" y="1397000"/>
                </a:lnTo>
                <a:lnTo>
                  <a:pt x="708195" y="1371600"/>
                </a:lnTo>
                <a:lnTo>
                  <a:pt x="714559" y="1358900"/>
                </a:lnTo>
                <a:lnTo>
                  <a:pt x="722621" y="1346200"/>
                </a:lnTo>
                <a:lnTo>
                  <a:pt x="732496" y="1333500"/>
                </a:lnTo>
                <a:lnTo>
                  <a:pt x="736585" y="1320800"/>
                </a:lnTo>
                <a:lnTo>
                  <a:pt x="743138" y="1320800"/>
                </a:lnTo>
                <a:lnTo>
                  <a:pt x="751828" y="1295400"/>
                </a:lnTo>
                <a:lnTo>
                  <a:pt x="755159" y="1270000"/>
                </a:lnTo>
                <a:lnTo>
                  <a:pt x="752375" y="1257300"/>
                </a:lnTo>
                <a:lnTo>
                  <a:pt x="742719" y="1231900"/>
                </a:lnTo>
                <a:lnTo>
                  <a:pt x="736027" y="1219200"/>
                </a:lnTo>
                <a:lnTo>
                  <a:pt x="730891" y="1206500"/>
                </a:lnTo>
                <a:lnTo>
                  <a:pt x="727005" y="1193800"/>
                </a:lnTo>
                <a:lnTo>
                  <a:pt x="724063" y="1181100"/>
                </a:lnTo>
                <a:lnTo>
                  <a:pt x="716273" y="1155700"/>
                </a:lnTo>
                <a:lnTo>
                  <a:pt x="705231" y="1130300"/>
                </a:lnTo>
                <a:lnTo>
                  <a:pt x="690829" y="1104900"/>
                </a:lnTo>
                <a:lnTo>
                  <a:pt x="672958" y="1066800"/>
                </a:lnTo>
                <a:lnTo>
                  <a:pt x="665249" y="1066800"/>
                </a:lnTo>
                <a:lnTo>
                  <a:pt x="657909" y="1054100"/>
                </a:lnTo>
                <a:lnTo>
                  <a:pt x="650273" y="1041400"/>
                </a:lnTo>
                <a:lnTo>
                  <a:pt x="641678" y="1028700"/>
                </a:lnTo>
                <a:lnTo>
                  <a:pt x="636553" y="1016000"/>
                </a:lnTo>
                <a:lnTo>
                  <a:pt x="634299" y="1016000"/>
                </a:lnTo>
                <a:lnTo>
                  <a:pt x="634656" y="1003300"/>
                </a:lnTo>
                <a:lnTo>
                  <a:pt x="637360" y="1003300"/>
                </a:lnTo>
                <a:lnTo>
                  <a:pt x="641433" y="990600"/>
                </a:lnTo>
                <a:lnTo>
                  <a:pt x="645539" y="977900"/>
                </a:lnTo>
                <a:close/>
              </a:path>
              <a:path w="1623059" h="1917700">
                <a:moveTo>
                  <a:pt x="1355456" y="1168400"/>
                </a:moveTo>
                <a:lnTo>
                  <a:pt x="1332709" y="1168400"/>
                </a:lnTo>
                <a:lnTo>
                  <a:pt x="1330386" y="1181100"/>
                </a:lnTo>
                <a:lnTo>
                  <a:pt x="1327407" y="1193800"/>
                </a:lnTo>
                <a:lnTo>
                  <a:pt x="1327353" y="1206500"/>
                </a:lnTo>
                <a:lnTo>
                  <a:pt x="1330035" y="1219200"/>
                </a:lnTo>
                <a:lnTo>
                  <a:pt x="1335263" y="1231900"/>
                </a:lnTo>
                <a:lnTo>
                  <a:pt x="1338273" y="1244600"/>
                </a:lnTo>
                <a:lnTo>
                  <a:pt x="1360117" y="1244600"/>
                </a:lnTo>
                <a:lnTo>
                  <a:pt x="1357056" y="1231900"/>
                </a:lnTo>
                <a:lnTo>
                  <a:pt x="1353780" y="1219200"/>
                </a:lnTo>
                <a:lnTo>
                  <a:pt x="1350146" y="1219200"/>
                </a:lnTo>
                <a:lnTo>
                  <a:pt x="1348309" y="1206500"/>
                </a:lnTo>
                <a:lnTo>
                  <a:pt x="1348440" y="1193800"/>
                </a:lnTo>
                <a:lnTo>
                  <a:pt x="1350706" y="1181100"/>
                </a:lnTo>
                <a:lnTo>
                  <a:pt x="1353399" y="1181100"/>
                </a:lnTo>
                <a:lnTo>
                  <a:pt x="1355456" y="1168400"/>
                </a:lnTo>
                <a:close/>
              </a:path>
              <a:path w="1623059" h="1917700">
                <a:moveTo>
                  <a:pt x="1605779" y="673100"/>
                </a:moveTo>
                <a:lnTo>
                  <a:pt x="1555031" y="673100"/>
                </a:lnTo>
                <a:lnTo>
                  <a:pt x="1547252" y="685800"/>
                </a:lnTo>
                <a:lnTo>
                  <a:pt x="1583657" y="685800"/>
                </a:lnTo>
                <a:lnTo>
                  <a:pt x="1589568" y="698500"/>
                </a:lnTo>
                <a:lnTo>
                  <a:pt x="1597709" y="698500"/>
                </a:lnTo>
                <a:lnTo>
                  <a:pt x="1598649" y="711200"/>
                </a:lnTo>
                <a:lnTo>
                  <a:pt x="1599576" y="711200"/>
                </a:lnTo>
                <a:lnTo>
                  <a:pt x="1600566" y="723900"/>
                </a:lnTo>
                <a:lnTo>
                  <a:pt x="1601252" y="723900"/>
                </a:lnTo>
                <a:lnTo>
                  <a:pt x="1600575" y="749300"/>
                </a:lnTo>
                <a:lnTo>
                  <a:pt x="1590470" y="787400"/>
                </a:lnTo>
                <a:lnTo>
                  <a:pt x="1562388" y="838200"/>
                </a:lnTo>
                <a:lnTo>
                  <a:pt x="1517457" y="889000"/>
                </a:lnTo>
                <a:lnTo>
                  <a:pt x="1478691" y="927100"/>
                </a:lnTo>
                <a:lnTo>
                  <a:pt x="1443331" y="965200"/>
                </a:lnTo>
                <a:lnTo>
                  <a:pt x="1411128" y="1003300"/>
                </a:lnTo>
                <a:lnTo>
                  <a:pt x="1381831" y="1054100"/>
                </a:lnTo>
                <a:lnTo>
                  <a:pt x="1355190" y="1092200"/>
                </a:lnTo>
                <a:lnTo>
                  <a:pt x="1339630" y="1130300"/>
                </a:lnTo>
                <a:lnTo>
                  <a:pt x="1335935" y="1155700"/>
                </a:lnTo>
                <a:lnTo>
                  <a:pt x="1334519" y="1168400"/>
                </a:lnTo>
                <a:lnTo>
                  <a:pt x="1356180" y="1168400"/>
                </a:lnTo>
                <a:lnTo>
                  <a:pt x="1359498" y="1143000"/>
                </a:lnTo>
                <a:lnTo>
                  <a:pt x="1365486" y="1117600"/>
                </a:lnTo>
                <a:lnTo>
                  <a:pt x="1373822" y="1104900"/>
                </a:lnTo>
                <a:lnTo>
                  <a:pt x="1384184" y="1079500"/>
                </a:lnTo>
                <a:lnTo>
                  <a:pt x="1410668" y="1041400"/>
                </a:lnTo>
                <a:lnTo>
                  <a:pt x="1438966" y="1003300"/>
                </a:lnTo>
                <a:lnTo>
                  <a:pt x="1469472" y="965200"/>
                </a:lnTo>
                <a:lnTo>
                  <a:pt x="1502582" y="927100"/>
                </a:lnTo>
                <a:lnTo>
                  <a:pt x="1538692" y="901700"/>
                </a:lnTo>
                <a:lnTo>
                  <a:pt x="1572421" y="863600"/>
                </a:lnTo>
                <a:lnTo>
                  <a:pt x="1596702" y="825500"/>
                </a:lnTo>
                <a:lnTo>
                  <a:pt x="1612815" y="787400"/>
                </a:lnTo>
                <a:lnTo>
                  <a:pt x="1622042" y="736600"/>
                </a:lnTo>
                <a:lnTo>
                  <a:pt x="1622655" y="723900"/>
                </a:lnTo>
                <a:lnTo>
                  <a:pt x="1621264" y="711200"/>
                </a:lnTo>
                <a:lnTo>
                  <a:pt x="1617791" y="698500"/>
                </a:lnTo>
                <a:lnTo>
                  <a:pt x="1612161" y="685800"/>
                </a:lnTo>
                <a:lnTo>
                  <a:pt x="1605779" y="673100"/>
                </a:lnTo>
                <a:close/>
              </a:path>
              <a:path w="1623059" h="1917700">
                <a:moveTo>
                  <a:pt x="615977" y="863600"/>
                </a:moveTo>
                <a:lnTo>
                  <a:pt x="538249" y="863600"/>
                </a:lnTo>
                <a:lnTo>
                  <a:pt x="547215" y="876300"/>
                </a:lnTo>
                <a:lnTo>
                  <a:pt x="557809" y="889000"/>
                </a:lnTo>
                <a:lnTo>
                  <a:pt x="626627" y="889000"/>
                </a:lnTo>
                <a:lnTo>
                  <a:pt x="636401" y="901700"/>
                </a:lnTo>
                <a:lnTo>
                  <a:pt x="641118" y="914400"/>
                </a:lnTo>
                <a:lnTo>
                  <a:pt x="640929" y="927100"/>
                </a:lnTo>
                <a:lnTo>
                  <a:pt x="638875" y="939800"/>
                </a:lnTo>
                <a:lnTo>
                  <a:pt x="635917" y="952500"/>
                </a:lnTo>
                <a:lnTo>
                  <a:pt x="632033" y="965200"/>
                </a:lnTo>
                <a:lnTo>
                  <a:pt x="627200" y="965200"/>
                </a:lnTo>
                <a:lnTo>
                  <a:pt x="623979" y="977900"/>
                </a:lnTo>
                <a:lnTo>
                  <a:pt x="649540" y="977900"/>
                </a:lnTo>
                <a:lnTo>
                  <a:pt x="653299" y="965200"/>
                </a:lnTo>
                <a:lnTo>
                  <a:pt x="657414" y="952500"/>
                </a:lnTo>
                <a:lnTo>
                  <a:pt x="660301" y="939800"/>
                </a:lnTo>
                <a:lnTo>
                  <a:pt x="661748" y="927100"/>
                </a:lnTo>
                <a:lnTo>
                  <a:pt x="661541" y="914400"/>
                </a:lnTo>
                <a:lnTo>
                  <a:pt x="658516" y="901700"/>
                </a:lnTo>
                <a:lnTo>
                  <a:pt x="652133" y="889000"/>
                </a:lnTo>
                <a:lnTo>
                  <a:pt x="641803" y="876300"/>
                </a:lnTo>
                <a:lnTo>
                  <a:pt x="626933" y="876300"/>
                </a:lnTo>
                <a:lnTo>
                  <a:pt x="615977" y="863600"/>
                </a:lnTo>
                <a:close/>
              </a:path>
              <a:path w="1623059" h="1917700">
                <a:moveTo>
                  <a:pt x="284478" y="863600"/>
                </a:moveTo>
                <a:lnTo>
                  <a:pt x="195362" y="863600"/>
                </a:lnTo>
                <a:lnTo>
                  <a:pt x="239801" y="889000"/>
                </a:lnTo>
                <a:lnTo>
                  <a:pt x="284478" y="863600"/>
                </a:lnTo>
                <a:close/>
              </a:path>
              <a:path w="1623059" h="1917700">
                <a:moveTo>
                  <a:pt x="411254" y="863600"/>
                </a:moveTo>
                <a:lnTo>
                  <a:pt x="328763" y="863600"/>
                </a:lnTo>
                <a:lnTo>
                  <a:pt x="345913" y="876300"/>
                </a:lnTo>
                <a:lnTo>
                  <a:pt x="399172" y="876300"/>
                </a:lnTo>
                <a:lnTo>
                  <a:pt x="411254" y="863600"/>
                </a:lnTo>
                <a:close/>
              </a:path>
              <a:path w="1623059" h="1917700">
                <a:moveTo>
                  <a:pt x="75322" y="685800"/>
                </a:moveTo>
                <a:lnTo>
                  <a:pt x="38161" y="685800"/>
                </a:lnTo>
                <a:lnTo>
                  <a:pt x="44804" y="698500"/>
                </a:lnTo>
                <a:lnTo>
                  <a:pt x="51674" y="698500"/>
                </a:lnTo>
                <a:lnTo>
                  <a:pt x="72987" y="711200"/>
                </a:lnTo>
                <a:lnTo>
                  <a:pt x="90901" y="736600"/>
                </a:lnTo>
                <a:lnTo>
                  <a:pt x="105763" y="762000"/>
                </a:lnTo>
                <a:lnTo>
                  <a:pt x="117917" y="787400"/>
                </a:lnTo>
                <a:lnTo>
                  <a:pt x="128646" y="800100"/>
                </a:lnTo>
                <a:lnTo>
                  <a:pt x="142130" y="825500"/>
                </a:lnTo>
                <a:lnTo>
                  <a:pt x="158205" y="838200"/>
                </a:lnTo>
                <a:lnTo>
                  <a:pt x="176706" y="850900"/>
                </a:lnTo>
                <a:lnTo>
                  <a:pt x="182903" y="863600"/>
                </a:lnTo>
                <a:lnTo>
                  <a:pt x="227506" y="863600"/>
                </a:lnTo>
                <a:lnTo>
                  <a:pt x="199189" y="838200"/>
                </a:lnTo>
                <a:lnTo>
                  <a:pt x="173215" y="825500"/>
                </a:lnTo>
                <a:lnTo>
                  <a:pt x="151177" y="800100"/>
                </a:lnTo>
                <a:lnTo>
                  <a:pt x="134669" y="774700"/>
                </a:lnTo>
                <a:lnTo>
                  <a:pt x="131563" y="762000"/>
                </a:lnTo>
                <a:lnTo>
                  <a:pt x="128085" y="762000"/>
                </a:lnTo>
                <a:lnTo>
                  <a:pt x="124391" y="749300"/>
                </a:lnTo>
                <a:lnTo>
                  <a:pt x="120635" y="749300"/>
                </a:lnTo>
                <a:lnTo>
                  <a:pt x="111419" y="723900"/>
                </a:lnTo>
                <a:lnTo>
                  <a:pt x="100864" y="711200"/>
                </a:lnTo>
                <a:lnTo>
                  <a:pt x="88867" y="698500"/>
                </a:lnTo>
                <a:lnTo>
                  <a:pt x="75322" y="685800"/>
                </a:lnTo>
                <a:close/>
              </a:path>
              <a:path w="1623059" h="1917700">
                <a:moveTo>
                  <a:pt x="434451" y="850900"/>
                </a:moveTo>
                <a:lnTo>
                  <a:pt x="260413" y="850900"/>
                </a:lnTo>
                <a:lnTo>
                  <a:pt x="254290" y="863600"/>
                </a:lnTo>
                <a:lnTo>
                  <a:pt x="423029" y="863600"/>
                </a:lnTo>
                <a:lnTo>
                  <a:pt x="434451" y="850900"/>
                </a:lnTo>
                <a:close/>
              </a:path>
              <a:path w="1623059" h="1917700">
                <a:moveTo>
                  <a:pt x="513545" y="812800"/>
                </a:moveTo>
                <a:lnTo>
                  <a:pt x="465072" y="812800"/>
                </a:lnTo>
                <a:lnTo>
                  <a:pt x="456394" y="825500"/>
                </a:lnTo>
                <a:lnTo>
                  <a:pt x="439949" y="825500"/>
                </a:lnTo>
                <a:lnTo>
                  <a:pt x="432065" y="838200"/>
                </a:lnTo>
                <a:lnTo>
                  <a:pt x="516395" y="838200"/>
                </a:lnTo>
                <a:lnTo>
                  <a:pt x="526349" y="850900"/>
                </a:lnTo>
                <a:lnTo>
                  <a:pt x="530299" y="863600"/>
                </a:lnTo>
                <a:lnTo>
                  <a:pt x="559513" y="863600"/>
                </a:lnTo>
                <a:lnTo>
                  <a:pt x="553794" y="850900"/>
                </a:lnTo>
                <a:lnTo>
                  <a:pt x="549082" y="850900"/>
                </a:lnTo>
                <a:lnTo>
                  <a:pt x="546949" y="838200"/>
                </a:lnTo>
                <a:lnTo>
                  <a:pt x="531880" y="825500"/>
                </a:lnTo>
                <a:lnTo>
                  <a:pt x="513545" y="812800"/>
                </a:lnTo>
                <a:close/>
              </a:path>
              <a:path w="1623059" h="1917700">
                <a:moveTo>
                  <a:pt x="333589" y="838200"/>
                </a:moveTo>
                <a:lnTo>
                  <a:pt x="290685" y="838200"/>
                </a:lnTo>
                <a:lnTo>
                  <a:pt x="278357" y="850900"/>
                </a:lnTo>
                <a:lnTo>
                  <a:pt x="337920" y="850900"/>
                </a:lnTo>
                <a:lnTo>
                  <a:pt x="333589" y="838200"/>
                </a:lnTo>
                <a:close/>
              </a:path>
              <a:path w="1623059" h="1917700">
                <a:moveTo>
                  <a:pt x="461586" y="838200"/>
                </a:moveTo>
                <a:lnTo>
                  <a:pt x="410691" y="838200"/>
                </a:lnTo>
                <a:lnTo>
                  <a:pt x="399489" y="850900"/>
                </a:lnTo>
                <a:lnTo>
                  <a:pt x="453403" y="850900"/>
                </a:lnTo>
                <a:lnTo>
                  <a:pt x="461586" y="838200"/>
                </a:lnTo>
                <a:close/>
              </a:path>
              <a:path w="1623059" h="1917700">
                <a:moveTo>
                  <a:pt x="1381542" y="596900"/>
                </a:moveTo>
                <a:lnTo>
                  <a:pt x="1346947" y="596900"/>
                </a:lnTo>
                <a:lnTo>
                  <a:pt x="1351532" y="609600"/>
                </a:lnTo>
                <a:lnTo>
                  <a:pt x="1371259" y="622300"/>
                </a:lnTo>
                <a:lnTo>
                  <a:pt x="1388016" y="635000"/>
                </a:lnTo>
                <a:lnTo>
                  <a:pt x="1401863" y="660400"/>
                </a:lnTo>
                <a:lnTo>
                  <a:pt x="1412860" y="685800"/>
                </a:lnTo>
                <a:lnTo>
                  <a:pt x="1415743" y="685800"/>
                </a:lnTo>
                <a:lnTo>
                  <a:pt x="1417318" y="698500"/>
                </a:lnTo>
                <a:lnTo>
                  <a:pt x="1432686" y="711200"/>
                </a:lnTo>
                <a:lnTo>
                  <a:pt x="1451744" y="723900"/>
                </a:lnTo>
                <a:lnTo>
                  <a:pt x="1474647" y="736600"/>
                </a:lnTo>
                <a:lnTo>
                  <a:pt x="1501544" y="723900"/>
                </a:lnTo>
                <a:lnTo>
                  <a:pt x="1527065" y="711200"/>
                </a:lnTo>
                <a:lnTo>
                  <a:pt x="1460617" y="711200"/>
                </a:lnTo>
                <a:lnTo>
                  <a:pt x="1447277" y="698500"/>
                </a:lnTo>
                <a:lnTo>
                  <a:pt x="1437765" y="685800"/>
                </a:lnTo>
                <a:lnTo>
                  <a:pt x="1433209" y="673100"/>
                </a:lnTo>
                <a:lnTo>
                  <a:pt x="1428303" y="673100"/>
                </a:lnTo>
                <a:lnTo>
                  <a:pt x="1418118" y="647700"/>
                </a:lnTo>
                <a:lnTo>
                  <a:pt x="1410860" y="635000"/>
                </a:lnTo>
                <a:lnTo>
                  <a:pt x="1402430" y="622300"/>
                </a:lnTo>
                <a:lnTo>
                  <a:pt x="1392701" y="609600"/>
                </a:lnTo>
                <a:lnTo>
                  <a:pt x="1381542" y="596900"/>
                </a:lnTo>
                <a:close/>
              </a:path>
              <a:path w="1623059" h="1917700">
                <a:moveTo>
                  <a:pt x="1552662" y="698500"/>
                </a:moveTo>
                <a:lnTo>
                  <a:pt x="1504836" y="698500"/>
                </a:lnTo>
                <a:lnTo>
                  <a:pt x="1491156" y="711200"/>
                </a:lnTo>
                <a:lnTo>
                  <a:pt x="1539846" y="711200"/>
                </a:lnTo>
                <a:lnTo>
                  <a:pt x="1552662" y="698500"/>
                </a:lnTo>
                <a:close/>
              </a:path>
              <a:path w="1623059" h="1917700">
                <a:moveTo>
                  <a:pt x="1583657" y="685800"/>
                </a:moveTo>
                <a:lnTo>
                  <a:pt x="1533029" y="685800"/>
                </a:lnTo>
                <a:lnTo>
                  <a:pt x="1518842" y="698500"/>
                </a:lnTo>
                <a:lnTo>
                  <a:pt x="1576246" y="698500"/>
                </a:lnTo>
                <a:lnTo>
                  <a:pt x="1583657" y="685800"/>
                </a:lnTo>
                <a:close/>
              </a:path>
              <a:path w="1623059" h="1917700">
                <a:moveTo>
                  <a:pt x="56923" y="673100"/>
                </a:moveTo>
                <a:lnTo>
                  <a:pt x="26884" y="673100"/>
                </a:lnTo>
                <a:lnTo>
                  <a:pt x="32002" y="685800"/>
                </a:lnTo>
                <a:lnTo>
                  <a:pt x="62977" y="685800"/>
                </a:lnTo>
                <a:lnTo>
                  <a:pt x="56923" y="673100"/>
                </a:lnTo>
                <a:close/>
              </a:path>
              <a:path w="1623059" h="1917700">
                <a:moveTo>
                  <a:pt x="46620" y="584200"/>
                </a:moveTo>
                <a:lnTo>
                  <a:pt x="23771" y="584200"/>
                </a:lnTo>
                <a:lnTo>
                  <a:pt x="15271" y="596900"/>
                </a:lnTo>
                <a:lnTo>
                  <a:pt x="11237" y="596900"/>
                </a:lnTo>
                <a:lnTo>
                  <a:pt x="2663" y="622300"/>
                </a:lnTo>
                <a:lnTo>
                  <a:pt x="0" y="635000"/>
                </a:lnTo>
                <a:lnTo>
                  <a:pt x="3320" y="647700"/>
                </a:lnTo>
                <a:lnTo>
                  <a:pt x="12698" y="660400"/>
                </a:lnTo>
                <a:lnTo>
                  <a:pt x="17095" y="673100"/>
                </a:lnTo>
                <a:lnTo>
                  <a:pt x="45753" y="673100"/>
                </a:lnTo>
                <a:lnTo>
                  <a:pt x="40605" y="660400"/>
                </a:lnTo>
                <a:lnTo>
                  <a:pt x="35692" y="660400"/>
                </a:lnTo>
                <a:lnTo>
                  <a:pt x="31138" y="647700"/>
                </a:lnTo>
                <a:lnTo>
                  <a:pt x="24913" y="647700"/>
                </a:lnTo>
                <a:lnTo>
                  <a:pt x="22685" y="635000"/>
                </a:lnTo>
                <a:lnTo>
                  <a:pt x="24379" y="622300"/>
                </a:lnTo>
                <a:lnTo>
                  <a:pt x="29919" y="609600"/>
                </a:lnTo>
                <a:lnTo>
                  <a:pt x="33982" y="609600"/>
                </a:lnTo>
                <a:lnTo>
                  <a:pt x="42514" y="596900"/>
                </a:lnTo>
                <a:lnTo>
                  <a:pt x="46620" y="584200"/>
                </a:lnTo>
                <a:close/>
              </a:path>
              <a:path w="1623059" h="1917700">
                <a:moveTo>
                  <a:pt x="1242985" y="355600"/>
                </a:moveTo>
                <a:lnTo>
                  <a:pt x="1215799" y="355600"/>
                </a:lnTo>
                <a:lnTo>
                  <a:pt x="1220632" y="368300"/>
                </a:lnTo>
                <a:lnTo>
                  <a:pt x="1226081" y="368300"/>
                </a:lnTo>
                <a:lnTo>
                  <a:pt x="1239863" y="381000"/>
                </a:lnTo>
                <a:lnTo>
                  <a:pt x="1250181" y="406400"/>
                </a:lnTo>
                <a:lnTo>
                  <a:pt x="1256987" y="419100"/>
                </a:lnTo>
                <a:lnTo>
                  <a:pt x="1260232" y="444500"/>
                </a:lnTo>
                <a:lnTo>
                  <a:pt x="1263165" y="457200"/>
                </a:lnTo>
                <a:lnTo>
                  <a:pt x="1269512" y="482600"/>
                </a:lnTo>
                <a:lnTo>
                  <a:pt x="1279398" y="495300"/>
                </a:lnTo>
                <a:lnTo>
                  <a:pt x="1292947" y="508000"/>
                </a:lnTo>
                <a:lnTo>
                  <a:pt x="1302453" y="520700"/>
                </a:lnTo>
                <a:lnTo>
                  <a:pt x="1309169" y="520700"/>
                </a:lnTo>
                <a:lnTo>
                  <a:pt x="1313055" y="533400"/>
                </a:lnTo>
                <a:lnTo>
                  <a:pt x="1314067" y="546100"/>
                </a:lnTo>
                <a:lnTo>
                  <a:pt x="1315446" y="558800"/>
                </a:lnTo>
                <a:lnTo>
                  <a:pt x="1320258" y="571500"/>
                </a:lnTo>
                <a:lnTo>
                  <a:pt x="1328004" y="584200"/>
                </a:lnTo>
                <a:lnTo>
                  <a:pt x="1338184" y="596900"/>
                </a:lnTo>
                <a:lnTo>
                  <a:pt x="1373312" y="596900"/>
                </a:lnTo>
                <a:lnTo>
                  <a:pt x="1365196" y="584200"/>
                </a:lnTo>
                <a:lnTo>
                  <a:pt x="1357105" y="584200"/>
                </a:lnTo>
                <a:lnTo>
                  <a:pt x="1348954" y="571500"/>
                </a:lnTo>
                <a:lnTo>
                  <a:pt x="1342713" y="571500"/>
                </a:lnTo>
                <a:lnTo>
                  <a:pt x="1338054" y="558800"/>
                </a:lnTo>
                <a:lnTo>
                  <a:pt x="1335209" y="558800"/>
                </a:lnTo>
                <a:lnTo>
                  <a:pt x="1334412" y="546100"/>
                </a:lnTo>
                <a:lnTo>
                  <a:pt x="1333044" y="533400"/>
                </a:lnTo>
                <a:lnTo>
                  <a:pt x="1327799" y="520700"/>
                </a:lnTo>
                <a:lnTo>
                  <a:pt x="1318768" y="495300"/>
                </a:lnTo>
                <a:lnTo>
                  <a:pt x="1306041" y="495300"/>
                </a:lnTo>
                <a:lnTo>
                  <a:pt x="1296663" y="482600"/>
                </a:lnTo>
                <a:lnTo>
                  <a:pt x="1289572" y="469900"/>
                </a:lnTo>
                <a:lnTo>
                  <a:pt x="1284924" y="457200"/>
                </a:lnTo>
                <a:lnTo>
                  <a:pt x="1282876" y="444500"/>
                </a:lnTo>
                <a:lnTo>
                  <a:pt x="1281631" y="444500"/>
                </a:lnTo>
                <a:lnTo>
                  <a:pt x="1281098" y="431800"/>
                </a:lnTo>
                <a:lnTo>
                  <a:pt x="1276421" y="419100"/>
                </a:lnTo>
                <a:lnTo>
                  <a:pt x="1268671" y="393700"/>
                </a:lnTo>
                <a:lnTo>
                  <a:pt x="1257605" y="381000"/>
                </a:lnTo>
                <a:lnTo>
                  <a:pt x="1242985" y="355600"/>
                </a:lnTo>
                <a:close/>
              </a:path>
              <a:path w="1623059" h="1917700">
                <a:moveTo>
                  <a:pt x="54456" y="571500"/>
                </a:moveTo>
                <a:lnTo>
                  <a:pt x="31743" y="571500"/>
                </a:lnTo>
                <a:lnTo>
                  <a:pt x="27862" y="584200"/>
                </a:lnTo>
                <a:lnTo>
                  <a:pt x="50582" y="584200"/>
                </a:lnTo>
                <a:lnTo>
                  <a:pt x="54456" y="571500"/>
                </a:lnTo>
                <a:close/>
              </a:path>
              <a:path w="1623059" h="1917700">
                <a:moveTo>
                  <a:pt x="263310" y="114300"/>
                </a:moveTo>
                <a:lnTo>
                  <a:pt x="219940" y="114300"/>
                </a:lnTo>
                <a:lnTo>
                  <a:pt x="213653" y="127000"/>
                </a:lnTo>
                <a:lnTo>
                  <a:pt x="208938" y="139700"/>
                </a:lnTo>
                <a:lnTo>
                  <a:pt x="198974" y="165100"/>
                </a:lnTo>
                <a:lnTo>
                  <a:pt x="186461" y="177800"/>
                </a:lnTo>
                <a:lnTo>
                  <a:pt x="171721" y="203200"/>
                </a:lnTo>
                <a:lnTo>
                  <a:pt x="155078" y="215900"/>
                </a:lnTo>
                <a:lnTo>
                  <a:pt x="148908" y="228600"/>
                </a:lnTo>
                <a:lnTo>
                  <a:pt x="142843" y="228600"/>
                </a:lnTo>
                <a:lnTo>
                  <a:pt x="130808" y="254000"/>
                </a:lnTo>
                <a:lnTo>
                  <a:pt x="107946" y="279400"/>
                </a:lnTo>
                <a:lnTo>
                  <a:pt x="87509" y="304800"/>
                </a:lnTo>
                <a:lnTo>
                  <a:pt x="68656" y="342900"/>
                </a:lnTo>
                <a:lnTo>
                  <a:pt x="50544" y="368300"/>
                </a:lnTo>
                <a:lnTo>
                  <a:pt x="33508" y="406400"/>
                </a:lnTo>
                <a:lnTo>
                  <a:pt x="25363" y="444500"/>
                </a:lnTo>
                <a:lnTo>
                  <a:pt x="27891" y="482600"/>
                </a:lnTo>
                <a:lnTo>
                  <a:pt x="42873" y="520700"/>
                </a:lnTo>
                <a:lnTo>
                  <a:pt x="46460" y="533400"/>
                </a:lnTo>
                <a:lnTo>
                  <a:pt x="47550" y="533400"/>
                </a:lnTo>
                <a:lnTo>
                  <a:pt x="46234" y="546100"/>
                </a:lnTo>
                <a:lnTo>
                  <a:pt x="42606" y="558800"/>
                </a:lnTo>
                <a:lnTo>
                  <a:pt x="39133" y="558800"/>
                </a:lnTo>
                <a:lnTo>
                  <a:pt x="35506" y="571500"/>
                </a:lnTo>
                <a:lnTo>
                  <a:pt x="58110" y="571500"/>
                </a:lnTo>
                <a:lnTo>
                  <a:pt x="61415" y="558800"/>
                </a:lnTo>
                <a:lnTo>
                  <a:pt x="66533" y="546100"/>
                </a:lnTo>
                <a:lnTo>
                  <a:pt x="68484" y="533400"/>
                </a:lnTo>
                <a:lnTo>
                  <a:pt x="66885" y="520700"/>
                </a:lnTo>
                <a:lnTo>
                  <a:pt x="61352" y="508000"/>
                </a:lnTo>
                <a:lnTo>
                  <a:pt x="48543" y="482600"/>
                </a:lnTo>
                <a:lnTo>
                  <a:pt x="45694" y="444500"/>
                </a:lnTo>
                <a:lnTo>
                  <a:pt x="51334" y="419100"/>
                </a:lnTo>
                <a:lnTo>
                  <a:pt x="63993" y="393700"/>
                </a:lnTo>
                <a:lnTo>
                  <a:pt x="86361" y="342900"/>
                </a:lnTo>
                <a:lnTo>
                  <a:pt x="110702" y="304800"/>
                </a:lnTo>
                <a:lnTo>
                  <a:pt x="137879" y="266700"/>
                </a:lnTo>
                <a:lnTo>
                  <a:pt x="168756" y="241300"/>
                </a:lnTo>
                <a:lnTo>
                  <a:pt x="186628" y="215900"/>
                </a:lnTo>
                <a:lnTo>
                  <a:pt x="202280" y="190500"/>
                </a:lnTo>
                <a:lnTo>
                  <a:pt x="215719" y="177800"/>
                </a:lnTo>
                <a:lnTo>
                  <a:pt x="226947" y="152400"/>
                </a:lnTo>
                <a:lnTo>
                  <a:pt x="230843" y="139700"/>
                </a:lnTo>
                <a:lnTo>
                  <a:pt x="235761" y="139700"/>
                </a:lnTo>
                <a:lnTo>
                  <a:pt x="241945" y="127000"/>
                </a:lnTo>
                <a:lnTo>
                  <a:pt x="249642" y="127000"/>
                </a:lnTo>
                <a:lnTo>
                  <a:pt x="263310" y="114300"/>
                </a:lnTo>
                <a:close/>
              </a:path>
              <a:path w="1623059" h="1917700">
                <a:moveTo>
                  <a:pt x="1004314" y="152400"/>
                </a:moveTo>
                <a:lnTo>
                  <a:pt x="963883" y="152400"/>
                </a:lnTo>
                <a:lnTo>
                  <a:pt x="971396" y="165100"/>
                </a:lnTo>
                <a:lnTo>
                  <a:pt x="996874" y="177800"/>
                </a:lnTo>
                <a:lnTo>
                  <a:pt x="1112245" y="177800"/>
                </a:lnTo>
                <a:lnTo>
                  <a:pt x="1128429" y="190500"/>
                </a:lnTo>
                <a:lnTo>
                  <a:pt x="1142821" y="190500"/>
                </a:lnTo>
                <a:lnTo>
                  <a:pt x="1155266" y="203200"/>
                </a:lnTo>
                <a:lnTo>
                  <a:pt x="1174995" y="241300"/>
                </a:lnTo>
                <a:lnTo>
                  <a:pt x="1184894" y="279400"/>
                </a:lnTo>
                <a:lnTo>
                  <a:pt x="1192588" y="304800"/>
                </a:lnTo>
                <a:lnTo>
                  <a:pt x="1200859" y="330200"/>
                </a:lnTo>
                <a:lnTo>
                  <a:pt x="1208708" y="342900"/>
                </a:lnTo>
                <a:lnTo>
                  <a:pt x="1211763" y="355600"/>
                </a:lnTo>
                <a:lnTo>
                  <a:pt x="1238082" y="355600"/>
                </a:lnTo>
                <a:lnTo>
                  <a:pt x="1233744" y="342900"/>
                </a:lnTo>
                <a:lnTo>
                  <a:pt x="1230099" y="342900"/>
                </a:lnTo>
                <a:lnTo>
                  <a:pt x="1227275" y="330200"/>
                </a:lnTo>
                <a:lnTo>
                  <a:pt x="1219567" y="317500"/>
                </a:lnTo>
                <a:lnTo>
                  <a:pt x="1211597" y="292100"/>
                </a:lnTo>
                <a:lnTo>
                  <a:pt x="1204208" y="279400"/>
                </a:lnTo>
                <a:lnTo>
                  <a:pt x="1194420" y="241300"/>
                </a:lnTo>
                <a:lnTo>
                  <a:pt x="1160584" y="177800"/>
                </a:lnTo>
                <a:lnTo>
                  <a:pt x="1143077" y="165100"/>
                </a:lnTo>
                <a:lnTo>
                  <a:pt x="1019157" y="165100"/>
                </a:lnTo>
                <a:lnTo>
                  <a:pt x="1004314" y="152400"/>
                </a:lnTo>
                <a:close/>
              </a:path>
              <a:path w="1623059" h="1917700">
                <a:moveTo>
                  <a:pt x="817370" y="165100"/>
                </a:moveTo>
                <a:lnTo>
                  <a:pt x="782623" y="165100"/>
                </a:lnTo>
                <a:lnTo>
                  <a:pt x="795442" y="177800"/>
                </a:lnTo>
                <a:lnTo>
                  <a:pt x="809945" y="190500"/>
                </a:lnTo>
                <a:lnTo>
                  <a:pt x="825751" y="203200"/>
                </a:lnTo>
                <a:lnTo>
                  <a:pt x="864916" y="203200"/>
                </a:lnTo>
                <a:lnTo>
                  <a:pt x="870126" y="190500"/>
                </a:lnTo>
                <a:lnTo>
                  <a:pt x="872310" y="190500"/>
                </a:lnTo>
                <a:lnTo>
                  <a:pt x="873758" y="177800"/>
                </a:lnTo>
                <a:lnTo>
                  <a:pt x="836231" y="177800"/>
                </a:lnTo>
                <a:lnTo>
                  <a:pt x="817370" y="165100"/>
                </a:lnTo>
                <a:close/>
              </a:path>
              <a:path w="1623059" h="1917700">
                <a:moveTo>
                  <a:pt x="1080565" y="177800"/>
                </a:moveTo>
                <a:lnTo>
                  <a:pt x="1023546" y="177800"/>
                </a:lnTo>
                <a:lnTo>
                  <a:pt x="1051436" y="190500"/>
                </a:lnTo>
                <a:lnTo>
                  <a:pt x="1080565" y="177800"/>
                </a:lnTo>
                <a:close/>
              </a:path>
              <a:path w="1623059" h="1917700">
                <a:moveTo>
                  <a:pt x="949042" y="114300"/>
                </a:moveTo>
                <a:lnTo>
                  <a:pt x="885525" y="114300"/>
                </a:lnTo>
                <a:lnTo>
                  <a:pt x="873440" y="127000"/>
                </a:lnTo>
                <a:lnTo>
                  <a:pt x="869817" y="139700"/>
                </a:lnTo>
                <a:lnTo>
                  <a:pt x="866513" y="139700"/>
                </a:lnTo>
                <a:lnTo>
                  <a:pt x="863561" y="152400"/>
                </a:lnTo>
                <a:lnTo>
                  <a:pt x="860994" y="152400"/>
                </a:lnTo>
                <a:lnTo>
                  <a:pt x="854607" y="177800"/>
                </a:lnTo>
                <a:lnTo>
                  <a:pt x="873758" y="177800"/>
                </a:lnTo>
                <a:lnTo>
                  <a:pt x="878228" y="165100"/>
                </a:lnTo>
                <a:lnTo>
                  <a:pt x="880641" y="165100"/>
                </a:lnTo>
                <a:lnTo>
                  <a:pt x="883689" y="152400"/>
                </a:lnTo>
                <a:lnTo>
                  <a:pt x="894276" y="139700"/>
                </a:lnTo>
                <a:lnTo>
                  <a:pt x="906392" y="127000"/>
                </a:lnTo>
                <a:lnTo>
                  <a:pt x="963483" y="127000"/>
                </a:lnTo>
                <a:lnTo>
                  <a:pt x="949042" y="114300"/>
                </a:lnTo>
                <a:close/>
              </a:path>
              <a:path w="1623059" h="1917700">
                <a:moveTo>
                  <a:pt x="761711" y="114300"/>
                </a:moveTo>
                <a:lnTo>
                  <a:pt x="681696" y="114300"/>
                </a:lnTo>
                <a:lnTo>
                  <a:pt x="689583" y="127000"/>
                </a:lnTo>
                <a:lnTo>
                  <a:pt x="737549" y="127000"/>
                </a:lnTo>
                <a:lnTo>
                  <a:pt x="751016" y="139700"/>
                </a:lnTo>
                <a:lnTo>
                  <a:pt x="763293" y="152400"/>
                </a:lnTo>
                <a:lnTo>
                  <a:pt x="773163" y="165100"/>
                </a:lnTo>
                <a:lnTo>
                  <a:pt x="804175" y="165100"/>
                </a:lnTo>
                <a:lnTo>
                  <a:pt x="798155" y="152400"/>
                </a:lnTo>
                <a:lnTo>
                  <a:pt x="792213" y="152400"/>
                </a:lnTo>
                <a:lnTo>
                  <a:pt x="780619" y="139700"/>
                </a:lnTo>
                <a:lnTo>
                  <a:pt x="774698" y="127000"/>
                </a:lnTo>
                <a:lnTo>
                  <a:pt x="761711" y="114300"/>
                </a:lnTo>
                <a:close/>
              </a:path>
              <a:path w="1623059" h="1917700">
                <a:moveTo>
                  <a:pt x="983813" y="139700"/>
                </a:moveTo>
                <a:lnTo>
                  <a:pt x="948586" y="139700"/>
                </a:lnTo>
                <a:lnTo>
                  <a:pt x="956279" y="152400"/>
                </a:lnTo>
                <a:lnTo>
                  <a:pt x="993991" y="152400"/>
                </a:lnTo>
                <a:lnTo>
                  <a:pt x="983813" y="139700"/>
                </a:lnTo>
                <a:close/>
              </a:path>
              <a:path w="1623059" h="1917700">
                <a:moveTo>
                  <a:pt x="963483" y="127000"/>
                </a:moveTo>
                <a:lnTo>
                  <a:pt x="921435" y="127000"/>
                </a:lnTo>
                <a:lnTo>
                  <a:pt x="940801" y="139700"/>
                </a:lnTo>
                <a:lnTo>
                  <a:pt x="973678" y="139700"/>
                </a:lnTo>
                <a:lnTo>
                  <a:pt x="963483" y="127000"/>
                </a:lnTo>
                <a:close/>
              </a:path>
              <a:path w="1623059" h="1917700">
                <a:moveTo>
                  <a:pt x="349327" y="76200"/>
                </a:moveTo>
                <a:lnTo>
                  <a:pt x="283259" y="76200"/>
                </a:lnTo>
                <a:lnTo>
                  <a:pt x="273670" y="88900"/>
                </a:lnTo>
                <a:lnTo>
                  <a:pt x="262562" y="101600"/>
                </a:lnTo>
                <a:lnTo>
                  <a:pt x="237399" y="101600"/>
                </a:lnTo>
                <a:lnTo>
                  <a:pt x="227841" y="114300"/>
                </a:lnTo>
                <a:lnTo>
                  <a:pt x="276063" y="114300"/>
                </a:lnTo>
                <a:lnTo>
                  <a:pt x="287555" y="101600"/>
                </a:lnTo>
                <a:lnTo>
                  <a:pt x="297445" y="88900"/>
                </a:lnTo>
                <a:lnTo>
                  <a:pt x="336095" y="88900"/>
                </a:lnTo>
                <a:lnTo>
                  <a:pt x="349327" y="76200"/>
                </a:lnTo>
                <a:close/>
              </a:path>
              <a:path w="1623059" h="1917700">
                <a:moveTo>
                  <a:pt x="732052" y="101600"/>
                </a:moveTo>
                <a:lnTo>
                  <a:pt x="667184" y="101600"/>
                </a:lnTo>
                <a:lnTo>
                  <a:pt x="672937" y="114300"/>
                </a:lnTo>
                <a:lnTo>
                  <a:pt x="747547" y="114300"/>
                </a:lnTo>
                <a:lnTo>
                  <a:pt x="732052" y="101600"/>
                </a:lnTo>
                <a:close/>
              </a:path>
              <a:path w="1623059" h="1917700">
                <a:moveTo>
                  <a:pt x="684884" y="88900"/>
                </a:moveTo>
                <a:lnTo>
                  <a:pt x="664284" y="88900"/>
                </a:lnTo>
                <a:lnTo>
                  <a:pt x="664335" y="101600"/>
                </a:lnTo>
                <a:lnTo>
                  <a:pt x="687665" y="101600"/>
                </a:lnTo>
                <a:lnTo>
                  <a:pt x="684884" y="88900"/>
                </a:lnTo>
                <a:close/>
              </a:path>
              <a:path w="1623059" h="1917700">
                <a:moveTo>
                  <a:pt x="692291" y="63500"/>
                </a:moveTo>
                <a:lnTo>
                  <a:pt x="671053" y="63500"/>
                </a:lnTo>
                <a:lnTo>
                  <a:pt x="667319" y="76200"/>
                </a:lnTo>
                <a:lnTo>
                  <a:pt x="665059" y="88900"/>
                </a:lnTo>
                <a:lnTo>
                  <a:pt x="686827" y="88900"/>
                </a:lnTo>
                <a:lnTo>
                  <a:pt x="689480" y="76200"/>
                </a:lnTo>
                <a:lnTo>
                  <a:pt x="692291" y="63500"/>
                </a:lnTo>
                <a:close/>
              </a:path>
              <a:path w="1623059" h="1917700">
                <a:moveTo>
                  <a:pt x="407614" y="63500"/>
                </a:moveTo>
                <a:lnTo>
                  <a:pt x="293800" y="63500"/>
                </a:lnTo>
                <a:lnTo>
                  <a:pt x="288003" y="76200"/>
                </a:lnTo>
                <a:lnTo>
                  <a:pt x="392195" y="76200"/>
                </a:lnTo>
                <a:lnTo>
                  <a:pt x="407614" y="63500"/>
                </a:lnTo>
                <a:close/>
              </a:path>
              <a:path w="1623059" h="1917700">
                <a:moveTo>
                  <a:pt x="460665" y="25400"/>
                </a:moveTo>
                <a:lnTo>
                  <a:pt x="424223" y="25400"/>
                </a:lnTo>
                <a:lnTo>
                  <a:pt x="418247" y="38100"/>
                </a:lnTo>
                <a:lnTo>
                  <a:pt x="407395" y="50800"/>
                </a:lnTo>
                <a:lnTo>
                  <a:pt x="382423" y="50800"/>
                </a:lnTo>
                <a:lnTo>
                  <a:pt x="368577" y="63500"/>
                </a:lnTo>
                <a:lnTo>
                  <a:pt x="421780" y="63500"/>
                </a:lnTo>
                <a:lnTo>
                  <a:pt x="434554" y="50800"/>
                </a:lnTo>
                <a:lnTo>
                  <a:pt x="440511" y="38100"/>
                </a:lnTo>
                <a:lnTo>
                  <a:pt x="447052" y="38100"/>
                </a:lnTo>
                <a:lnTo>
                  <a:pt x="460665" y="25400"/>
                </a:lnTo>
                <a:close/>
              </a:path>
              <a:path w="1623059" h="1917700">
                <a:moveTo>
                  <a:pt x="686189" y="12700"/>
                </a:moveTo>
                <a:lnTo>
                  <a:pt x="513992" y="12700"/>
                </a:lnTo>
                <a:lnTo>
                  <a:pt x="522141" y="25400"/>
                </a:lnTo>
                <a:lnTo>
                  <a:pt x="667032" y="25400"/>
                </a:lnTo>
                <a:lnTo>
                  <a:pt x="673261" y="38100"/>
                </a:lnTo>
                <a:lnTo>
                  <a:pt x="675964" y="38100"/>
                </a:lnTo>
                <a:lnTo>
                  <a:pt x="675232" y="50800"/>
                </a:lnTo>
                <a:lnTo>
                  <a:pt x="673885" y="63500"/>
                </a:lnTo>
                <a:lnTo>
                  <a:pt x="694992" y="63500"/>
                </a:lnTo>
                <a:lnTo>
                  <a:pt x="697317" y="50800"/>
                </a:lnTo>
                <a:lnTo>
                  <a:pt x="699000" y="38100"/>
                </a:lnTo>
                <a:lnTo>
                  <a:pt x="695277" y="25400"/>
                </a:lnTo>
                <a:lnTo>
                  <a:pt x="686189" y="12700"/>
                </a:lnTo>
                <a:close/>
              </a:path>
              <a:path w="1623059" h="1917700">
                <a:moveTo>
                  <a:pt x="593075" y="25400"/>
                </a:moveTo>
                <a:lnTo>
                  <a:pt x="557833" y="25400"/>
                </a:lnTo>
                <a:lnTo>
                  <a:pt x="569391" y="38100"/>
                </a:lnTo>
                <a:lnTo>
                  <a:pt x="581095" y="38100"/>
                </a:lnTo>
                <a:lnTo>
                  <a:pt x="593075" y="25400"/>
                </a:lnTo>
                <a:close/>
              </a:path>
              <a:path w="1623059" h="1917700">
                <a:moveTo>
                  <a:pt x="545087" y="0"/>
                </a:moveTo>
                <a:lnTo>
                  <a:pt x="461774" y="0"/>
                </a:lnTo>
                <a:lnTo>
                  <a:pt x="443888" y="12700"/>
                </a:lnTo>
                <a:lnTo>
                  <a:pt x="430634" y="25400"/>
                </a:lnTo>
                <a:lnTo>
                  <a:pt x="473121" y="25400"/>
                </a:lnTo>
                <a:lnTo>
                  <a:pt x="486248" y="12700"/>
                </a:lnTo>
                <a:lnTo>
                  <a:pt x="569491" y="12700"/>
                </a:lnTo>
                <a:lnTo>
                  <a:pt x="545087" y="0"/>
                </a:lnTo>
                <a:close/>
              </a:path>
              <a:path w="1623059" h="1917700">
                <a:moveTo>
                  <a:pt x="658666" y="0"/>
                </a:moveTo>
                <a:lnTo>
                  <a:pt x="619136" y="0"/>
                </a:lnTo>
                <a:lnTo>
                  <a:pt x="594077" y="12700"/>
                </a:lnTo>
                <a:lnTo>
                  <a:pt x="671777" y="12700"/>
                </a:lnTo>
                <a:lnTo>
                  <a:pt x="658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grpSp>
        <p:nvGrpSpPr>
          <p:cNvPr id="5" name="object 5"/>
          <p:cNvGrpSpPr/>
          <p:nvPr/>
        </p:nvGrpSpPr>
        <p:grpSpPr>
          <a:xfrm>
            <a:off x="2338973" y="3111850"/>
            <a:ext cx="572940" cy="146834"/>
            <a:chOff x="1203534" y="3431679"/>
            <a:chExt cx="631825" cy="1619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534" y="3439212"/>
              <a:ext cx="242448" cy="152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0539" y="3431679"/>
              <a:ext cx="364780" cy="16161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983883" y="3120146"/>
            <a:ext cx="719197" cy="139348"/>
            <a:chOff x="1914726" y="3440828"/>
            <a:chExt cx="793115" cy="1536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4726" y="3446938"/>
              <a:ext cx="135788" cy="1471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0378" y="3440828"/>
              <a:ext cx="111810" cy="1508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3678" y="3480667"/>
              <a:ext cx="103873" cy="1126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6166" y="3458114"/>
              <a:ext cx="282700" cy="1351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9950" y="3480673"/>
              <a:ext cx="67894" cy="11099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765699" y="3156273"/>
            <a:ext cx="229752" cy="102496"/>
            <a:chOff x="2776895" y="3480668"/>
            <a:chExt cx="253365" cy="11303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6895" y="3480674"/>
              <a:ext cx="120142" cy="1126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8128" y="3480668"/>
              <a:ext cx="111810" cy="11099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060713" y="3111850"/>
            <a:ext cx="1457973" cy="146834"/>
            <a:chOff x="3102231" y="3431679"/>
            <a:chExt cx="1607820" cy="16192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02231" y="3449532"/>
              <a:ext cx="319881" cy="1437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0709" y="3439212"/>
              <a:ext cx="437536" cy="15408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09341" y="3480668"/>
              <a:ext cx="271547" cy="1110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02141" y="3431679"/>
              <a:ext cx="507643" cy="161613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5591734" y="3120147"/>
            <a:ext cx="862576" cy="138772"/>
            <a:chOff x="4790607" y="3440828"/>
            <a:chExt cx="951230" cy="153035"/>
          </a:xfrm>
        </p:grpSpPr>
        <p:sp>
          <p:nvSpPr>
            <p:cNvPr id="23" name="object 23"/>
            <p:cNvSpPr/>
            <p:nvPr/>
          </p:nvSpPr>
          <p:spPr>
            <a:xfrm>
              <a:off x="4790605" y="3449370"/>
              <a:ext cx="605155" cy="144145"/>
            </a:xfrm>
            <a:custGeom>
              <a:avLst/>
              <a:gdLst/>
              <a:ahLst/>
              <a:cxnLst/>
              <a:rect l="l" t="t" r="r" b="b"/>
              <a:pathLst>
                <a:path w="605154" h="144145">
                  <a:moveTo>
                    <a:pt x="126034" y="142303"/>
                  </a:moveTo>
                  <a:lnTo>
                    <a:pt x="98374" y="102666"/>
                  </a:lnTo>
                  <a:lnTo>
                    <a:pt x="94119" y="96558"/>
                  </a:lnTo>
                  <a:lnTo>
                    <a:pt x="106502" y="89204"/>
                  </a:lnTo>
                  <a:lnTo>
                    <a:pt x="115697" y="79133"/>
                  </a:lnTo>
                  <a:lnTo>
                    <a:pt x="116916" y="76441"/>
                  </a:lnTo>
                  <a:lnTo>
                    <a:pt x="121412" y="66548"/>
                  </a:lnTo>
                  <a:lnTo>
                    <a:pt x="123393" y="51638"/>
                  </a:lnTo>
                  <a:lnTo>
                    <a:pt x="119075" y="30111"/>
                  </a:lnTo>
                  <a:lnTo>
                    <a:pt x="116598" y="26835"/>
                  </a:lnTo>
                  <a:lnTo>
                    <a:pt x="106743" y="13855"/>
                  </a:lnTo>
                  <a:lnTo>
                    <a:pt x="90055" y="5054"/>
                  </a:lnTo>
                  <a:lnTo>
                    <a:pt x="90055" y="51638"/>
                  </a:lnTo>
                  <a:lnTo>
                    <a:pt x="88150" y="62026"/>
                  </a:lnTo>
                  <a:lnTo>
                    <a:pt x="82448" y="69837"/>
                  </a:lnTo>
                  <a:lnTo>
                    <a:pt x="72986" y="74739"/>
                  </a:lnTo>
                  <a:lnTo>
                    <a:pt x="59766" y="76441"/>
                  </a:lnTo>
                  <a:lnTo>
                    <a:pt x="32931" y="76441"/>
                  </a:lnTo>
                  <a:lnTo>
                    <a:pt x="32931" y="26835"/>
                  </a:lnTo>
                  <a:lnTo>
                    <a:pt x="59766" y="26835"/>
                  </a:lnTo>
                  <a:lnTo>
                    <a:pt x="72986" y="28511"/>
                  </a:lnTo>
                  <a:lnTo>
                    <a:pt x="82448" y="33362"/>
                  </a:lnTo>
                  <a:lnTo>
                    <a:pt x="88150" y="41160"/>
                  </a:lnTo>
                  <a:lnTo>
                    <a:pt x="90055" y="51638"/>
                  </a:lnTo>
                  <a:lnTo>
                    <a:pt x="90055" y="5054"/>
                  </a:lnTo>
                  <a:lnTo>
                    <a:pt x="87287" y="3581"/>
                  </a:lnTo>
                  <a:lnTo>
                    <a:pt x="61595" y="0"/>
                  </a:lnTo>
                  <a:lnTo>
                    <a:pt x="0" y="0"/>
                  </a:lnTo>
                  <a:lnTo>
                    <a:pt x="0" y="142303"/>
                  </a:lnTo>
                  <a:lnTo>
                    <a:pt x="32931" y="142303"/>
                  </a:lnTo>
                  <a:lnTo>
                    <a:pt x="32931" y="102666"/>
                  </a:lnTo>
                  <a:lnTo>
                    <a:pt x="63220" y="102666"/>
                  </a:lnTo>
                  <a:lnTo>
                    <a:pt x="90665" y="142303"/>
                  </a:lnTo>
                  <a:lnTo>
                    <a:pt x="126034" y="142303"/>
                  </a:lnTo>
                  <a:close/>
                </a:path>
                <a:path w="605154" h="144145">
                  <a:moveTo>
                    <a:pt x="254241" y="90474"/>
                  </a:moveTo>
                  <a:lnTo>
                    <a:pt x="237820" y="46482"/>
                  </a:lnTo>
                  <a:lnTo>
                    <a:pt x="224358" y="38087"/>
                  </a:lnTo>
                  <a:lnTo>
                    <a:pt x="224358" y="78066"/>
                  </a:lnTo>
                  <a:lnTo>
                    <a:pt x="170484" y="78066"/>
                  </a:lnTo>
                  <a:lnTo>
                    <a:pt x="173621" y="68592"/>
                  </a:lnTo>
                  <a:lnTo>
                    <a:pt x="179438" y="61429"/>
                  </a:lnTo>
                  <a:lnTo>
                    <a:pt x="187528" y="56896"/>
                  </a:lnTo>
                  <a:lnTo>
                    <a:pt x="197523" y="55308"/>
                  </a:lnTo>
                  <a:lnTo>
                    <a:pt x="207403" y="56921"/>
                  </a:lnTo>
                  <a:lnTo>
                    <a:pt x="215442" y="61506"/>
                  </a:lnTo>
                  <a:lnTo>
                    <a:pt x="221221" y="68681"/>
                  </a:lnTo>
                  <a:lnTo>
                    <a:pt x="224358" y="78066"/>
                  </a:lnTo>
                  <a:lnTo>
                    <a:pt x="224358" y="38087"/>
                  </a:lnTo>
                  <a:lnTo>
                    <a:pt x="219760" y="35217"/>
                  </a:lnTo>
                  <a:lnTo>
                    <a:pt x="197319" y="31305"/>
                  </a:lnTo>
                  <a:lnTo>
                    <a:pt x="174142" y="35496"/>
                  </a:lnTo>
                  <a:lnTo>
                    <a:pt x="155651" y="47193"/>
                  </a:lnTo>
                  <a:lnTo>
                    <a:pt x="143408" y="65011"/>
                  </a:lnTo>
                  <a:lnTo>
                    <a:pt x="138976" y="87617"/>
                  </a:lnTo>
                  <a:lnTo>
                    <a:pt x="143408" y="110134"/>
                  </a:lnTo>
                  <a:lnTo>
                    <a:pt x="156006" y="127965"/>
                  </a:lnTo>
                  <a:lnTo>
                    <a:pt x="175679" y="139700"/>
                  </a:lnTo>
                  <a:lnTo>
                    <a:pt x="201383" y="143929"/>
                  </a:lnTo>
                  <a:lnTo>
                    <a:pt x="215328" y="142798"/>
                  </a:lnTo>
                  <a:lnTo>
                    <a:pt x="227533" y="139433"/>
                  </a:lnTo>
                  <a:lnTo>
                    <a:pt x="237947" y="133896"/>
                  </a:lnTo>
                  <a:lnTo>
                    <a:pt x="246507" y="126238"/>
                  </a:lnTo>
                  <a:lnTo>
                    <a:pt x="239395" y="118529"/>
                  </a:lnTo>
                  <a:lnTo>
                    <a:pt x="229641" y="107950"/>
                  </a:lnTo>
                  <a:lnTo>
                    <a:pt x="223812" y="112598"/>
                  </a:lnTo>
                  <a:lnTo>
                    <a:pt x="217449" y="115900"/>
                  </a:lnTo>
                  <a:lnTo>
                    <a:pt x="210312" y="117868"/>
                  </a:lnTo>
                  <a:lnTo>
                    <a:pt x="202196" y="118529"/>
                  </a:lnTo>
                  <a:lnTo>
                    <a:pt x="190703" y="117005"/>
                  </a:lnTo>
                  <a:lnTo>
                    <a:pt x="181444" y="112649"/>
                  </a:lnTo>
                  <a:lnTo>
                    <a:pt x="174726" y="105740"/>
                  </a:lnTo>
                  <a:lnTo>
                    <a:pt x="170891" y="96570"/>
                  </a:lnTo>
                  <a:lnTo>
                    <a:pt x="253631" y="96570"/>
                  </a:lnTo>
                  <a:lnTo>
                    <a:pt x="253822" y="93929"/>
                  </a:lnTo>
                  <a:lnTo>
                    <a:pt x="254241" y="90474"/>
                  </a:lnTo>
                  <a:close/>
                </a:path>
                <a:path w="605154" h="144145">
                  <a:moveTo>
                    <a:pt x="363753" y="109169"/>
                  </a:moveTo>
                  <a:lnTo>
                    <a:pt x="353428" y="86791"/>
                  </a:lnTo>
                  <a:lnTo>
                    <a:pt x="330720" y="78168"/>
                  </a:lnTo>
                  <a:lnTo>
                    <a:pt x="308013" y="74129"/>
                  </a:lnTo>
                  <a:lnTo>
                    <a:pt x="297688" y="65468"/>
                  </a:lnTo>
                  <a:lnTo>
                    <a:pt x="297688" y="59778"/>
                  </a:lnTo>
                  <a:lnTo>
                    <a:pt x="303784" y="55308"/>
                  </a:lnTo>
                  <a:lnTo>
                    <a:pt x="318008" y="55308"/>
                  </a:lnTo>
                  <a:lnTo>
                    <a:pt x="325628" y="55714"/>
                  </a:lnTo>
                  <a:lnTo>
                    <a:pt x="333463" y="57073"/>
                  </a:lnTo>
                  <a:lnTo>
                    <a:pt x="341452" y="59588"/>
                  </a:lnTo>
                  <a:lnTo>
                    <a:pt x="349516" y="63436"/>
                  </a:lnTo>
                  <a:lnTo>
                    <a:pt x="360095" y="40868"/>
                  </a:lnTo>
                  <a:lnTo>
                    <a:pt x="351256" y="36804"/>
                  </a:lnTo>
                  <a:lnTo>
                    <a:pt x="340804" y="33807"/>
                  </a:lnTo>
                  <a:lnTo>
                    <a:pt x="329476" y="31953"/>
                  </a:lnTo>
                  <a:lnTo>
                    <a:pt x="318008" y="31318"/>
                  </a:lnTo>
                  <a:lnTo>
                    <a:pt x="296646" y="33921"/>
                  </a:lnTo>
                  <a:lnTo>
                    <a:pt x="280746" y="41224"/>
                  </a:lnTo>
                  <a:lnTo>
                    <a:pt x="270827" y="52412"/>
                  </a:lnTo>
                  <a:lnTo>
                    <a:pt x="267398" y="66687"/>
                  </a:lnTo>
                  <a:lnTo>
                    <a:pt x="277723" y="89369"/>
                  </a:lnTo>
                  <a:lnTo>
                    <a:pt x="300431" y="98018"/>
                  </a:lnTo>
                  <a:lnTo>
                    <a:pt x="323138" y="101815"/>
                  </a:lnTo>
                  <a:lnTo>
                    <a:pt x="333463" y="109982"/>
                  </a:lnTo>
                  <a:lnTo>
                    <a:pt x="333463" y="116078"/>
                  </a:lnTo>
                  <a:lnTo>
                    <a:pt x="327977" y="119951"/>
                  </a:lnTo>
                  <a:lnTo>
                    <a:pt x="313334" y="119951"/>
                  </a:lnTo>
                  <a:lnTo>
                    <a:pt x="303110" y="119176"/>
                  </a:lnTo>
                  <a:lnTo>
                    <a:pt x="292963" y="117030"/>
                  </a:lnTo>
                  <a:lnTo>
                    <a:pt x="283502" y="113690"/>
                  </a:lnTo>
                  <a:lnTo>
                    <a:pt x="275323" y="109372"/>
                  </a:lnTo>
                  <a:lnTo>
                    <a:pt x="264756" y="132143"/>
                  </a:lnTo>
                  <a:lnTo>
                    <a:pt x="273850" y="136804"/>
                  </a:lnTo>
                  <a:lnTo>
                    <a:pt x="285318" y="140550"/>
                  </a:lnTo>
                  <a:lnTo>
                    <a:pt x="298348" y="143027"/>
                  </a:lnTo>
                  <a:lnTo>
                    <a:pt x="312115" y="143929"/>
                  </a:lnTo>
                  <a:lnTo>
                    <a:pt x="333997" y="141351"/>
                  </a:lnTo>
                  <a:lnTo>
                    <a:pt x="350215" y="134175"/>
                  </a:lnTo>
                  <a:lnTo>
                    <a:pt x="360286" y="123177"/>
                  </a:lnTo>
                  <a:lnTo>
                    <a:pt x="363753" y="109169"/>
                  </a:lnTo>
                  <a:close/>
                </a:path>
                <a:path w="605154" h="144145">
                  <a:moveTo>
                    <a:pt x="490359" y="90474"/>
                  </a:moveTo>
                  <a:lnTo>
                    <a:pt x="490283" y="87617"/>
                  </a:lnTo>
                  <a:lnTo>
                    <a:pt x="488518" y="78066"/>
                  </a:lnTo>
                  <a:lnTo>
                    <a:pt x="485990" y="64325"/>
                  </a:lnTo>
                  <a:lnTo>
                    <a:pt x="479907" y="55308"/>
                  </a:lnTo>
                  <a:lnTo>
                    <a:pt x="473951" y="46482"/>
                  </a:lnTo>
                  <a:lnTo>
                    <a:pt x="460476" y="38087"/>
                  </a:lnTo>
                  <a:lnTo>
                    <a:pt x="460476" y="78066"/>
                  </a:lnTo>
                  <a:lnTo>
                    <a:pt x="406603" y="78066"/>
                  </a:lnTo>
                  <a:lnTo>
                    <a:pt x="409740" y="68592"/>
                  </a:lnTo>
                  <a:lnTo>
                    <a:pt x="415556" y="61429"/>
                  </a:lnTo>
                  <a:lnTo>
                    <a:pt x="423646" y="56896"/>
                  </a:lnTo>
                  <a:lnTo>
                    <a:pt x="433641" y="55308"/>
                  </a:lnTo>
                  <a:lnTo>
                    <a:pt x="443534" y="56921"/>
                  </a:lnTo>
                  <a:lnTo>
                    <a:pt x="451561" y="61506"/>
                  </a:lnTo>
                  <a:lnTo>
                    <a:pt x="457339" y="68681"/>
                  </a:lnTo>
                  <a:lnTo>
                    <a:pt x="460476" y="78066"/>
                  </a:lnTo>
                  <a:lnTo>
                    <a:pt x="460476" y="38087"/>
                  </a:lnTo>
                  <a:lnTo>
                    <a:pt x="455879" y="35217"/>
                  </a:lnTo>
                  <a:lnTo>
                    <a:pt x="433438" y="31305"/>
                  </a:lnTo>
                  <a:lnTo>
                    <a:pt x="410260" y="35496"/>
                  </a:lnTo>
                  <a:lnTo>
                    <a:pt x="391769" y="47193"/>
                  </a:lnTo>
                  <a:lnTo>
                    <a:pt x="379526" y="65011"/>
                  </a:lnTo>
                  <a:lnTo>
                    <a:pt x="375094" y="87617"/>
                  </a:lnTo>
                  <a:lnTo>
                    <a:pt x="379526" y="110134"/>
                  </a:lnTo>
                  <a:lnTo>
                    <a:pt x="392125" y="127965"/>
                  </a:lnTo>
                  <a:lnTo>
                    <a:pt x="411797" y="139700"/>
                  </a:lnTo>
                  <a:lnTo>
                    <a:pt x="437502" y="143929"/>
                  </a:lnTo>
                  <a:lnTo>
                    <a:pt x="451446" y="142798"/>
                  </a:lnTo>
                  <a:lnTo>
                    <a:pt x="463651" y="139433"/>
                  </a:lnTo>
                  <a:lnTo>
                    <a:pt x="474065" y="133896"/>
                  </a:lnTo>
                  <a:lnTo>
                    <a:pt x="482625" y="126238"/>
                  </a:lnTo>
                  <a:lnTo>
                    <a:pt x="475513" y="118529"/>
                  </a:lnTo>
                  <a:lnTo>
                    <a:pt x="465759" y="107950"/>
                  </a:lnTo>
                  <a:lnTo>
                    <a:pt x="459930" y="112598"/>
                  </a:lnTo>
                  <a:lnTo>
                    <a:pt x="453567" y="115900"/>
                  </a:lnTo>
                  <a:lnTo>
                    <a:pt x="446443" y="117868"/>
                  </a:lnTo>
                  <a:lnTo>
                    <a:pt x="438315" y="118529"/>
                  </a:lnTo>
                  <a:lnTo>
                    <a:pt x="426821" y="117005"/>
                  </a:lnTo>
                  <a:lnTo>
                    <a:pt x="417563" y="112649"/>
                  </a:lnTo>
                  <a:lnTo>
                    <a:pt x="410845" y="105740"/>
                  </a:lnTo>
                  <a:lnTo>
                    <a:pt x="407009" y="96570"/>
                  </a:lnTo>
                  <a:lnTo>
                    <a:pt x="489750" y="96570"/>
                  </a:lnTo>
                  <a:lnTo>
                    <a:pt x="489940" y="93929"/>
                  </a:lnTo>
                  <a:lnTo>
                    <a:pt x="490359" y="90474"/>
                  </a:lnTo>
                  <a:close/>
                </a:path>
                <a:path w="605154" h="144145">
                  <a:moveTo>
                    <a:pt x="605155" y="79895"/>
                  </a:moveTo>
                  <a:lnTo>
                    <a:pt x="601624" y="58318"/>
                  </a:lnTo>
                  <a:lnTo>
                    <a:pt x="600392" y="56515"/>
                  </a:lnTo>
                  <a:lnTo>
                    <a:pt x="591337" y="43167"/>
                  </a:lnTo>
                  <a:lnTo>
                    <a:pt x="574802" y="34239"/>
                  </a:lnTo>
                  <a:lnTo>
                    <a:pt x="552513" y="31305"/>
                  </a:lnTo>
                  <a:lnTo>
                    <a:pt x="539457" y="32169"/>
                  </a:lnTo>
                  <a:lnTo>
                    <a:pt x="526872" y="34709"/>
                  </a:lnTo>
                  <a:lnTo>
                    <a:pt x="515327" y="38862"/>
                  </a:lnTo>
                  <a:lnTo>
                    <a:pt x="505345" y="44526"/>
                  </a:lnTo>
                  <a:lnTo>
                    <a:pt x="516724" y="66687"/>
                  </a:lnTo>
                  <a:lnTo>
                    <a:pt x="523367" y="62433"/>
                  </a:lnTo>
                  <a:lnTo>
                    <a:pt x="531114" y="59232"/>
                  </a:lnTo>
                  <a:lnTo>
                    <a:pt x="539546" y="57213"/>
                  </a:lnTo>
                  <a:lnTo>
                    <a:pt x="548233" y="56515"/>
                  </a:lnTo>
                  <a:lnTo>
                    <a:pt x="559384" y="57962"/>
                  </a:lnTo>
                  <a:lnTo>
                    <a:pt x="567245" y="62179"/>
                  </a:lnTo>
                  <a:lnTo>
                    <a:pt x="571906" y="68948"/>
                  </a:lnTo>
                  <a:lnTo>
                    <a:pt x="573443" y="78066"/>
                  </a:lnTo>
                  <a:lnTo>
                    <a:pt x="573443" y="96570"/>
                  </a:lnTo>
                  <a:lnTo>
                    <a:pt x="573443" y="107746"/>
                  </a:lnTo>
                  <a:lnTo>
                    <a:pt x="569734" y="114261"/>
                  </a:lnTo>
                  <a:lnTo>
                    <a:pt x="564349" y="118897"/>
                  </a:lnTo>
                  <a:lnTo>
                    <a:pt x="557669" y="121666"/>
                  </a:lnTo>
                  <a:lnTo>
                    <a:pt x="550062" y="122580"/>
                  </a:lnTo>
                  <a:lnTo>
                    <a:pt x="538886" y="122580"/>
                  </a:lnTo>
                  <a:lnTo>
                    <a:pt x="532180" y="117297"/>
                  </a:lnTo>
                  <a:lnTo>
                    <a:pt x="532180" y="102057"/>
                  </a:lnTo>
                  <a:lnTo>
                    <a:pt x="536854" y="96570"/>
                  </a:lnTo>
                  <a:lnTo>
                    <a:pt x="573443" y="96570"/>
                  </a:lnTo>
                  <a:lnTo>
                    <a:pt x="573443" y="78066"/>
                  </a:lnTo>
                  <a:lnTo>
                    <a:pt x="548233" y="78066"/>
                  </a:lnTo>
                  <a:lnTo>
                    <a:pt x="526834" y="80467"/>
                  </a:lnTo>
                  <a:lnTo>
                    <a:pt x="512267" y="87185"/>
                  </a:lnTo>
                  <a:lnTo>
                    <a:pt x="503936" y="97536"/>
                  </a:lnTo>
                  <a:lnTo>
                    <a:pt x="501281" y="110794"/>
                  </a:lnTo>
                  <a:lnTo>
                    <a:pt x="504075" y="123952"/>
                  </a:lnTo>
                  <a:lnTo>
                    <a:pt x="512114" y="134454"/>
                  </a:lnTo>
                  <a:lnTo>
                    <a:pt x="524954" y="141414"/>
                  </a:lnTo>
                  <a:lnTo>
                    <a:pt x="542137" y="143929"/>
                  </a:lnTo>
                  <a:lnTo>
                    <a:pt x="553300" y="142951"/>
                  </a:lnTo>
                  <a:lnTo>
                    <a:pt x="562622" y="140042"/>
                  </a:lnTo>
                  <a:lnTo>
                    <a:pt x="570039" y="135267"/>
                  </a:lnTo>
                  <a:lnTo>
                    <a:pt x="575475" y="128689"/>
                  </a:lnTo>
                  <a:lnTo>
                    <a:pt x="575475" y="142303"/>
                  </a:lnTo>
                  <a:lnTo>
                    <a:pt x="605155" y="142303"/>
                  </a:lnTo>
                  <a:lnTo>
                    <a:pt x="605155" y="128689"/>
                  </a:lnTo>
                  <a:lnTo>
                    <a:pt x="605155" y="122580"/>
                  </a:lnTo>
                  <a:lnTo>
                    <a:pt x="605155" y="96570"/>
                  </a:lnTo>
                  <a:lnTo>
                    <a:pt x="605155" y="79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24387" y="3440828"/>
              <a:ext cx="316828" cy="15246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347816" y="3332976"/>
            <a:ext cx="1386571" cy="147410"/>
            <a:chOff x="1213286" y="3675532"/>
            <a:chExt cx="1529080" cy="16256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3286" y="3690781"/>
              <a:ext cx="263806" cy="1471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98180" y="3684676"/>
              <a:ext cx="93345" cy="151130"/>
            </a:xfrm>
            <a:custGeom>
              <a:avLst/>
              <a:gdLst/>
              <a:ahLst/>
              <a:cxnLst/>
              <a:rect l="l" t="t" r="r" b="b"/>
              <a:pathLst>
                <a:path w="93344" h="151129">
                  <a:moveTo>
                    <a:pt x="31711" y="0"/>
                  </a:moveTo>
                  <a:lnTo>
                    <a:pt x="0" y="0"/>
                  </a:lnTo>
                  <a:lnTo>
                    <a:pt x="0" y="150837"/>
                  </a:lnTo>
                  <a:lnTo>
                    <a:pt x="31711" y="150837"/>
                  </a:lnTo>
                  <a:lnTo>
                    <a:pt x="31711" y="0"/>
                  </a:lnTo>
                  <a:close/>
                </a:path>
                <a:path w="93344" h="151129">
                  <a:moveTo>
                    <a:pt x="92875" y="0"/>
                  </a:moveTo>
                  <a:lnTo>
                    <a:pt x="61163" y="0"/>
                  </a:lnTo>
                  <a:lnTo>
                    <a:pt x="61163" y="150837"/>
                  </a:lnTo>
                  <a:lnTo>
                    <a:pt x="92875" y="150837"/>
                  </a:lnTo>
                  <a:lnTo>
                    <a:pt x="92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388" y="3724509"/>
              <a:ext cx="103873" cy="1126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45875" y="3684677"/>
              <a:ext cx="252215" cy="1524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19175" y="3675532"/>
              <a:ext cx="473099" cy="1616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13352" y="3724511"/>
              <a:ext cx="228840" cy="112621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7708406" y="6833239"/>
            <a:ext cx="5758" cy="22457"/>
          </a:xfrm>
          <a:custGeom>
            <a:avLst/>
            <a:gdLst/>
            <a:ahLst/>
            <a:cxnLst/>
            <a:rect l="l" t="t" r="r" b="b"/>
            <a:pathLst>
              <a:path w="6350" h="24765">
                <a:moveTo>
                  <a:pt x="0" y="24460"/>
                </a:moveTo>
                <a:lnTo>
                  <a:pt x="6350" y="24460"/>
                </a:lnTo>
                <a:lnTo>
                  <a:pt x="6350" y="0"/>
                </a:lnTo>
                <a:lnTo>
                  <a:pt x="0" y="0"/>
                </a:lnTo>
                <a:lnTo>
                  <a:pt x="0" y="2446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grpSp>
        <p:nvGrpSpPr>
          <p:cNvPr id="33" name="object 33"/>
          <p:cNvGrpSpPr/>
          <p:nvPr/>
        </p:nvGrpSpPr>
        <p:grpSpPr>
          <a:xfrm>
            <a:off x="3238895" y="272151"/>
            <a:ext cx="6982791" cy="5467972"/>
            <a:chOff x="2195948" y="0"/>
            <a:chExt cx="8510905" cy="7573009"/>
          </a:xfrm>
        </p:grpSpPr>
        <p:sp>
          <p:nvSpPr>
            <p:cNvPr id="34" name="object 34"/>
            <p:cNvSpPr/>
            <p:nvPr/>
          </p:nvSpPr>
          <p:spPr>
            <a:xfrm>
              <a:off x="3115736" y="5453533"/>
              <a:ext cx="2329815" cy="645795"/>
            </a:xfrm>
            <a:custGeom>
              <a:avLst/>
              <a:gdLst/>
              <a:ahLst/>
              <a:cxnLst/>
              <a:rect l="l" t="t" r="r" b="b"/>
              <a:pathLst>
                <a:path w="2329815" h="645795">
                  <a:moveTo>
                    <a:pt x="0" y="415620"/>
                  </a:moveTo>
                  <a:lnTo>
                    <a:pt x="2329637" y="645299"/>
                  </a:lnTo>
                  <a:lnTo>
                    <a:pt x="1164831" y="0"/>
                  </a:lnTo>
                  <a:lnTo>
                    <a:pt x="0" y="41562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0561" y="4556680"/>
              <a:ext cx="1165225" cy="1542415"/>
            </a:xfrm>
            <a:custGeom>
              <a:avLst/>
              <a:gdLst/>
              <a:ahLst/>
              <a:cxnLst/>
              <a:rect l="l" t="t" r="r" b="b"/>
              <a:pathLst>
                <a:path w="1165225" h="1542414">
                  <a:moveTo>
                    <a:pt x="672642" y="0"/>
                  </a:moveTo>
                  <a:lnTo>
                    <a:pt x="1164818" y="1542148"/>
                  </a:lnTo>
                  <a:lnTo>
                    <a:pt x="0" y="896848"/>
                  </a:lnTo>
                  <a:lnTo>
                    <a:pt x="672642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106873" y="5551730"/>
              <a:ext cx="1643380" cy="2008505"/>
            </a:xfrm>
            <a:custGeom>
              <a:avLst/>
              <a:gdLst/>
              <a:ahLst/>
              <a:cxnLst/>
              <a:rect l="l" t="t" r="r" b="b"/>
              <a:pathLst>
                <a:path w="1643379" h="2008504">
                  <a:moveTo>
                    <a:pt x="672642" y="0"/>
                  </a:moveTo>
                  <a:lnTo>
                    <a:pt x="1643111" y="2008275"/>
                  </a:lnTo>
                </a:path>
                <a:path w="1643379" h="2008504">
                  <a:moveTo>
                    <a:pt x="1420100" y="2008275"/>
                  </a:moveTo>
                  <a:lnTo>
                    <a:pt x="0" y="547103"/>
                  </a:lnTo>
                  <a:lnTo>
                    <a:pt x="6726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932702" y="4556686"/>
              <a:ext cx="1223010" cy="3003550"/>
            </a:xfrm>
            <a:custGeom>
              <a:avLst/>
              <a:gdLst/>
              <a:ahLst/>
              <a:cxnLst/>
              <a:rect l="l" t="t" r="r" b="b"/>
              <a:pathLst>
                <a:path w="1223010" h="3003550">
                  <a:moveTo>
                    <a:pt x="512676" y="1542148"/>
                  </a:moveTo>
                  <a:lnTo>
                    <a:pt x="20500" y="0"/>
                  </a:lnTo>
                  <a:lnTo>
                    <a:pt x="1004852" y="1312468"/>
                  </a:lnTo>
                  <a:lnTo>
                    <a:pt x="512676" y="1542148"/>
                  </a:lnTo>
                  <a:close/>
                </a:path>
                <a:path w="1223010" h="3003550">
                  <a:moveTo>
                    <a:pt x="512676" y="1542148"/>
                  </a:moveTo>
                  <a:lnTo>
                    <a:pt x="1222555" y="2565234"/>
                  </a:lnTo>
                  <a:lnTo>
                    <a:pt x="1004852" y="1312468"/>
                  </a:lnTo>
                  <a:lnTo>
                    <a:pt x="512676" y="1542148"/>
                  </a:lnTo>
                  <a:close/>
                </a:path>
                <a:path w="1223010" h="3003550">
                  <a:moveTo>
                    <a:pt x="512676" y="1542148"/>
                  </a:moveTo>
                  <a:lnTo>
                    <a:pt x="1222555" y="2565234"/>
                  </a:lnTo>
                  <a:lnTo>
                    <a:pt x="333571" y="3003318"/>
                  </a:lnTo>
                </a:path>
                <a:path w="1223010" h="3003550">
                  <a:moveTo>
                    <a:pt x="0" y="3003318"/>
                  </a:moveTo>
                  <a:lnTo>
                    <a:pt x="512676" y="154214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953199" y="4556678"/>
              <a:ext cx="2973070" cy="1312545"/>
            </a:xfrm>
            <a:custGeom>
              <a:avLst/>
              <a:gdLst/>
              <a:ahLst/>
              <a:cxnLst/>
              <a:rect l="l" t="t" r="r" b="b"/>
              <a:pathLst>
                <a:path w="2973070" h="1312545">
                  <a:moveTo>
                    <a:pt x="2973006" y="509777"/>
                  </a:moveTo>
                  <a:lnTo>
                    <a:pt x="0" y="0"/>
                  </a:lnTo>
                  <a:lnTo>
                    <a:pt x="984364" y="1312481"/>
                  </a:lnTo>
                  <a:lnTo>
                    <a:pt x="2973006" y="50977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937558" y="3850285"/>
              <a:ext cx="1988820" cy="2249170"/>
            </a:xfrm>
            <a:custGeom>
              <a:avLst/>
              <a:gdLst/>
              <a:ahLst/>
              <a:cxnLst/>
              <a:rect l="l" t="t" r="r" b="b"/>
              <a:pathLst>
                <a:path w="1988820" h="2249170">
                  <a:moveTo>
                    <a:pt x="0" y="2018868"/>
                  </a:moveTo>
                  <a:lnTo>
                    <a:pt x="1988642" y="1216164"/>
                  </a:lnTo>
                  <a:lnTo>
                    <a:pt x="205879" y="2248547"/>
                  </a:lnTo>
                  <a:lnTo>
                    <a:pt x="0" y="2018868"/>
                  </a:lnTo>
                  <a:close/>
                </a:path>
                <a:path w="1988820" h="2249170">
                  <a:moveTo>
                    <a:pt x="0" y="2018868"/>
                  </a:moveTo>
                  <a:lnTo>
                    <a:pt x="1988642" y="1216164"/>
                  </a:lnTo>
                  <a:lnTo>
                    <a:pt x="1148626" y="0"/>
                  </a:lnTo>
                  <a:lnTo>
                    <a:pt x="0" y="20188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086187" y="3099222"/>
              <a:ext cx="1517015" cy="1967230"/>
            </a:xfrm>
            <a:custGeom>
              <a:avLst/>
              <a:gdLst/>
              <a:ahLst/>
              <a:cxnLst/>
              <a:rect l="l" t="t" r="r" b="b"/>
              <a:pathLst>
                <a:path w="1517015" h="1967229">
                  <a:moveTo>
                    <a:pt x="1516710" y="0"/>
                  </a:moveTo>
                  <a:lnTo>
                    <a:pt x="840016" y="1967230"/>
                  </a:lnTo>
                  <a:lnTo>
                    <a:pt x="0" y="751065"/>
                  </a:lnTo>
                  <a:lnTo>
                    <a:pt x="151671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860139" y="3850285"/>
              <a:ext cx="1066165" cy="1216660"/>
            </a:xfrm>
            <a:custGeom>
              <a:avLst/>
              <a:gdLst/>
              <a:ahLst/>
              <a:cxnLst/>
              <a:rect l="l" t="t" r="r" b="b"/>
              <a:pathLst>
                <a:path w="1066165" h="1216660">
                  <a:moveTo>
                    <a:pt x="226047" y="0"/>
                  </a:moveTo>
                  <a:lnTo>
                    <a:pt x="0" y="597928"/>
                  </a:lnTo>
                  <a:lnTo>
                    <a:pt x="1066063" y="121616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086187" y="2355447"/>
              <a:ext cx="1517015" cy="1495425"/>
            </a:xfrm>
            <a:custGeom>
              <a:avLst/>
              <a:gdLst/>
              <a:ahLst/>
              <a:cxnLst/>
              <a:rect l="l" t="t" r="r" b="b"/>
              <a:pathLst>
                <a:path w="1517015" h="1495425">
                  <a:moveTo>
                    <a:pt x="1516710" y="743775"/>
                  </a:moveTo>
                  <a:lnTo>
                    <a:pt x="0" y="1494840"/>
                  </a:lnTo>
                  <a:lnTo>
                    <a:pt x="123964" y="131254"/>
                  </a:lnTo>
                  <a:lnTo>
                    <a:pt x="1516710" y="743775"/>
                  </a:lnTo>
                  <a:close/>
                </a:path>
                <a:path w="1517015" h="1495425">
                  <a:moveTo>
                    <a:pt x="1516710" y="743775"/>
                  </a:moveTo>
                  <a:lnTo>
                    <a:pt x="875030" y="0"/>
                  </a:lnTo>
                  <a:lnTo>
                    <a:pt x="123964" y="131254"/>
                  </a:lnTo>
                  <a:lnTo>
                    <a:pt x="1516710" y="7437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800323" y="2063771"/>
              <a:ext cx="1410335" cy="1786889"/>
            </a:xfrm>
            <a:custGeom>
              <a:avLst/>
              <a:gdLst/>
              <a:ahLst/>
              <a:cxnLst/>
              <a:rect l="l" t="t" r="r" b="b"/>
              <a:pathLst>
                <a:path w="1410334" h="1786889">
                  <a:moveTo>
                    <a:pt x="0" y="787526"/>
                  </a:moveTo>
                  <a:lnTo>
                    <a:pt x="1285862" y="1786508"/>
                  </a:lnTo>
                  <a:lnTo>
                    <a:pt x="1409827" y="422935"/>
                  </a:lnTo>
                  <a:lnTo>
                    <a:pt x="0" y="787526"/>
                  </a:lnTo>
                  <a:close/>
                </a:path>
                <a:path w="1410334" h="1786889">
                  <a:moveTo>
                    <a:pt x="0" y="787526"/>
                  </a:moveTo>
                  <a:lnTo>
                    <a:pt x="1052525" y="0"/>
                  </a:lnTo>
                  <a:lnTo>
                    <a:pt x="1409827" y="422935"/>
                  </a:lnTo>
                  <a:lnTo>
                    <a:pt x="0" y="78752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684293" y="2486706"/>
              <a:ext cx="526415" cy="2070100"/>
            </a:xfrm>
            <a:custGeom>
              <a:avLst/>
              <a:gdLst/>
              <a:ahLst/>
              <a:cxnLst/>
              <a:rect l="l" t="t" r="r" b="b"/>
              <a:pathLst>
                <a:path w="526415" h="2070100">
                  <a:moveTo>
                    <a:pt x="0" y="2069973"/>
                  </a:moveTo>
                  <a:lnTo>
                    <a:pt x="401891" y="1363573"/>
                  </a:lnTo>
                  <a:lnTo>
                    <a:pt x="525856" y="0"/>
                  </a:lnTo>
                  <a:lnTo>
                    <a:pt x="0" y="206997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5937558" y="5869153"/>
              <a:ext cx="1612900" cy="1691005"/>
            </a:xfrm>
            <a:custGeom>
              <a:avLst/>
              <a:gdLst/>
              <a:ahLst/>
              <a:cxnLst/>
              <a:rect l="l" t="t" r="r" b="b"/>
              <a:pathLst>
                <a:path w="1612900" h="1691004">
                  <a:moveTo>
                    <a:pt x="0" y="0"/>
                  </a:moveTo>
                  <a:lnTo>
                    <a:pt x="567715" y="1432623"/>
                  </a:lnTo>
                  <a:lnTo>
                    <a:pt x="1612874" y="577037"/>
                  </a:lnTo>
                  <a:lnTo>
                    <a:pt x="0" y="0"/>
                  </a:lnTo>
                  <a:close/>
                </a:path>
                <a:path w="1612900" h="1691004">
                  <a:moveTo>
                    <a:pt x="0" y="0"/>
                  </a:moveTo>
                  <a:lnTo>
                    <a:pt x="144313" y="1690851"/>
                  </a:lnTo>
                </a:path>
                <a:path w="1612900" h="1691004">
                  <a:moveTo>
                    <a:pt x="241805" y="1690851"/>
                  </a:moveTo>
                  <a:lnTo>
                    <a:pt x="728129" y="22967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115732" y="4556682"/>
              <a:ext cx="1837689" cy="1312545"/>
            </a:xfrm>
            <a:custGeom>
              <a:avLst/>
              <a:gdLst/>
              <a:ahLst/>
              <a:cxnLst/>
              <a:rect l="l" t="t" r="r" b="b"/>
              <a:pathLst>
                <a:path w="1837689" h="1312545">
                  <a:moveTo>
                    <a:pt x="1164831" y="896848"/>
                  </a:moveTo>
                  <a:lnTo>
                    <a:pt x="0" y="1312468"/>
                  </a:lnTo>
                  <a:lnTo>
                    <a:pt x="1837474" y="0"/>
                  </a:lnTo>
                  <a:lnTo>
                    <a:pt x="1164831" y="896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687158" y="3281519"/>
              <a:ext cx="2894965" cy="2270760"/>
            </a:xfrm>
            <a:custGeom>
              <a:avLst/>
              <a:gdLst/>
              <a:ahLst/>
              <a:cxnLst/>
              <a:rect l="l" t="t" r="r" b="b"/>
              <a:pathLst>
                <a:path w="2894965" h="2270760">
                  <a:moveTo>
                    <a:pt x="2894876" y="0"/>
                  </a:moveTo>
                  <a:lnTo>
                    <a:pt x="0" y="1784934"/>
                  </a:lnTo>
                  <a:lnTo>
                    <a:pt x="92354" y="2270213"/>
                  </a:lnTo>
                  <a:lnTo>
                    <a:pt x="289487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4308927" y="4382599"/>
              <a:ext cx="2310765" cy="1924685"/>
            </a:xfrm>
            <a:custGeom>
              <a:avLst/>
              <a:gdLst/>
              <a:ahLst/>
              <a:cxnLst/>
              <a:rect l="l" t="t" r="r" b="b"/>
              <a:pathLst>
                <a:path w="2310765" h="1924685">
                  <a:moveTo>
                    <a:pt x="0" y="1924138"/>
                  </a:moveTo>
                  <a:lnTo>
                    <a:pt x="1491386" y="1779219"/>
                  </a:lnTo>
                  <a:lnTo>
                    <a:pt x="2310574" y="0"/>
                  </a:lnTo>
                  <a:lnTo>
                    <a:pt x="0" y="192413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506889" y="6306732"/>
              <a:ext cx="3077210" cy="1253490"/>
            </a:xfrm>
            <a:custGeom>
              <a:avLst/>
              <a:gdLst/>
              <a:ahLst/>
              <a:cxnLst/>
              <a:rect l="l" t="t" r="r" b="b"/>
              <a:pathLst>
                <a:path w="3077210" h="1253490">
                  <a:moveTo>
                    <a:pt x="2033592" y="1253272"/>
                  </a:moveTo>
                  <a:lnTo>
                    <a:pt x="0" y="0"/>
                  </a:lnTo>
                  <a:lnTo>
                    <a:pt x="3077171" y="664476"/>
                  </a:lnTo>
                  <a:lnTo>
                    <a:pt x="2517306" y="125327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2615008" y="6098835"/>
              <a:ext cx="1492250" cy="1461770"/>
            </a:xfrm>
            <a:custGeom>
              <a:avLst/>
              <a:gdLst/>
              <a:ahLst/>
              <a:cxnLst/>
              <a:rect l="l" t="t" r="r" b="b"/>
              <a:pathLst>
                <a:path w="1492250" h="1461770">
                  <a:moveTo>
                    <a:pt x="1491867" y="1461169"/>
                  </a:moveTo>
                  <a:lnTo>
                    <a:pt x="1491867" y="0"/>
                  </a:lnTo>
                  <a:lnTo>
                    <a:pt x="0" y="146116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425662" y="4900316"/>
              <a:ext cx="2512060" cy="2660015"/>
            </a:xfrm>
            <a:custGeom>
              <a:avLst/>
              <a:gdLst/>
              <a:ahLst/>
              <a:cxnLst/>
              <a:rect l="l" t="t" r="r" b="b"/>
              <a:pathLst>
                <a:path w="2512060" h="2660015">
                  <a:moveTo>
                    <a:pt x="0" y="0"/>
                  </a:moveTo>
                  <a:lnTo>
                    <a:pt x="2511894" y="401053"/>
                  </a:lnTo>
                  <a:lnTo>
                    <a:pt x="1512350" y="2659688"/>
                  </a:lnTo>
                </a:path>
                <a:path w="2512060" h="2660015">
                  <a:moveTo>
                    <a:pt x="1351167" y="26596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425663" y="4258636"/>
              <a:ext cx="2512060" cy="1043305"/>
            </a:xfrm>
            <a:custGeom>
              <a:avLst/>
              <a:gdLst/>
              <a:ahLst/>
              <a:cxnLst/>
              <a:rect l="l" t="t" r="r" b="b"/>
              <a:pathLst>
                <a:path w="2512060" h="1043304">
                  <a:moveTo>
                    <a:pt x="2511894" y="1042733"/>
                  </a:moveTo>
                  <a:lnTo>
                    <a:pt x="2038553" y="0"/>
                  </a:lnTo>
                  <a:lnTo>
                    <a:pt x="0" y="6416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961212" y="2355444"/>
              <a:ext cx="1692275" cy="1495425"/>
            </a:xfrm>
            <a:custGeom>
              <a:avLst/>
              <a:gdLst/>
              <a:ahLst/>
              <a:cxnLst/>
              <a:rect l="l" t="t" r="r" b="b"/>
              <a:pathLst>
                <a:path w="1692275" h="1495425">
                  <a:moveTo>
                    <a:pt x="444804" y="1494840"/>
                  </a:moveTo>
                  <a:lnTo>
                    <a:pt x="0" y="0"/>
                  </a:lnTo>
                  <a:lnTo>
                    <a:pt x="1691716" y="1122959"/>
                  </a:lnTo>
                  <a:lnTo>
                    <a:pt x="444804" y="14948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209132" y="2778376"/>
              <a:ext cx="1611630" cy="700405"/>
            </a:xfrm>
            <a:custGeom>
              <a:avLst/>
              <a:gdLst/>
              <a:ahLst/>
              <a:cxnLst/>
              <a:rect l="l" t="t" r="r" b="b"/>
              <a:pathLst>
                <a:path w="1611629" h="700404">
                  <a:moveTo>
                    <a:pt x="1443799" y="700024"/>
                  </a:moveTo>
                  <a:lnTo>
                    <a:pt x="1611515" y="240639"/>
                  </a:lnTo>
                  <a:lnTo>
                    <a:pt x="0" y="0"/>
                  </a:lnTo>
                  <a:lnTo>
                    <a:pt x="1443799" y="7000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619501" y="2486704"/>
              <a:ext cx="2324100" cy="1896110"/>
            </a:xfrm>
            <a:custGeom>
              <a:avLst/>
              <a:gdLst/>
              <a:ahLst/>
              <a:cxnLst/>
              <a:rect l="l" t="t" r="r" b="b"/>
              <a:pathLst>
                <a:path w="2324100" h="1896110">
                  <a:moveTo>
                    <a:pt x="2253195" y="0"/>
                  </a:moveTo>
                  <a:lnTo>
                    <a:pt x="0" y="1895894"/>
                  </a:lnTo>
                  <a:lnTo>
                    <a:pt x="2323896" y="401320"/>
                  </a:lnTo>
                  <a:lnTo>
                    <a:pt x="225319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7210144" y="452269"/>
              <a:ext cx="1663064" cy="2034539"/>
            </a:xfrm>
            <a:custGeom>
              <a:avLst/>
              <a:gdLst/>
              <a:ahLst/>
              <a:cxnLst/>
              <a:rect l="l" t="t" r="r" b="b"/>
              <a:pathLst>
                <a:path w="1663065" h="2034539">
                  <a:moveTo>
                    <a:pt x="696379" y="0"/>
                  </a:moveTo>
                  <a:lnTo>
                    <a:pt x="1662556" y="2034438"/>
                  </a:lnTo>
                  <a:lnTo>
                    <a:pt x="0" y="2034438"/>
                  </a:lnTo>
                  <a:lnTo>
                    <a:pt x="69637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906523" y="12"/>
              <a:ext cx="1520825" cy="2064385"/>
            </a:xfrm>
            <a:custGeom>
              <a:avLst/>
              <a:gdLst/>
              <a:ahLst/>
              <a:cxnLst/>
              <a:rect l="l" t="t" r="r" b="b"/>
              <a:pathLst>
                <a:path w="1520825" h="2064385">
                  <a:moveTo>
                    <a:pt x="1469313" y="291836"/>
                  </a:moveTo>
                  <a:lnTo>
                    <a:pt x="1520355" y="2063765"/>
                  </a:lnTo>
                  <a:lnTo>
                    <a:pt x="0" y="452262"/>
                  </a:lnTo>
                  <a:lnTo>
                    <a:pt x="1469313" y="291836"/>
                  </a:lnTo>
                  <a:close/>
                </a:path>
                <a:path w="1520825" h="2064385">
                  <a:moveTo>
                    <a:pt x="1469313" y="291836"/>
                  </a:moveTo>
                  <a:lnTo>
                    <a:pt x="516232" y="0"/>
                  </a:lnTo>
                </a:path>
                <a:path w="1520825" h="2064385">
                  <a:moveTo>
                    <a:pt x="68291" y="0"/>
                  </a:moveTo>
                  <a:lnTo>
                    <a:pt x="0" y="452262"/>
                  </a:lnTo>
                  <a:lnTo>
                    <a:pt x="1469313" y="29183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049726" y="1013744"/>
              <a:ext cx="3609975" cy="1050290"/>
            </a:xfrm>
            <a:custGeom>
              <a:avLst/>
              <a:gdLst/>
              <a:ahLst/>
              <a:cxnLst/>
              <a:rect l="l" t="t" r="r" b="b"/>
              <a:pathLst>
                <a:path w="3609975" h="1050289">
                  <a:moveTo>
                    <a:pt x="0" y="0"/>
                  </a:moveTo>
                  <a:lnTo>
                    <a:pt x="2377160" y="1050036"/>
                  </a:lnTo>
                  <a:lnTo>
                    <a:pt x="3609479" y="3646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209136" y="816865"/>
              <a:ext cx="2333625" cy="1961514"/>
            </a:xfrm>
            <a:custGeom>
              <a:avLst/>
              <a:gdLst/>
              <a:ahLst/>
              <a:cxnLst/>
              <a:rect l="l" t="t" r="r" b="b"/>
              <a:pathLst>
                <a:path w="2333625" h="1961514">
                  <a:moveTo>
                    <a:pt x="0" y="1961514"/>
                  </a:moveTo>
                  <a:lnTo>
                    <a:pt x="2333409" y="0"/>
                  </a:lnTo>
                  <a:lnTo>
                    <a:pt x="457568" y="160426"/>
                  </a:lnTo>
                  <a:lnTo>
                    <a:pt x="0" y="19615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209140" y="1050203"/>
              <a:ext cx="2450465" cy="1969135"/>
            </a:xfrm>
            <a:custGeom>
              <a:avLst/>
              <a:gdLst/>
              <a:ahLst/>
              <a:cxnLst/>
              <a:rect l="l" t="t" r="r" b="b"/>
              <a:pathLst>
                <a:path w="2450465" h="1969135">
                  <a:moveTo>
                    <a:pt x="2450071" y="0"/>
                  </a:moveTo>
                  <a:lnTo>
                    <a:pt x="1611502" y="1968804"/>
                  </a:lnTo>
                  <a:lnTo>
                    <a:pt x="0" y="1728177"/>
                  </a:lnTo>
                  <a:lnTo>
                    <a:pt x="2450071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7270997" y="5581526"/>
              <a:ext cx="2329815" cy="645795"/>
            </a:xfrm>
            <a:custGeom>
              <a:avLst/>
              <a:gdLst/>
              <a:ahLst/>
              <a:cxnLst/>
              <a:rect l="l" t="t" r="r" b="b"/>
              <a:pathLst>
                <a:path w="2329815" h="645795">
                  <a:moveTo>
                    <a:pt x="0" y="415620"/>
                  </a:moveTo>
                  <a:lnTo>
                    <a:pt x="2329637" y="645299"/>
                  </a:lnTo>
                  <a:lnTo>
                    <a:pt x="1164818" y="0"/>
                  </a:lnTo>
                  <a:lnTo>
                    <a:pt x="0" y="41562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435814" y="4684672"/>
              <a:ext cx="1165225" cy="1542415"/>
            </a:xfrm>
            <a:custGeom>
              <a:avLst/>
              <a:gdLst/>
              <a:ahLst/>
              <a:cxnLst/>
              <a:rect l="l" t="t" r="r" b="b"/>
              <a:pathLst>
                <a:path w="1165225" h="1542414">
                  <a:moveTo>
                    <a:pt x="672642" y="0"/>
                  </a:moveTo>
                  <a:lnTo>
                    <a:pt x="1164818" y="1542148"/>
                  </a:lnTo>
                  <a:lnTo>
                    <a:pt x="0" y="896861"/>
                  </a:lnTo>
                  <a:lnTo>
                    <a:pt x="672642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8262134" y="5679721"/>
              <a:ext cx="1581785" cy="1880870"/>
            </a:xfrm>
            <a:custGeom>
              <a:avLst/>
              <a:gdLst/>
              <a:ahLst/>
              <a:cxnLst/>
              <a:rect l="l" t="t" r="r" b="b"/>
              <a:pathLst>
                <a:path w="1581784" h="1880870">
                  <a:moveTo>
                    <a:pt x="672642" y="0"/>
                  </a:moveTo>
                  <a:lnTo>
                    <a:pt x="1581261" y="1880283"/>
                  </a:lnTo>
                </a:path>
                <a:path w="1581784" h="1880870">
                  <a:moveTo>
                    <a:pt x="1295706" y="1880283"/>
                  </a:moveTo>
                  <a:lnTo>
                    <a:pt x="0" y="547103"/>
                  </a:lnTo>
                  <a:lnTo>
                    <a:pt x="6726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9108462" y="4684678"/>
              <a:ext cx="1202055" cy="2875915"/>
            </a:xfrm>
            <a:custGeom>
              <a:avLst/>
              <a:gdLst/>
              <a:ahLst/>
              <a:cxnLst/>
              <a:rect l="l" t="t" r="r" b="b"/>
              <a:pathLst>
                <a:path w="1202054" h="2875915">
                  <a:moveTo>
                    <a:pt x="492175" y="1542148"/>
                  </a:moveTo>
                  <a:lnTo>
                    <a:pt x="0" y="0"/>
                  </a:lnTo>
                  <a:lnTo>
                    <a:pt x="984351" y="1312468"/>
                  </a:lnTo>
                  <a:lnTo>
                    <a:pt x="492175" y="1542148"/>
                  </a:lnTo>
                  <a:close/>
                </a:path>
                <a:path w="1202054" h="2875915">
                  <a:moveTo>
                    <a:pt x="492175" y="1542148"/>
                  </a:moveTo>
                  <a:lnTo>
                    <a:pt x="1202042" y="2565234"/>
                  </a:lnTo>
                  <a:lnTo>
                    <a:pt x="984351" y="1312468"/>
                  </a:lnTo>
                  <a:lnTo>
                    <a:pt x="492175" y="1542148"/>
                  </a:lnTo>
                  <a:close/>
                </a:path>
                <a:path w="1202054" h="2875915">
                  <a:moveTo>
                    <a:pt x="492175" y="1542148"/>
                  </a:moveTo>
                  <a:lnTo>
                    <a:pt x="1202042" y="2565234"/>
                  </a:lnTo>
                  <a:lnTo>
                    <a:pt x="572792" y="2875327"/>
                  </a:lnTo>
                </a:path>
                <a:path w="1202054" h="2875915">
                  <a:moveTo>
                    <a:pt x="24407" y="2875327"/>
                  </a:moveTo>
                  <a:lnTo>
                    <a:pt x="492175" y="154214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9108460" y="4684670"/>
              <a:ext cx="1583690" cy="1312545"/>
            </a:xfrm>
            <a:custGeom>
              <a:avLst/>
              <a:gdLst/>
              <a:ahLst/>
              <a:cxnLst/>
              <a:rect l="l" t="t" r="r" b="b"/>
              <a:pathLst>
                <a:path w="1583690" h="1312545">
                  <a:moveTo>
                    <a:pt x="1583543" y="271528"/>
                  </a:moveTo>
                  <a:lnTo>
                    <a:pt x="0" y="0"/>
                  </a:lnTo>
                  <a:lnTo>
                    <a:pt x="984351" y="1312481"/>
                  </a:lnTo>
                  <a:lnTo>
                    <a:pt x="1583543" y="107062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10092813" y="4944000"/>
              <a:ext cx="599440" cy="1283335"/>
            </a:xfrm>
            <a:custGeom>
              <a:avLst/>
              <a:gdLst/>
              <a:ahLst/>
              <a:cxnLst/>
              <a:rect l="l" t="t" r="r" b="b"/>
              <a:pathLst>
                <a:path w="599440" h="1283335">
                  <a:moveTo>
                    <a:pt x="0" y="1053146"/>
                  </a:moveTo>
                  <a:lnTo>
                    <a:pt x="599189" y="811288"/>
                  </a:lnTo>
                </a:path>
                <a:path w="599440" h="1283335">
                  <a:moveTo>
                    <a:pt x="599189" y="1055065"/>
                  </a:moveTo>
                  <a:lnTo>
                    <a:pt x="205879" y="1282825"/>
                  </a:lnTo>
                  <a:lnTo>
                    <a:pt x="0" y="1053146"/>
                  </a:lnTo>
                </a:path>
                <a:path w="599440" h="1283335">
                  <a:moveTo>
                    <a:pt x="0" y="1053146"/>
                  </a:moveTo>
                  <a:lnTo>
                    <a:pt x="599189" y="811288"/>
                  </a:lnTo>
                </a:path>
                <a:path w="599440" h="1283335">
                  <a:moveTo>
                    <a:pt x="599189" y="0"/>
                  </a:moveTo>
                  <a:lnTo>
                    <a:pt x="0" y="10531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9955576" y="2428276"/>
              <a:ext cx="736600" cy="1123315"/>
            </a:xfrm>
            <a:custGeom>
              <a:avLst/>
              <a:gdLst/>
              <a:ahLst/>
              <a:cxnLst/>
              <a:rect l="l" t="t" r="r" b="b"/>
              <a:pathLst>
                <a:path w="736600" h="1123314">
                  <a:moveTo>
                    <a:pt x="0" y="551013"/>
                  </a:moveTo>
                  <a:lnTo>
                    <a:pt x="736426" y="1123134"/>
                  </a:lnTo>
                </a:path>
                <a:path w="736600" h="1123314">
                  <a:moveTo>
                    <a:pt x="736426" y="360568"/>
                  </a:moveTo>
                  <a:lnTo>
                    <a:pt x="0" y="551013"/>
                  </a:lnTo>
                </a:path>
                <a:path w="736600" h="1123314">
                  <a:moveTo>
                    <a:pt x="0" y="551013"/>
                  </a:moveTo>
                  <a:lnTo>
                    <a:pt x="736426" y="0"/>
                  </a:lnTo>
                </a:path>
                <a:path w="736600" h="1123314">
                  <a:moveTo>
                    <a:pt x="736426" y="360568"/>
                  </a:moveTo>
                  <a:lnTo>
                    <a:pt x="0" y="55101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0092813" y="5997147"/>
              <a:ext cx="599440" cy="1563370"/>
            </a:xfrm>
            <a:custGeom>
              <a:avLst/>
              <a:gdLst/>
              <a:ahLst/>
              <a:cxnLst/>
              <a:rect l="l" t="t" r="r" b="b"/>
              <a:pathLst>
                <a:path w="599440" h="1563370">
                  <a:moveTo>
                    <a:pt x="0" y="0"/>
                  </a:moveTo>
                  <a:lnTo>
                    <a:pt x="567715" y="1432623"/>
                  </a:lnTo>
                  <a:lnTo>
                    <a:pt x="599189" y="1406858"/>
                  </a:lnTo>
                </a:path>
                <a:path w="599440" h="1563370">
                  <a:moveTo>
                    <a:pt x="599189" y="214370"/>
                  </a:moveTo>
                  <a:lnTo>
                    <a:pt x="0" y="0"/>
                  </a:lnTo>
                </a:path>
                <a:path w="599440" h="1563370">
                  <a:moveTo>
                    <a:pt x="0" y="0"/>
                  </a:moveTo>
                  <a:lnTo>
                    <a:pt x="133399" y="1562858"/>
                  </a:lnTo>
                </a:path>
                <a:path w="599440" h="1563370">
                  <a:moveTo>
                    <a:pt x="284415" y="1562858"/>
                  </a:moveTo>
                  <a:lnTo>
                    <a:pt x="599189" y="617090"/>
                  </a:lnTo>
                </a:path>
                <a:path w="599440" h="1563370">
                  <a:moveTo>
                    <a:pt x="599189" y="18900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7270998" y="4684669"/>
              <a:ext cx="1837689" cy="1312545"/>
            </a:xfrm>
            <a:custGeom>
              <a:avLst/>
              <a:gdLst/>
              <a:ahLst/>
              <a:cxnLst/>
              <a:rect l="l" t="t" r="r" b="b"/>
              <a:pathLst>
                <a:path w="1837690" h="1312545">
                  <a:moveTo>
                    <a:pt x="1164818" y="896861"/>
                  </a:moveTo>
                  <a:lnTo>
                    <a:pt x="0" y="1312481"/>
                  </a:lnTo>
                  <a:lnTo>
                    <a:pt x="1837461" y="0"/>
                  </a:lnTo>
                  <a:lnTo>
                    <a:pt x="1164818" y="8968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8842419" y="4054022"/>
              <a:ext cx="1849755" cy="1626235"/>
            </a:xfrm>
            <a:custGeom>
              <a:avLst/>
              <a:gdLst/>
              <a:ahLst/>
              <a:cxnLst/>
              <a:rect l="l" t="t" r="r" b="b"/>
              <a:pathLst>
                <a:path w="1849754" h="1626235">
                  <a:moveTo>
                    <a:pt x="1849583" y="0"/>
                  </a:moveTo>
                  <a:lnTo>
                    <a:pt x="0" y="1140423"/>
                  </a:lnTo>
                  <a:lnTo>
                    <a:pt x="92354" y="1625703"/>
                  </a:lnTo>
                  <a:lnTo>
                    <a:pt x="1849583" y="2022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464189" y="4579511"/>
              <a:ext cx="2228215" cy="1855470"/>
            </a:xfrm>
            <a:custGeom>
              <a:avLst/>
              <a:gdLst/>
              <a:ahLst/>
              <a:cxnLst/>
              <a:rect l="l" t="t" r="r" b="b"/>
              <a:pathLst>
                <a:path w="2228215" h="1855470">
                  <a:moveTo>
                    <a:pt x="0" y="1855219"/>
                  </a:moveTo>
                  <a:lnTo>
                    <a:pt x="1491386" y="1710299"/>
                  </a:lnTo>
                  <a:lnTo>
                    <a:pt x="2227813" y="110831"/>
                  </a:lnTo>
                </a:path>
                <a:path w="2228215" h="1855470">
                  <a:moveTo>
                    <a:pt x="2227813" y="0"/>
                  </a:moveTo>
                  <a:lnTo>
                    <a:pt x="0" y="185521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6662149" y="6434724"/>
              <a:ext cx="3077210" cy="1125855"/>
            </a:xfrm>
            <a:custGeom>
              <a:avLst/>
              <a:gdLst/>
              <a:ahLst/>
              <a:cxnLst/>
              <a:rect l="l" t="t" r="r" b="b"/>
              <a:pathLst>
                <a:path w="3077209" h="1125854">
                  <a:moveTo>
                    <a:pt x="1825909" y="1125280"/>
                  </a:moveTo>
                  <a:lnTo>
                    <a:pt x="0" y="0"/>
                  </a:lnTo>
                  <a:lnTo>
                    <a:pt x="3077171" y="664476"/>
                  </a:lnTo>
                  <a:lnTo>
                    <a:pt x="2639009" y="1125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6900954" y="6226827"/>
              <a:ext cx="1361440" cy="1333500"/>
            </a:xfrm>
            <a:custGeom>
              <a:avLst/>
              <a:gdLst/>
              <a:ahLst/>
              <a:cxnLst/>
              <a:rect l="l" t="t" r="r" b="b"/>
              <a:pathLst>
                <a:path w="1361440" h="1333500">
                  <a:moveTo>
                    <a:pt x="1361176" y="1333177"/>
                  </a:moveTo>
                  <a:lnTo>
                    <a:pt x="1361176" y="0"/>
                  </a:lnTo>
                  <a:lnTo>
                    <a:pt x="0" y="133317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7580924" y="5028309"/>
              <a:ext cx="2512060" cy="2531745"/>
            </a:xfrm>
            <a:custGeom>
              <a:avLst/>
              <a:gdLst/>
              <a:ahLst/>
              <a:cxnLst/>
              <a:rect l="l" t="t" r="r" b="b"/>
              <a:pathLst>
                <a:path w="2512059" h="2531745">
                  <a:moveTo>
                    <a:pt x="0" y="0"/>
                  </a:moveTo>
                  <a:lnTo>
                    <a:pt x="2511894" y="401053"/>
                  </a:lnTo>
                  <a:lnTo>
                    <a:pt x="1568992" y="2531695"/>
                  </a:lnTo>
                </a:path>
                <a:path w="2512059" h="2531745">
                  <a:moveTo>
                    <a:pt x="1286144" y="253169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7580920" y="4386629"/>
              <a:ext cx="2512060" cy="1043305"/>
            </a:xfrm>
            <a:custGeom>
              <a:avLst/>
              <a:gdLst/>
              <a:ahLst/>
              <a:cxnLst/>
              <a:rect l="l" t="t" r="r" b="b"/>
              <a:pathLst>
                <a:path w="2512059" h="1043304">
                  <a:moveTo>
                    <a:pt x="2511894" y="1042733"/>
                  </a:moveTo>
                  <a:lnTo>
                    <a:pt x="2038553" y="0"/>
                  </a:lnTo>
                  <a:lnTo>
                    <a:pt x="0" y="6416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07541" y="6403294"/>
              <a:ext cx="85801" cy="8580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86753" y="6040198"/>
              <a:ext cx="117259" cy="11727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94799" y="6048103"/>
              <a:ext cx="90525" cy="9052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92294" y="5823891"/>
              <a:ext cx="90525" cy="9052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28627" y="6090121"/>
              <a:ext cx="143383" cy="14338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67231" y="7258880"/>
              <a:ext cx="85801" cy="8580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39987" y="6255994"/>
              <a:ext cx="112394" cy="11239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90473" y="5254290"/>
              <a:ext cx="94170" cy="9415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46796" y="5822074"/>
              <a:ext cx="94170" cy="9415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33475" y="5406457"/>
              <a:ext cx="106934" cy="10692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22031" y="5498263"/>
              <a:ext cx="106934" cy="10693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10751" y="4205164"/>
              <a:ext cx="106934" cy="10693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13635" y="4434859"/>
              <a:ext cx="106934" cy="10693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13634" y="5040090"/>
              <a:ext cx="126987" cy="12697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59787" y="6033518"/>
              <a:ext cx="130632" cy="13063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59064" y="4999329"/>
              <a:ext cx="134277" cy="13425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23988" y="4315461"/>
              <a:ext cx="134277" cy="13426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14892" y="3174281"/>
              <a:ext cx="174383" cy="17437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63978" y="2440539"/>
              <a:ext cx="92341" cy="9234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19449" y="2030374"/>
              <a:ext cx="66801" cy="6680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16880" y="2311120"/>
              <a:ext cx="77736" cy="7773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553090" y="3049418"/>
              <a:ext cx="99618" cy="9961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822890" y="2436900"/>
              <a:ext cx="99618" cy="9961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56715" y="402466"/>
              <a:ext cx="99618" cy="9961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322902" y="199313"/>
              <a:ext cx="142341" cy="14234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471373" y="745686"/>
              <a:ext cx="142341" cy="14235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95535" y="884240"/>
              <a:ext cx="164223" cy="16422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893588" y="2823140"/>
              <a:ext cx="114693" cy="11469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99920" y="963941"/>
              <a:ext cx="99618" cy="9961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754149" y="2773158"/>
              <a:ext cx="124320" cy="12430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824602" y="4412698"/>
              <a:ext cx="71069" cy="7105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29302" y="4649672"/>
              <a:ext cx="71069" cy="7106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72514" y="2012003"/>
              <a:ext cx="108737" cy="10354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74415" y="2244627"/>
              <a:ext cx="84658" cy="8464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92421" y="2228223"/>
              <a:ext cx="115684" cy="11569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421135" y="2360195"/>
              <a:ext cx="89306" cy="8930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657522" y="2548354"/>
              <a:ext cx="89306" cy="8930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719083" y="2211141"/>
              <a:ext cx="141465" cy="14146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861133" y="1230721"/>
              <a:ext cx="84645" cy="8464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419060" y="529003"/>
              <a:ext cx="73939" cy="7393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48393" y="3106733"/>
              <a:ext cx="92913" cy="9288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344706" y="2674600"/>
              <a:ext cx="105498" cy="10549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847718" y="2663762"/>
              <a:ext cx="105498" cy="10549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379282" y="4051925"/>
              <a:ext cx="105498" cy="10549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128218" y="3695214"/>
              <a:ext cx="105498" cy="10549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008015" y="3079964"/>
              <a:ext cx="125272" cy="12527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388400" y="2006155"/>
              <a:ext cx="128879" cy="12886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804972" y="3643281"/>
              <a:ext cx="132473" cy="13247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651868" y="4412260"/>
              <a:ext cx="132473" cy="132461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399567" y="5351383"/>
              <a:ext cx="172034" cy="17203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953165" y="6092249"/>
              <a:ext cx="91097" cy="9109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387302" y="6463803"/>
              <a:ext cx="65900" cy="6588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47084" y="6356043"/>
              <a:ext cx="76695" cy="7669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475534" y="5711685"/>
              <a:ext cx="98272" cy="98285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309323" y="6360021"/>
              <a:ext cx="98272" cy="9828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042962" y="5983632"/>
              <a:ext cx="113156" cy="11314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255649" y="5505062"/>
              <a:ext cx="122656" cy="12263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988827" y="4110413"/>
              <a:ext cx="70116" cy="70103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550872" y="3942656"/>
              <a:ext cx="70116" cy="70103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827098" y="6865794"/>
              <a:ext cx="107276" cy="10215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064914" y="7031572"/>
              <a:ext cx="180682" cy="18069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575345" y="6008486"/>
              <a:ext cx="180682" cy="18069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518183" y="7373159"/>
              <a:ext cx="127584" cy="12759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335322" y="4804314"/>
              <a:ext cx="180682" cy="180695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505084" y="4444184"/>
              <a:ext cx="144183" cy="144183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165509" y="4112100"/>
              <a:ext cx="136271" cy="136258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742883" y="2887776"/>
              <a:ext cx="208991" cy="208991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126852" y="2696097"/>
              <a:ext cx="164566" cy="164566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576036" y="965292"/>
              <a:ext cx="130501" cy="16634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751980" y="763670"/>
              <a:ext cx="154216" cy="154190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505817" y="1367346"/>
              <a:ext cx="210756" cy="210756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281294" y="1398685"/>
              <a:ext cx="162686" cy="16268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644442" y="1802389"/>
              <a:ext cx="162686" cy="162699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844649" y="1229407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09">
                  <a:moveTo>
                    <a:pt x="129120" y="0"/>
                  </a:moveTo>
                  <a:lnTo>
                    <a:pt x="78947" y="10020"/>
                  </a:lnTo>
                  <a:lnTo>
                    <a:pt x="37933" y="37552"/>
                  </a:lnTo>
                  <a:lnTo>
                    <a:pt x="10232" y="78454"/>
                  </a:lnTo>
                  <a:lnTo>
                    <a:pt x="0" y="128587"/>
                  </a:lnTo>
                  <a:lnTo>
                    <a:pt x="10028" y="178759"/>
                  </a:lnTo>
                  <a:lnTo>
                    <a:pt x="37563" y="219768"/>
                  </a:lnTo>
                  <a:lnTo>
                    <a:pt x="78466" y="247464"/>
                  </a:lnTo>
                  <a:lnTo>
                    <a:pt x="128600" y="257695"/>
                  </a:lnTo>
                  <a:lnTo>
                    <a:pt x="178773" y="247671"/>
                  </a:lnTo>
                  <a:lnTo>
                    <a:pt x="219787" y="220143"/>
                  </a:lnTo>
                  <a:lnTo>
                    <a:pt x="247488" y="179244"/>
                  </a:lnTo>
                  <a:lnTo>
                    <a:pt x="257721" y="129108"/>
                  </a:lnTo>
                  <a:lnTo>
                    <a:pt x="247692" y="78934"/>
                  </a:lnTo>
                  <a:lnTo>
                    <a:pt x="220157" y="37922"/>
                  </a:lnTo>
                  <a:lnTo>
                    <a:pt x="179254" y="10225"/>
                  </a:lnTo>
                  <a:lnTo>
                    <a:pt x="12912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pic>
          <p:nvPicPr>
            <p:cNvPr id="150" name="object 15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639094" y="2819576"/>
              <a:ext cx="169240" cy="169252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0594819" y="2529174"/>
              <a:ext cx="97184" cy="19217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717081" y="2362386"/>
              <a:ext cx="192176" cy="19217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474548" y="4683938"/>
              <a:ext cx="192176" cy="192163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908015" y="4274007"/>
              <a:ext cx="192176" cy="192189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088471" y="5640166"/>
              <a:ext cx="241325" cy="241312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028039" y="3198511"/>
              <a:ext cx="241325" cy="241312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567953" y="6407716"/>
              <a:ext cx="313690" cy="313690"/>
            </a:xfrm>
            <a:custGeom>
              <a:avLst/>
              <a:gdLst/>
              <a:ahLst/>
              <a:cxnLst/>
              <a:rect l="l" t="t" r="r" b="b"/>
              <a:pathLst>
                <a:path w="313689" h="313690">
                  <a:moveTo>
                    <a:pt x="157022" y="0"/>
                  </a:moveTo>
                  <a:lnTo>
                    <a:pt x="107478" y="7888"/>
                  </a:lnTo>
                  <a:lnTo>
                    <a:pt x="64417" y="30048"/>
                  </a:lnTo>
                  <a:lnTo>
                    <a:pt x="30425" y="63903"/>
                  </a:lnTo>
                  <a:lnTo>
                    <a:pt x="8091" y="106875"/>
                  </a:lnTo>
                  <a:lnTo>
                    <a:pt x="0" y="156387"/>
                  </a:lnTo>
                  <a:lnTo>
                    <a:pt x="7893" y="205923"/>
                  </a:lnTo>
                  <a:lnTo>
                    <a:pt x="30054" y="248977"/>
                  </a:lnTo>
                  <a:lnTo>
                    <a:pt x="63907" y="282961"/>
                  </a:lnTo>
                  <a:lnTo>
                    <a:pt x="106877" y="305289"/>
                  </a:lnTo>
                  <a:lnTo>
                    <a:pt x="156387" y="313372"/>
                  </a:lnTo>
                  <a:lnTo>
                    <a:pt x="205931" y="305491"/>
                  </a:lnTo>
                  <a:lnTo>
                    <a:pt x="248992" y="283338"/>
                  </a:lnTo>
                  <a:lnTo>
                    <a:pt x="282984" y="249488"/>
                  </a:lnTo>
                  <a:lnTo>
                    <a:pt x="305319" y="206520"/>
                  </a:lnTo>
                  <a:lnTo>
                    <a:pt x="313410" y="157010"/>
                  </a:lnTo>
                  <a:lnTo>
                    <a:pt x="305522" y="107471"/>
                  </a:lnTo>
                  <a:lnTo>
                    <a:pt x="283361" y="64411"/>
                  </a:lnTo>
                  <a:lnTo>
                    <a:pt x="249506" y="30419"/>
                  </a:lnTo>
                  <a:lnTo>
                    <a:pt x="206534" y="8086"/>
                  </a:lnTo>
                  <a:lnTo>
                    <a:pt x="157022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pic>
          <p:nvPicPr>
            <p:cNvPr id="158" name="object 15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835818" y="6762846"/>
              <a:ext cx="179031" cy="179044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195948" y="7141160"/>
              <a:ext cx="206133" cy="206133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820943" y="7225135"/>
              <a:ext cx="223431" cy="223405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98613" y="4370322"/>
              <a:ext cx="127723" cy="127736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272117" y="3942922"/>
              <a:ext cx="127736" cy="127723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2FF9BC0-AF4F-F13A-607B-2C4211F5CD3C}"/>
              </a:ext>
            </a:extLst>
          </p:cNvPr>
          <p:cNvGrpSpPr/>
          <p:nvPr/>
        </p:nvGrpSpPr>
        <p:grpSpPr>
          <a:xfrm>
            <a:off x="330179" y="151877"/>
            <a:ext cx="11531642" cy="886426"/>
            <a:chOff x="284912" y="140660"/>
            <a:chExt cx="11531642" cy="886426"/>
          </a:xfrm>
        </p:grpSpPr>
        <p:pic>
          <p:nvPicPr>
            <p:cNvPr id="1032" name="Picture 8" descr="logo">
              <a:extLst>
                <a:ext uri="{FF2B5EF4-FFF2-40B4-BE49-F238E27FC236}">
                  <a16:creationId xmlns:a16="http://schemas.microsoft.com/office/drawing/2014/main" id="{3E2E2C31-7E9A-0628-8893-2BDB132F3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063" y="140660"/>
              <a:ext cx="683815" cy="88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light logo">
              <a:extLst>
                <a:ext uri="{FF2B5EF4-FFF2-40B4-BE49-F238E27FC236}">
                  <a16:creationId xmlns:a16="http://schemas.microsoft.com/office/drawing/2014/main" id="{74441188-1651-E852-2EE8-D92F6F8D5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045" y="174842"/>
              <a:ext cx="683815" cy="77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04516B7-E9B8-6FFB-FC88-A72FCAF3F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451" y="202353"/>
              <a:ext cx="720445" cy="709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African Union">
              <a:extLst>
                <a:ext uri="{FF2B5EF4-FFF2-40B4-BE49-F238E27FC236}">
                  <a16:creationId xmlns:a16="http://schemas.microsoft.com/office/drawing/2014/main" id="{4DDD4140-E60E-615B-7598-72EDFD1067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78" y="354420"/>
              <a:ext cx="1219068" cy="430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IUCEA (@iucea_info) / Twitter">
              <a:extLst>
                <a:ext uri="{FF2B5EF4-FFF2-40B4-BE49-F238E27FC236}">
                  <a16:creationId xmlns:a16="http://schemas.microsoft.com/office/drawing/2014/main" id="{22AE692C-DF8B-4514-6EE2-B658D4475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116" y="167820"/>
              <a:ext cx="789438" cy="789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AAU – Voice of Higher Education in Africa">
              <a:extLst>
                <a:ext uri="{FF2B5EF4-FFF2-40B4-BE49-F238E27FC236}">
                  <a16:creationId xmlns:a16="http://schemas.microsoft.com/office/drawing/2014/main" id="{B2C86B87-28D3-25D2-CBF0-7191A9A37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649" y="238565"/>
              <a:ext cx="2688920" cy="69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The African Academy Of Sciences Issues Formal Protest At The Racist Remarks  Made About Africa, Haiti And El Salvador By The American President, Donald  Trump | The AAS">
              <a:extLst>
                <a:ext uri="{FF2B5EF4-FFF2-40B4-BE49-F238E27FC236}">
                  <a16:creationId xmlns:a16="http://schemas.microsoft.com/office/drawing/2014/main" id="{05B5229E-CED7-0F40-6F9A-38790814B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12" y="263833"/>
              <a:ext cx="936605" cy="624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F2F11EA-673C-687C-DC54-1F6EFAC54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245" y="229413"/>
              <a:ext cx="1520349" cy="640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2D4B038-1826-224E-3A98-CB8327A30FFB}"/>
              </a:ext>
            </a:extLst>
          </p:cNvPr>
          <p:cNvGrpSpPr/>
          <p:nvPr/>
        </p:nvGrpSpPr>
        <p:grpSpPr>
          <a:xfrm>
            <a:off x="2219482" y="6156743"/>
            <a:ext cx="6876421" cy="511571"/>
            <a:chOff x="320691" y="5709200"/>
            <a:chExt cx="11635795" cy="1164803"/>
          </a:xfrm>
        </p:grpSpPr>
        <p:pic>
          <p:nvPicPr>
            <p:cNvPr id="169" name="Picture 32" descr="Unisa Logo [University of South Africa] - SVG, PNG, AI, EPS Vectors SVG,  PNG, AI, EPS Vectors">
              <a:extLst>
                <a:ext uri="{FF2B5EF4-FFF2-40B4-BE49-F238E27FC236}">
                  <a16:creationId xmlns:a16="http://schemas.microsoft.com/office/drawing/2014/main" id="{A540928C-05A9-2410-3719-9E6E86E1D0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17" b="35194"/>
            <a:stretch/>
          </p:blipFill>
          <p:spPr bwMode="auto">
            <a:xfrm>
              <a:off x="10028698" y="5866379"/>
              <a:ext cx="1927788" cy="55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34" descr="University of Cape Town - Wikipedia">
              <a:extLst>
                <a:ext uri="{FF2B5EF4-FFF2-40B4-BE49-F238E27FC236}">
                  <a16:creationId xmlns:a16="http://schemas.microsoft.com/office/drawing/2014/main" id="{290BD55F-7C16-80B2-8299-C92BD5C6E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923" y="5847390"/>
              <a:ext cx="891960" cy="905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36" descr="Institute for Humanities in Africa | University of Cape Town">
              <a:extLst>
                <a:ext uri="{FF2B5EF4-FFF2-40B4-BE49-F238E27FC236}">
                  <a16:creationId xmlns:a16="http://schemas.microsoft.com/office/drawing/2014/main" id="{B5662452-196F-F1A7-89CA-123D0292F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117" y="5987640"/>
              <a:ext cx="1044446" cy="543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7F3001CC-2B9A-49A8-B91E-854AD96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/>
            <a:stretch>
              <a:fillRect/>
            </a:stretch>
          </p:blipFill>
          <p:spPr>
            <a:xfrm>
              <a:off x="10116984" y="6446812"/>
              <a:ext cx="1650848" cy="187968"/>
            </a:xfrm>
            <a:prstGeom prst="rect">
              <a:avLst/>
            </a:prstGeom>
          </p:spPr>
        </p:pic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A9AE3862-9A9F-BA1B-600D-8DC0CAC3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/>
            <a:stretch>
              <a:fillRect/>
            </a:stretch>
          </p:blipFill>
          <p:spPr>
            <a:xfrm>
              <a:off x="320691" y="5709200"/>
              <a:ext cx="4191302" cy="11648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A68B6-F637-B7BA-0F5C-57E081CB8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6304-EBDF-D3E0-FD10-27179D8E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Africa Charter</a:t>
            </a:r>
            <a:endParaRPr lang="en-GB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367F8-F01B-0A0F-C703-804ED69FB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Argument, relevance, plans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0250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19" ma:contentTypeDescription="Create a new document." ma:contentTypeScope="" ma:versionID="14f4aa07d0839b33096b253d0b7c7ec8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59925d844ab5b342759dba5a1dc709c2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Props1.xml><?xml version="1.0" encoding="utf-8"?>
<ds:datastoreItem xmlns:ds="http://schemas.openxmlformats.org/officeDocument/2006/customXml" ds:itemID="{676EDD24-FA18-44B4-8349-215F13CE4AAD}"/>
</file>

<file path=customXml/itemProps2.xml><?xml version="1.0" encoding="utf-8"?>
<ds:datastoreItem xmlns:ds="http://schemas.openxmlformats.org/officeDocument/2006/customXml" ds:itemID="{ADCFAAC9-7314-4717-9275-7C822214C016}"/>
</file>

<file path=customXml/itemProps3.xml><?xml version="1.0" encoding="utf-8"?>
<ds:datastoreItem xmlns:ds="http://schemas.openxmlformats.org/officeDocument/2006/customXml" ds:itemID="{8469884B-F86A-490A-A7B9-F1B8F024BDB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Widescreen</PresentationFormat>
  <Paragraphs>222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Mincho</vt:lpstr>
      <vt:lpstr>Aptos</vt:lpstr>
      <vt:lpstr>Aptos Display</vt:lpstr>
      <vt:lpstr>Aptos Narrow</vt:lpstr>
      <vt:lpstr>Arial</vt:lpstr>
      <vt:lpstr>Calibri</vt:lpstr>
      <vt:lpstr>Calibri Light</vt:lpstr>
      <vt:lpstr>Cambria</vt:lpstr>
      <vt:lpstr>Symbol</vt:lpstr>
      <vt:lpstr>Office Theme</vt:lpstr>
      <vt:lpstr>Africa Charter for Transformative Research Collaborations: from principles and aspirations to action</vt:lpstr>
      <vt:lpstr>Outline</vt:lpstr>
      <vt:lpstr>Context</vt:lpstr>
      <vt:lpstr>Toward equity in ‘North-South’ partnerships: expanding debate</vt:lpstr>
      <vt:lpstr>PowerPoint Presentation</vt:lpstr>
      <vt:lpstr>PowerPoint Presentation</vt:lpstr>
      <vt:lpstr>Shifting perspective: ‘South’-centred thinking</vt:lpstr>
      <vt:lpstr>PowerPoint Presentation</vt:lpstr>
      <vt:lpstr>The Africa Charter</vt:lpstr>
      <vt:lpstr>The wider context..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Relevance ?</vt:lpstr>
      <vt:lpstr>Toward implementation - plans</vt:lpstr>
      <vt:lpstr> Identifying good collaboration practice and policy models and gaps across fields </vt:lpstr>
      <vt:lpstr>Examining existing equitable partnerships guidance</vt:lpstr>
      <vt:lpstr>PowerPoint Presentation</vt:lpstr>
      <vt:lpstr>Reflections?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Isabella Aboderin</dc:creator>
  <cp:lastModifiedBy>Isabella Aboderin</cp:lastModifiedBy>
  <cp:revision>10</cp:revision>
  <dcterms:created xsi:type="dcterms:W3CDTF">2025-02-10T09:45:05Z</dcterms:created>
  <dcterms:modified xsi:type="dcterms:W3CDTF">2025-02-12T07:25:15Z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  <property fmtid="{D5CDD505-2E9C-101B-9397-08002B2CF9AE}" pid="3" name="Order">
    <vt:r8>52600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