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4" r:id="rId2"/>
    <p:sldId id="436" r:id="rId3"/>
    <p:sldId id="472" r:id="rId4"/>
    <p:sldId id="475" r:id="rId5"/>
    <p:sldId id="489" r:id="rId6"/>
    <p:sldId id="485" r:id="rId7"/>
    <p:sldId id="300" r:id="rId8"/>
    <p:sldId id="486" r:id="rId9"/>
    <p:sldId id="487" r:id="rId10"/>
    <p:sldId id="484" r:id="rId11"/>
    <p:sldId id="488" r:id="rId12"/>
    <p:sldId id="47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3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/>
    <p:restoredTop sz="94778"/>
  </p:normalViewPr>
  <p:slideViewPr>
    <p:cSldViewPr snapToGrid="0">
      <p:cViewPr varScale="1">
        <p:scale>
          <a:sx n="99" d="100"/>
          <a:sy n="99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F3F1F-FABD-7448-95C3-E7578D5BB4C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B81CB6-06A8-EE48-903E-F9EC20C09A6E}">
      <dgm:prSet phldrT="[Texto]"/>
      <dgm:spPr/>
      <dgm:t>
        <a:bodyPr/>
        <a:lstStyle/>
        <a:p>
          <a:r>
            <a:rPr lang="pt-BR" b="1" dirty="0" err="1"/>
            <a:t>Calls</a:t>
          </a:r>
          <a:endParaRPr lang="pt-BR" b="1" dirty="0"/>
        </a:p>
      </dgm:t>
    </dgm:pt>
    <dgm:pt modelId="{7DA48CBF-0D7E-594F-8C3D-D586E140F4A0}" type="parTrans" cxnId="{6F9B5129-65FA-C348-B799-E868A246A7AA}">
      <dgm:prSet/>
      <dgm:spPr/>
      <dgm:t>
        <a:bodyPr/>
        <a:lstStyle/>
        <a:p>
          <a:endParaRPr lang="pt-BR"/>
        </a:p>
      </dgm:t>
    </dgm:pt>
    <dgm:pt modelId="{36AEE6A8-7CEC-A141-8696-F3A383183C1C}" type="sibTrans" cxnId="{6F9B5129-65FA-C348-B799-E868A246A7AA}">
      <dgm:prSet/>
      <dgm:spPr/>
      <dgm:t>
        <a:bodyPr/>
        <a:lstStyle/>
        <a:p>
          <a:endParaRPr lang="pt-BR"/>
        </a:p>
      </dgm:t>
    </dgm:pt>
    <dgm:pt modelId="{92C65F69-ADE6-0D45-830C-31D8498AA89D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CONFAP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publishes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together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with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respective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international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partners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or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signs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MoUs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participate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in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launched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(for multilateral joint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pt-BR" dirty="0">
            <a:solidFill>
              <a:srgbClr val="002060"/>
            </a:solidFill>
          </a:endParaRPr>
        </a:p>
      </dgm:t>
    </dgm:pt>
    <dgm:pt modelId="{B913D243-35F6-BE47-AFEA-7BC86A4424DF}" type="parTrans" cxnId="{89F74893-5A3C-034D-BAFF-085CDFA13507}">
      <dgm:prSet/>
      <dgm:spPr/>
      <dgm:t>
        <a:bodyPr/>
        <a:lstStyle/>
        <a:p>
          <a:endParaRPr lang="pt-BR"/>
        </a:p>
      </dgm:t>
    </dgm:pt>
    <dgm:pt modelId="{A6D3D0A8-051E-5647-B6AA-C011603A5E6B}" type="sibTrans" cxnId="{89F74893-5A3C-034D-BAFF-085CDFA13507}">
      <dgm:prSet/>
      <dgm:spPr/>
      <dgm:t>
        <a:bodyPr/>
        <a:lstStyle/>
        <a:p>
          <a:endParaRPr lang="pt-BR"/>
        </a:p>
      </dgm:t>
    </dgm:pt>
    <dgm:pt modelId="{24F7780D-1C98-D54F-B846-52DBBDCD7B41}">
      <dgm:prSet phldrT="[Texto]"/>
      <dgm:spPr/>
      <dgm:t>
        <a:bodyPr/>
        <a:lstStyle/>
        <a:p>
          <a:r>
            <a:rPr lang="pt-BR" b="1" dirty="0" err="1"/>
            <a:t>Support</a:t>
          </a:r>
          <a:endParaRPr lang="pt-BR" b="1" dirty="0"/>
        </a:p>
      </dgm:t>
    </dgm:pt>
    <dgm:pt modelId="{E46172F7-9372-9746-94D3-2628E5607E0C}" type="parTrans" cxnId="{5B8EB73C-B174-4D44-BE24-8A4A2BC53D2B}">
      <dgm:prSet/>
      <dgm:spPr/>
      <dgm:t>
        <a:bodyPr/>
        <a:lstStyle/>
        <a:p>
          <a:endParaRPr lang="pt-BR"/>
        </a:p>
      </dgm:t>
    </dgm:pt>
    <dgm:pt modelId="{3F6AE200-84BB-134D-9304-CC6C881DD9FA}" type="sibTrans" cxnId="{5B8EB73C-B174-4D44-BE24-8A4A2BC53D2B}">
      <dgm:prSet/>
      <dgm:spPr/>
      <dgm:t>
        <a:bodyPr/>
        <a:lstStyle/>
        <a:p>
          <a:endParaRPr lang="pt-BR"/>
        </a:p>
      </dgm:t>
    </dgm:pt>
    <dgm:pt modelId="{DFE15B32-0AD3-2D44-9860-568D57CE2321}">
      <dgm:prSet phldrT="[Texto]"/>
      <dgm:spPr/>
      <dgm:t>
        <a:bodyPr/>
        <a:lstStyle/>
        <a:p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FAPs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who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wish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participate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sign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their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accession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/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confirm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their</a:t>
          </a:r>
          <a:r>
            <a:rPr lang="pt-BR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support</a:t>
          </a:r>
          <a:endParaRPr lang="pt-BR" dirty="0">
            <a:solidFill>
              <a:srgbClr val="002060"/>
            </a:solidFill>
          </a:endParaRPr>
        </a:p>
      </dgm:t>
    </dgm:pt>
    <dgm:pt modelId="{06ECE562-F2F6-C447-9C46-450EC6DC7856}" type="parTrans" cxnId="{072AF903-744F-0340-B752-0E99F55D3BDA}">
      <dgm:prSet/>
      <dgm:spPr/>
      <dgm:t>
        <a:bodyPr/>
        <a:lstStyle/>
        <a:p>
          <a:endParaRPr lang="pt-BR"/>
        </a:p>
      </dgm:t>
    </dgm:pt>
    <dgm:pt modelId="{98981341-4FF4-E446-B400-0B31C5EB1C37}" type="sibTrans" cxnId="{072AF903-744F-0340-B752-0E99F55D3BDA}">
      <dgm:prSet/>
      <dgm:spPr/>
      <dgm:t>
        <a:bodyPr/>
        <a:lstStyle/>
        <a:p>
          <a:endParaRPr lang="pt-BR"/>
        </a:p>
      </dgm:t>
    </dgm:pt>
    <dgm:pt modelId="{9DA24007-C43C-094E-B5B6-6669C2CC604B}">
      <dgm:prSet phldrT="[Texto]"/>
      <dgm:spPr/>
      <dgm:t>
        <a:bodyPr/>
        <a:lstStyle/>
        <a:p>
          <a:r>
            <a:rPr lang="pt-BR" b="1" dirty="0" err="1"/>
            <a:t>Rules</a:t>
          </a:r>
          <a:endParaRPr lang="pt-BR" b="1" dirty="0"/>
        </a:p>
      </dgm:t>
    </dgm:pt>
    <dgm:pt modelId="{9E3C8925-7083-AE4F-A0B7-ABABAA77FED6}" type="parTrans" cxnId="{57AF55F7-FFE7-4048-AEA6-2921D5F12E1D}">
      <dgm:prSet/>
      <dgm:spPr/>
      <dgm:t>
        <a:bodyPr/>
        <a:lstStyle/>
        <a:p>
          <a:endParaRPr lang="pt-BR"/>
        </a:p>
      </dgm:t>
    </dgm:pt>
    <dgm:pt modelId="{46951BD4-54D0-F34D-91CD-D1C85BD51981}" type="sibTrans" cxnId="{57AF55F7-FFE7-4048-AEA6-2921D5F12E1D}">
      <dgm:prSet/>
      <dgm:spPr/>
      <dgm:t>
        <a:bodyPr/>
        <a:lstStyle/>
        <a:p>
          <a:endParaRPr lang="pt-BR"/>
        </a:p>
      </dgm:t>
    </dgm:pt>
    <dgm:pt modelId="{B12B002E-2381-D040-BCA5-F6B56DBB13BB}">
      <dgm:prSet phldrT="[Texto]"/>
      <dgm:spPr/>
      <dgm:t>
        <a:bodyPr/>
        <a:lstStyle/>
        <a:p>
          <a:r>
            <a:rPr lang="pt-BR" dirty="0" err="1">
              <a:solidFill>
                <a:srgbClr val="002060"/>
              </a:solidFill>
            </a:rPr>
            <a:t>Each</a:t>
          </a:r>
          <a:r>
            <a:rPr lang="pt-BR" dirty="0">
              <a:solidFill>
                <a:srgbClr val="002060"/>
              </a:solidFill>
            </a:rPr>
            <a:t> FAP </a:t>
          </a:r>
          <a:r>
            <a:rPr lang="pt-BR" dirty="0" err="1">
              <a:solidFill>
                <a:srgbClr val="002060"/>
              </a:solidFill>
            </a:rPr>
            <a:t>supports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according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to</a:t>
          </a:r>
          <a:r>
            <a:rPr lang="pt-BR" dirty="0">
              <a:solidFill>
                <a:srgbClr val="002060"/>
              </a:solidFill>
            </a:rPr>
            <a:t> its </a:t>
          </a:r>
          <a:r>
            <a:rPr lang="pt-BR" dirty="0" err="1">
              <a:solidFill>
                <a:srgbClr val="002060"/>
              </a:solidFill>
            </a:rPr>
            <a:t>rules</a:t>
          </a:r>
          <a:r>
            <a:rPr lang="pt-BR" dirty="0">
              <a:solidFill>
                <a:srgbClr val="002060"/>
              </a:solidFill>
            </a:rPr>
            <a:t> / </a:t>
          </a:r>
          <a:r>
            <a:rPr lang="pt-BR" dirty="0" err="1">
              <a:solidFill>
                <a:srgbClr val="002060"/>
              </a:solidFill>
            </a:rPr>
            <a:t>modalities</a:t>
          </a:r>
          <a:r>
            <a:rPr lang="pt-BR" dirty="0">
              <a:solidFill>
                <a:srgbClr val="002060"/>
              </a:solidFill>
            </a:rPr>
            <a:t> / budget; </a:t>
          </a:r>
          <a:r>
            <a:rPr lang="pt-BR" dirty="0" err="1">
              <a:solidFill>
                <a:srgbClr val="002060"/>
              </a:solidFill>
            </a:rPr>
            <a:t>applicants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from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the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respective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Brazilian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States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need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to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consult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the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FAPs</a:t>
          </a:r>
          <a:r>
            <a:rPr lang="pt-BR" dirty="0">
              <a:solidFill>
                <a:srgbClr val="002060"/>
              </a:solidFill>
            </a:rPr>
            <a:t>; </a:t>
          </a:r>
          <a:r>
            <a:rPr lang="pt-BR" dirty="0" err="1">
              <a:solidFill>
                <a:srgbClr val="002060"/>
              </a:solidFill>
            </a:rPr>
            <a:t>Guinelines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may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be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published</a:t>
          </a:r>
          <a:endParaRPr lang="pt-BR" dirty="0">
            <a:solidFill>
              <a:srgbClr val="002060"/>
            </a:solidFill>
          </a:endParaRPr>
        </a:p>
      </dgm:t>
    </dgm:pt>
    <dgm:pt modelId="{1328E8E3-D96E-7B41-83A1-32F449E1D292}" type="parTrans" cxnId="{17E4A36F-3C58-0B4B-ABE4-AD3DF84DAB8E}">
      <dgm:prSet/>
      <dgm:spPr/>
      <dgm:t>
        <a:bodyPr/>
        <a:lstStyle/>
        <a:p>
          <a:endParaRPr lang="pt-BR"/>
        </a:p>
      </dgm:t>
    </dgm:pt>
    <dgm:pt modelId="{AA3F226C-368D-2E4B-8F0E-6F44831B1050}" type="sibTrans" cxnId="{17E4A36F-3C58-0B4B-ABE4-AD3DF84DAB8E}">
      <dgm:prSet/>
      <dgm:spPr/>
      <dgm:t>
        <a:bodyPr/>
        <a:lstStyle/>
        <a:p>
          <a:endParaRPr lang="pt-BR"/>
        </a:p>
      </dgm:t>
    </dgm:pt>
    <dgm:pt modelId="{C528C6F6-FEFE-144F-84DE-4D85CB7662CB}">
      <dgm:prSet phldrT="[Texto]"/>
      <dgm:spPr/>
      <dgm:t>
        <a:bodyPr/>
        <a:lstStyle/>
        <a:p>
          <a:r>
            <a:rPr lang="pt-BR" b="1" dirty="0" err="1"/>
            <a:t>Agreements</a:t>
          </a:r>
          <a:endParaRPr lang="pt-BR" b="1" dirty="0"/>
        </a:p>
      </dgm:t>
    </dgm:pt>
    <dgm:pt modelId="{A950B7A6-BEA7-3D41-9FA9-1517101BCFC4}" type="parTrans" cxnId="{E7CF9A58-CB37-4A44-A6A1-C29424848830}">
      <dgm:prSet/>
      <dgm:spPr/>
      <dgm:t>
        <a:bodyPr/>
        <a:lstStyle/>
        <a:p>
          <a:endParaRPr lang="pt-BR"/>
        </a:p>
      </dgm:t>
    </dgm:pt>
    <dgm:pt modelId="{A7C6AFEA-A25A-3B4E-AFDC-B255F27D3BDD}" type="sibTrans" cxnId="{E7CF9A58-CB37-4A44-A6A1-C29424848830}">
      <dgm:prSet/>
      <dgm:spPr/>
      <dgm:t>
        <a:bodyPr/>
        <a:lstStyle/>
        <a:p>
          <a:endParaRPr lang="pt-BR"/>
        </a:p>
      </dgm:t>
    </dgm:pt>
    <dgm:pt modelId="{B42C57E3-0253-7C4E-964D-15CB931B8D7F}">
      <dgm:prSet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CONFAP </a:t>
          </a:r>
          <a:r>
            <a:rPr lang="pt-BR" dirty="0" err="1">
              <a:solidFill>
                <a:srgbClr val="002060"/>
              </a:solidFill>
            </a:rPr>
            <a:t>signs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agreemets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or</a:t>
          </a:r>
          <a:r>
            <a:rPr lang="pt-BR" dirty="0">
              <a:solidFill>
                <a:srgbClr val="002060"/>
              </a:solidFill>
            </a:rPr>
            <a:t> </a:t>
          </a:r>
          <a:r>
            <a:rPr lang="pt-BR" dirty="0" err="1">
              <a:solidFill>
                <a:srgbClr val="002060"/>
              </a:solidFill>
            </a:rPr>
            <a:t>MoUs</a:t>
          </a:r>
          <a:r>
            <a:rPr lang="pt-BR" dirty="0">
              <a:solidFill>
                <a:srgbClr val="002060"/>
              </a:solidFill>
            </a:rPr>
            <a:t> – legal </a:t>
          </a:r>
          <a:r>
            <a:rPr lang="pt-BR" dirty="0" err="1">
              <a:solidFill>
                <a:srgbClr val="002060"/>
              </a:solidFill>
            </a:rPr>
            <a:t>umbrella</a:t>
          </a:r>
          <a:endParaRPr lang="pt-BR" dirty="0">
            <a:solidFill>
              <a:srgbClr val="002060"/>
            </a:solidFill>
          </a:endParaRPr>
        </a:p>
      </dgm:t>
    </dgm:pt>
    <dgm:pt modelId="{FDE7BD5A-EC38-BE44-997F-4BE8BF5E6EE1}" type="parTrans" cxnId="{876B86AF-B9D1-A74C-99A8-E8648C4B4D11}">
      <dgm:prSet/>
      <dgm:spPr/>
      <dgm:t>
        <a:bodyPr/>
        <a:lstStyle/>
        <a:p>
          <a:endParaRPr lang="pt-BR"/>
        </a:p>
      </dgm:t>
    </dgm:pt>
    <dgm:pt modelId="{D5A436D2-8ADB-9A44-8FFC-BAFB225466F6}" type="sibTrans" cxnId="{876B86AF-B9D1-A74C-99A8-E8648C4B4D11}">
      <dgm:prSet/>
      <dgm:spPr/>
      <dgm:t>
        <a:bodyPr/>
        <a:lstStyle/>
        <a:p>
          <a:endParaRPr lang="pt-BR"/>
        </a:p>
      </dgm:t>
    </dgm:pt>
    <dgm:pt modelId="{9C28AABA-554D-EB42-B0A1-02150ADAFB90}" type="pres">
      <dgm:prSet presAssocID="{BFBF3F1F-FABD-7448-95C3-E7578D5BB4C3}" presName="linearFlow" presStyleCnt="0">
        <dgm:presLayoutVars>
          <dgm:dir/>
          <dgm:animLvl val="lvl"/>
          <dgm:resizeHandles val="exact"/>
        </dgm:presLayoutVars>
      </dgm:prSet>
      <dgm:spPr/>
    </dgm:pt>
    <dgm:pt modelId="{F407C8C1-B18F-C349-AC85-B221607D21DF}" type="pres">
      <dgm:prSet presAssocID="{C528C6F6-FEFE-144F-84DE-4D85CB7662CB}" presName="composite" presStyleCnt="0"/>
      <dgm:spPr/>
    </dgm:pt>
    <dgm:pt modelId="{657790DF-A02B-034E-AF28-EA96E9EBBF59}" type="pres">
      <dgm:prSet presAssocID="{C528C6F6-FEFE-144F-84DE-4D85CB7662CB}" presName="parentText" presStyleLbl="alignNode1" presStyleIdx="0" presStyleCnt="4" custScaleX="96742" custScaleY="109018">
        <dgm:presLayoutVars>
          <dgm:chMax val="1"/>
          <dgm:bulletEnabled val="1"/>
        </dgm:presLayoutVars>
      </dgm:prSet>
      <dgm:spPr/>
    </dgm:pt>
    <dgm:pt modelId="{8DE5734D-4790-854C-A369-811609B0B99E}" type="pres">
      <dgm:prSet presAssocID="{C528C6F6-FEFE-144F-84DE-4D85CB7662CB}" presName="descendantText" presStyleLbl="alignAcc1" presStyleIdx="0" presStyleCnt="4" custLinFactNeighborX="3336" custLinFactNeighborY="3680">
        <dgm:presLayoutVars>
          <dgm:bulletEnabled val="1"/>
        </dgm:presLayoutVars>
      </dgm:prSet>
      <dgm:spPr/>
    </dgm:pt>
    <dgm:pt modelId="{5B3D18A2-3A09-2D47-BE8B-5C352E88CEA6}" type="pres">
      <dgm:prSet presAssocID="{A7C6AFEA-A25A-3B4E-AFDC-B255F27D3BDD}" presName="sp" presStyleCnt="0"/>
      <dgm:spPr/>
    </dgm:pt>
    <dgm:pt modelId="{7F3C2C86-4BE2-714E-8362-59B0422B34AC}" type="pres">
      <dgm:prSet presAssocID="{A7B81CB6-06A8-EE48-903E-F9EC20C09A6E}" presName="composite" presStyleCnt="0"/>
      <dgm:spPr/>
    </dgm:pt>
    <dgm:pt modelId="{F963DFFB-E068-5840-88FD-2F2B0C2E1259}" type="pres">
      <dgm:prSet presAssocID="{A7B81CB6-06A8-EE48-903E-F9EC20C09A6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08F18DD-D7E0-6747-B156-99EA800E98BD}" type="pres">
      <dgm:prSet presAssocID="{A7B81CB6-06A8-EE48-903E-F9EC20C09A6E}" presName="descendantText" presStyleLbl="alignAcc1" presStyleIdx="1" presStyleCnt="4">
        <dgm:presLayoutVars>
          <dgm:bulletEnabled val="1"/>
        </dgm:presLayoutVars>
      </dgm:prSet>
      <dgm:spPr/>
    </dgm:pt>
    <dgm:pt modelId="{F7FCD20A-CF35-BC4E-85F6-87AC4E2CC6BE}" type="pres">
      <dgm:prSet presAssocID="{36AEE6A8-7CEC-A141-8696-F3A383183C1C}" presName="sp" presStyleCnt="0"/>
      <dgm:spPr/>
    </dgm:pt>
    <dgm:pt modelId="{1039FA12-4987-1848-92C5-E9074A0B3BD3}" type="pres">
      <dgm:prSet presAssocID="{24F7780D-1C98-D54F-B846-52DBBDCD7B41}" presName="composite" presStyleCnt="0"/>
      <dgm:spPr/>
    </dgm:pt>
    <dgm:pt modelId="{D662FC87-0B45-144A-A87F-46415AEBCCBC}" type="pres">
      <dgm:prSet presAssocID="{24F7780D-1C98-D54F-B846-52DBBDCD7B4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2D048A6-02B2-604B-AAD4-01CA2FDF9380}" type="pres">
      <dgm:prSet presAssocID="{24F7780D-1C98-D54F-B846-52DBBDCD7B41}" presName="descendantText" presStyleLbl="alignAcc1" presStyleIdx="2" presStyleCnt="4">
        <dgm:presLayoutVars>
          <dgm:bulletEnabled val="1"/>
        </dgm:presLayoutVars>
      </dgm:prSet>
      <dgm:spPr/>
    </dgm:pt>
    <dgm:pt modelId="{EBF983B9-38A5-9E4B-AB98-2B47330E25A9}" type="pres">
      <dgm:prSet presAssocID="{3F6AE200-84BB-134D-9304-CC6C881DD9FA}" presName="sp" presStyleCnt="0"/>
      <dgm:spPr/>
    </dgm:pt>
    <dgm:pt modelId="{872D0892-9D76-C54C-9EFB-524C1E9802EA}" type="pres">
      <dgm:prSet presAssocID="{9DA24007-C43C-094E-B5B6-6669C2CC604B}" presName="composite" presStyleCnt="0"/>
      <dgm:spPr/>
    </dgm:pt>
    <dgm:pt modelId="{38FFB467-DF7A-6D4B-9F5D-194143DEEBE1}" type="pres">
      <dgm:prSet presAssocID="{9DA24007-C43C-094E-B5B6-6669C2CC604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07FB4C7-F44A-1E47-84B7-DB2CEAC8142E}" type="pres">
      <dgm:prSet presAssocID="{9DA24007-C43C-094E-B5B6-6669C2CC604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72AF903-744F-0340-B752-0E99F55D3BDA}" srcId="{24F7780D-1C98-D54F-B846-52DBBDCD7B41}" destId="{DFE15B32-0AD3-2D44-9860-568D57CE2321}" srcOrd="0" destOrd="0" parTransId="{06ECE562-F2F6-C447-9C46-450EC6DC7856}" sibTransId="{98981341-4FF4-E446-B400-0B31C5EB1C37}"/>
    <dgm:cxn modelId="{6F9B5129-65FA-C348-B799-E868A246A7AA}" srcId="{BFBF3F1F-FABD-7448-95C3-E7578D5BB4C3}" destId="{A7B81CB6-06A8-EE48-903E-F9EC20C09A6E}" srcOrd="1" destOrd="0" parTransId="{7DA48CBF-0D7E-594F-8C3D-D586E140F4A0}" sibTransId="{36AEE6A8-7CEC-A141-8696-F3A383183C1C}"/>
    <dgm:cxn modelId="{5B8EB73C-B174-4D44-BE24-8A4A2BC53D2B}" srcId="{BFBF3F1F-FABD-7448-95C3-E7578D5BB4C3}" destId="{24F7780D-1C98-D54F-B846-52DBBDCD7B41}" srcOrd="2" destOrd="0" parTransId="{E46172F7-9372-9746-94D3-2628E5607E0C}" sibTransId="{3F6AE200-84BB-134D-9304-CC6C881DD9FA}"/>
    <dgm:cxn modelId="{791BAD3D-755C-9040-AAFB-5C8B6284430A}" type="presOf" srcId="{DFE15B32-0AD3-2D44-9860-568D57CE2321}" destId="{52D048A6-02B2-604B-AAD4-01CA2FDF9380}" srcOrd="0" destOrd="0" presId="urn:microsoft.com/office/officeart/2005/8/layout/chevron2"/>
    <dgm:cxn modelId="{E7CF9A58-CB37-4A44-A6A1-C29424848830}" srcId="{BFBF3F1F-FABD-7448-95C3-E7578D5BB4C3}" destId="{C528C6F6-FEFE-144F-84DE-4D85CB7662CB}" srcOrd="0" destOrd="0" parTransId="{A950B7A6-BEA7-3D41-9FA9-1517101BCFC4}" sibTransId="{A7C6AFEA-A25A-3B4E-AFDC-B255F27D3BDD}"/>
    <dgm:cxn modelId="{17E4A36F-3C58-0B4B-ABE4-AD3DF84DAB8E}" srcId="{9DA24007-C43C-094E-B5B6-6669C2CC604B}" destId="{B12B002E-2381-D040-BCA5-F6B56DBB13BB}" srcOrd="0" destOrd="0" parTransId="{1328E8E3-D96E-7B41-83A1-32F449E1D292}" sibTransId="{AA3F226C-368D-2E4B-8F0E-6F44831B1050}"/>
    <dgm:cxn modelId="{4BBC1972-F2CE-4647-A963-8DC47264898E}" type="presOf" srcId="{B12B002E-2381-D040-BCA5-F6B56DBB13BB}" destId="{F07FB4C7-F44A-1E47-84B7-DB2CEAC8142E}" srcOrd="0" destOrd="0" presId="urn:microsoft.com/office/officeart/2005/8/layout/chevron2"/>
    <dgm:cxn modelId="{0F1D357E-7DDA-1D4E-AF7F-C4A0904A148B}" type="presOf" srcId="{B42C57E3-0253-7C4E-964D-15CB931B8D7F}" destId="{8DE5734D-4790-854C-A369-811609B0B99E}" srcOrd="0" destOrd="0" presId="urn:microsoft.com/office/officeart/2005/8/layout/chevron2"/>
    <dgm:cxn modelId="{E90FB57E-0FA8-DB42-BA0D-1E4F51A2D3AB}" type="presOf" srcId="{A7B81CB6-06A8-EE48-903E-F9EC20C09A6E}" destId="{F963DFFB-E068-5840-88FD-2F2B0C2E1259}" srcOrd="0" destOrd="0" presId="urn:microsoft.com/office/officeart/2005/8/layout/chevron2"/>
    <dgm:cxn modelId="{34CE0F8F-B0EF-214F-9524-FA5FBF5C23A9}" type="presOf" srcId="{C528C6F6-FEFE-144F-84DE-4D85CB7662CB}" destId="{657790DF-A02B-034E-AF28-EA96E9EBBF59}" srcOrd="0" destOrd="0" presId="urn:microsoft.com/office/officeart/2005/8/layout/chevron2"/>
    <dgm:cxn modelId="{89F74893-5A3C-034D-BAFF-085CDFA13507}" srcId="{A7B81CB6-06A8-EE48-903E-F9EC20C09A6E}" destId="{92C65F69-ADE6-0D45-830C-31D8498AA89D}" srcOrd="0" destOrd="0" parTransId="{B913D243-35F6-BE47-AFEA-7BC86A4424DF}" sibTransId="{A6D3D0A8-051E-5647-B6AA-C011603A5E6B}"/>
    <dgm:cxn modelId="{103D4299-6A09-2B4B-B504-7EDBF3BED020}" type="presOf" srcId="{24F7780D-1C98-D54F-B846-52DBBDCD7B41}" destId="{D662FC87-0B45-144A-A87F-46415AEBCCBC}" srcOrd="0" destOrd="0" presId="urn:microsoft.com/office/officeart/2005/8/layout/chevron2"/>
    <dgm:cxn modelId="{81C582A5-9607-414A-BD78-53A35516BC8A}" type="presOf" srcId="{92C65F69-ADE6-0D45-830C-31D8498AA89D}" destId="{208F18DD-D7E0-6747-B156-99EA800E98BD}" srcOrd="0" destOrd="0" presId="urn:microsoft.com/office/officeart/2005/8/layout/chevron2"/>
    <dgm:cxn modelId="{876B86AF-B9D1-A74C-99A8-E8648C4B4D11}" srcId="{C528C6F6-FEFE-144F-84DE-4D85CB7662CB}" destId="{B42C57E3-0253-7C4E-964D-15CB931B8D7F}" srcOrd="0" destOrd="0" parTransId="{FDE7BD5A-EC38-BE44-997F-4BE8BF5E6EE1}" sibTransId="{D5A436D2-8ADB-9A44-8FFC-BAFB225466F6}"/>
    <dgm:cxn modelId="{6F1546BC-450A-434C-B0C6-7856B973B858}" type="presOf" srcId="{BFBF3F1F-FABD-7448-95C3-E7578D5BB4C3}" destId="{9C28AABA-554D-EB42-B0A1-02150ADAFB90}" srcOrd="0" destOrd="0" presId="urn:microsoft.com/office/officeart/2005/8/layout/chevron2"/>
    <dgm:cxn modelId="{6416E7D3-0446-2142-9151-BD89692AC14B}" type="presOf" srcId="{9DA24007-C43C-094E-B5B6-6669C2CC604B}" destId="{38FFB467-DF7A-6D4B-9F5D-194143DEEBE1}" srcOrd="0" destOrd="0" presId="urn:microsoft.com/office/officeart/2005/8/layout/chevron2"/>
    <dgm:cxn modelId="{57AF55F7-FFE7-4048-AEA6-2921D5F12E1D}" srcId="{BFBF3F1F-FABD-7448-95C3-E7578D5BB4C3}" destId="{9DA24007-C43C-094E-B5B6-6669C2CC604B}" srcOrd="3" destOrd="0" parTransId="{9E3C8925-7083-AE4F-A0B7-ABABAA77FED6}" sibTransId="{46951BD4-54D0-F34D-91CD-D1C85BD51981}"/>
    <dgm:cxn modelId="{D25A7810-DBF2-FD41-8E84-3B27BD7DD7C9}" type="presParOf" srcId="{9C28AABA-554D-EB42-B0A1-02150ADAFB90}" destId="{F407C8C1-B18F-C349-AC85-B221607D21DF}" srcOrd="0" destOrd="0" presId="urn:microsoft.com/office/officeart/2005/8/layout/chevron2"/>
    <dgm:cxn modelId="{2AAA21CE-F461-614C-8C1A-0171F3523419}" type="presParOf" srcId="{F407C8C1-B18F-C349-AC85-B221607D21DF}" destId="{657790DF-A02B-034E-AF28-EA96E9EBBF59}" srcOrd="0" destOrd="0" presId="urn:microsoft.com/office/officeart/2005/8/layout/chevron2"/>
    <dgm:cxn modelId="{C33EEC57-BA90-A449-B9B6-29A28353EB49}" type="presParOf" srcId="{F407C8C1-B18F-C349-AC85-B221607D21DF}" destId="{8DE5734D-4790-854C-A369-811609B0B99E}" srcOrd="1" destOrd="0" presId="urn:microsoft.com/office/officeart/2005/8/layout/chevron2"/>
    <dgm:cxn modelId="{D7BD480D-638E-534A-81F3-902C3CC4CA25}" type="presParOf" srcId="{9C28AABA-554D-EB42-B0A1-02150ADAFB90}" destId="{5B3D18A2-3A09-2D47-BE8B-5C352E88CEA6}" srcOrd="1" destOrd="0" presId="urn:microsoft.com/office/officeart/2005/8/layout/chevron2"/>
    <dgm:cxn modelId="{4B9842C1-96ED-B241-A574-3567F930166F}" type="presParOf" srcId="{9C28AABA-554D-EB42-B0A1-02150ADAFB90}" destId="{7F3C2C86-4BE2-714E-8362-59B0422B34AC}" srcOrd="2" destOrd="0" presId="urn:microsoft.com/office/officeart/2005/8/layout/chevron2"/>
    <dgm:cxn modelId="{038892A0-404C-DD4D-8162-B795119ACBAD}" type="presParOf" srcId="{7F3C2C86-4BE2-714E-8362-59B0422B34AC}" destId="{F963DFFB-E068-5840-88FD-2F2B0C2E1259}" srcOrd="0" destOrd="0" presId="urn:microsoft.com/office/officeart/2005/8/layout/chevron2"/>
    <dgm:cxn modelId="{9703422D-0AD0-384B-895C-9700A70B087E}" type="presParOf" srcId="{7F3C2C86-4BE2-714E-8362-59B0422B34AC}" destId="{208F18DD-D7E0-6747-B156-99EA800E98BD}" srcOrd="1" destOrd="0" presId="urn:microsoft.com/office/officeart/2005/8/layout/chevron2"/>
    <dgm:cxn modelId="{29B3EC84-6D9B-6646-BB62-FFCA30A7DD59}" type="presParOf" srcId="{9C28AABA-554D-EB42-B0A1-02150ADAFB90}" destId="{F7FCD20A-CF35-BC4E-85F6-87AC4E2CC6BE}" srcOrd="3" destOrd="0" presId="urn:microsoft.com/office/officeart/2005/8/layout/chevron2"/>
    <dgm:cxn modelId="{410B73EB-8F8F-BC42-B833-0B38C0A963E7}" type="presParOf" srcId="{9C28AABA-554D-EB42-B0A1-02150ADAFB90}" destId="{1039FA12-4987-1848-92C5-E9074A0B3BD3}" srcOrd="4" destOrd="0" presId="urn:microsoft.com/office/officeart/2005/8/layout/chevron2"/>
    <dgm:cxn modelId="{46E9BB5D-7D9F-D74D-99CF-68C4DAEB0D0C}" type="presParOf" srcId="{1039FA12-4987-1848-92C5-E9074A0B3BD3}" destId="{D662FC87-0B45-144A-A87F-46415AEBCCBC}" srcOrd="0" destOrd="0" presId="urn:microsoft.com/office/officeart/2005/8/layout/chevron2"/>
    <dgm:cxn modelId="{B6F8059B-EA06-E441-8A03-BF206188C482}" type="presParOf" srcId="{1039FA12-4987-1848-92C5-E9074A0B3BD3}" destId="{52D048A6-02B2-604B-AAD4-01CA2FDF9380}" srcOrd="1" destOrd="0" presId="urn:microsoft.com/office/officeart/2005/8/layout/chevron2"/>
    <dgm:cxn modelId="{7CD33EC3-172D-8540-A2D5-6E1644CD9411}" type="presParOf" srcId="{9C28AABA-554D-EB42-B0A1-02150ADAFB90}" destId="{EBF983B9-38A5-9E4B-AB98-2B47330E25A9}" srcOrd="5" destOrd="0" presId="urn:microsoft.com/office/officeart/2005/8/layout/chevron2"/>
    <dgm:cxn modelId="{B1004B03-78C4-EC4C-A13E-2E7F9A5847A2}" type="presParOf" srcId="{9C28AABA-554D-EB42-B0A1-02150ADAFB90}" destId="{872D0892-9D76-C54C-9EFB-524C1E9802EA}" srcOrd="6" destOrd="0" presId="urn:microsoft.com/office/officeart/2005/8/layout/chevron2"/>
    <dgm:cxn modelId="{96C53461-96D9-0342-8899-4AACA54C1484}" type="presParOf" srcId="{872D0892-9D76-C54C-9EFB-524C1E9802EA}" destId="{38FFB467-DF7A-6D4B-9F5D-194143DEEBE1}" srcOrd="0" destOrd="0" presId="urn:microsoft.com/office/officeart/2005/8/layout/chevron2"/>
    <dgm:cxn modelId="{557BBC1B-905B-754F-A25E-D996F6C637B7}" type="presParOf" srcId="{872D0892-9D76-C54C-9EFB-524C1E9802EA}" destId="{F07FB4C7-F44A-1E47-84B7-DB2CEAC814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790DF-A02B-034E-AF28-EA96E9EBBF59}">
      <dsp:nvSpPr>
        <dsp:cNvPr id="0" name=""/>
        <dsp:cNvSpPr/>
      </dsp:nvSpPr>
      <dsp:spPr>
        <a:xfrm rot="5400000">
          <a:off x="-309234" y="309573"/>
          <a:ext cx="1549806" cy="93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/>
            <a:t>Agreements</a:t>
          </a:r>
          <a:endParaRPr lang="pt-BR" sz="1400" b="1" kern="1200" dirty="0"/>
        </a:p>
      </dsp:txBody>
      <dsp:txXfrm rot="-5400000">
        <a:off x="0" y="466008"/>
        <a:ext cx="931338" cy="618468"/>
      </dsp:txXfrm>
    </dsp:sp>
    <dsp:sp modelId="{8DE5734D-4790-854C-A369-811609B0B99E}">
      <dsp:nvSpPr>
        <dsp:cNvPr id="0" name=""/>
        <dsp:cNvSpPr/>
      </dsp:nvSpPr>
      <dsp:spPr>
        <a:xfrm rot="5400000">
          <a:off x="5045504" y="-3983759"/>
          <a:ext cx="940254" cy="9105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002060"/>
              </a:solidFill>
            </a:rPr>
            <a:t>CONFAP </a:t>
          </a:r>
          <a:r>
            <a:rPr lang="pt-BR" sz="2000" kern="1200" dirty="0" err="1">
              <a:solidFill>
                <a:srgbClr val="002060"/>
              </a:solidFill>
            </a:rPr>
            <a:t>signs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agreemets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or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MoUs</a:t>
          </a:r>
          <a:r>
            <a:rPr lang="pt-BR" sz="2000" kern="1200" dirty="0">
              <a:solidFill>
                <a:srgbClr val="002060"/>
              </a:solidFill>
            </a:rPr>
            <a:t> – legal </a:t>
          </a:r>
          <a:r>
            <a:rPr lang="pt-BR" sz="2000" kern="1200" dirty="0" err="1">
              <a:solidFill>
                <a:srgbClr val="002060"/>
              </a:solidFill>
            </a:rPr>
            <a:t>umbrella</a:t>
          </a:r>
          <a:endParaRPr lang="pt-BR" sz="2000" kern="1200" dirty="0">
            <a:solidFill>
              <a:srgbClr val="002060"/>
            </a:solidFill>
          </a:endParaRPr>
        </a:p>
      </dsp:txBody>
      <dsp:txXfrm rot="-5400000">
        <a:off x="962704" y="144940"/>
        <a:ext cx="9059957" cy="848456"/>
      </dsp:txXfrm>
    </dsp:sp>
    <dsp:sp modelId="{F963DFFB-E068-5840-88FD-2F2B0C2E1259}">
      <dsp:nvSpPr>
        <dsp:cNvPr id="0" name=""/>
        <dsp:cNvSpPr/>
      </dsp:nvSpPr>
      <dsp:spPr>
        <a:xfrm rot="5400000">
          <a:off x="-229451" y="1638354"/>
          <a:ext cx="1421606" cy="9627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/>
            <a:t>Calls</a:t>
          </a:r>
          <a:endParaRPr lang="pt-BR" sz="1400" b="1" kern="1200" dirty="0"/>
        </a:p>
      </dsp:txBody>
      <dsp:txXfrm rot="-5400000">
        <a:off x="1" y="1890255"/>
        <a:ext cx="962703" cy="458903"/>
      </dsp:txXfrm>
    </dsp:sp>
    <dsp:sp modelId="{208F18DD-D7E0-6747-B156-99EA800E98BD}">
      <dsp:nvSpPr>
        <dsp:cNvPr id="0" name=""/>
        <dsp:cNvSpPr/>
      </dsp:nvSpPr>
      <dsp:spPr>
        <a:xfrm rot="5400000">
          <a:off x="5045504" y="-2673898"/>
          <a:ext cx="940254" cy="9105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CONFAP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publishes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together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with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respective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international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partners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or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signs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MoUs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participate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in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launched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(for multilateral joint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pt-BR" sz="2000" kern="1200" dirty="0">
            <a:solidFill>
              <a:srgbClr val="002060"/>
            </a:solidFill>
          </a:endParaRPr>
        </a:p>
      </dsp:txBody>
      <dsp:txXfrm rot="-5400000">
        <a:off x="962704" y="1454801"/>
        <a:ext cx="9059957" cy="848456"/>
      </dsp:txXfrm>
    </dsp:sp>
    <dsp:sp modelId="{D662FC87-0B45-144A-A87F-46415AEBCCBC}">
      <dsp:nvSpPr>
        <dsp:cNvPr id="0" name=""/>
        <dsp:cNvSpPr/>
      </dsp:nvSpPr>
      <dsp:spPr>
        <a:xfrm rot="5400000">
          <a:off x="-229451" y="2918716"/>
          <a:ext cx="1421606" cy="9627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/>
            <a:t>Support</a:t>
          </a:r>
          <a:endParaRPr lang="pt-BR" sz="1400" b="1" kern="1200" dirty="0"/>
        </a:p>
      </dsp:txBody>
      <dsp:txXfrm rot="-5400000">
        <a:off x="1" y="3170617"/>
        <a:ext cx="962703" cy="458903"/>
      </dsp:txXfrm>
    </dsp:sp>
    <dsp:sp modelId="{52D048A6-02B2-604B-AAD4-01CA2FDF9380}">
      <dsp:nvSpPr>
        <dsp:cNvPr id="0" name=""/>
        <dsp:cNvSpPr/>
      </dsp:nvSpPr>
      <dsp:spPr>
        <a:xfrm rot="5400000">
          <a:off x="5045504" y="-1393535"/>
          <a:ext cx="940254" cy="9105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FAPs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who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wish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participate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calls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sign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their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accession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/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confirm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their</a:t>
          </a:r>
          <a:r>
            <a:rPr lang="pt-BR" sz="20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0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support</a:t>
          </a:r>
          <a:endParaRPr lang="pt-BR" sz="2000" kern="1200" dirty="0">
            <a:solidFill>
              <a:srgbClr val="002060"/>
            </a:solidFill>
          </a:endParaRPr>
        </a:p>
      </dsp:txBody>
      <dsp:txXfrm rot="-5400000">
        <a:off x="962704" y="2735164"/>
        <a:ext cx="9059957" cy="848456"/>
      </dsp:txXfrm>
    </dsp:sp>
    <dsp:sp modelId="{38FFB467-DF7A-6D4B-9F5D-194143DEEBE1}">
      <dsp:nvSpPr>
        <dsp:cNvPr id="0" name=""/>
        <dsp:cNvSpPr/>
      </dsp:nvSpPr>
      <dsp:spPr>
        <a:xfrm rot="5400000">
          <a:off x="-229451" y="4199079"/>
          <a:ext cx="1421606" cy="9627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/>
            <a:t>Rules</a:t>
          </a:r>
          <a:endParaRPr lang="pt-BR" sz="1400" b="1" kern="1200" dirty="0"/>
        </a:p>
      </dsp:txBody>
      <dsp:txXfrm rot="-5400000">
        <a:off x="1" y="4450980"/>
        <a:ext cx="962703" cy="458903"/>
      </dsp:txXfrm>
    </dsp:sp>
    <dsp:sp modelId="{F07FB4C7-F44A-1E47-84B7-DB2CEAC8142E}">
      <dsp:nvSpPr>
        <dsp:cNvPr id="0" name=""/>
        <dsp:cNvSpPr/>
      </dsp:nvSpPr>
      <dsp:spPr>
        <a:xfrm rot="5400000">
          <a:off x="5045504" y="-113172"/>
          <a:ext cx="940254" cy="9105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 err="1">
              <a:solidFill>
                <a:srgbClr val="002060"/>
              </a:solidFill>
            </a:rPr>
            <a:t>Each</a:t>
          </a:r>
          <a:r>
            <a:rPr lang="pt-BR" sz="2000" kern="1200" dirty="0">
              <a:solidFill>
                <a:srgbClr val="002060"/>
              </a:solidFill>
            </a:rPr>
            <a:t> FAP </a:t>
          </a:r>
          <a:r>
            <a:rPr lang="pt-BR" sz="2000" kern="1200" dirty="0" err="1">
              <a:solidFill>
                <a:srgbClr val="002060"/>
              </a:solidFill>
            </a:rPr>
            <a:t>supports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according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to</a:t>
          </a:r>
          <a:r>
            <a:rPr lang="pt-BR" sz="2000" kern="1200" dirty="0">
              <a:solidFill>
                <a:srgbClr val="002060"/>
              </a:solidFill>
            </a:rPr>
            <a:t> its </a:t>
          </a:r>
          <a:r>
            <a:rPr lang="pt-BR" sz="2000" kern="1200" dirty="0" err="1">
              <a:solidFill>
                <a:srgbClr val="002060"/>
              </a:solidFill>
            </a:rPr>
            <a:t>rules</a:t>
          </a:r>
          <a:r>
            <a:rPr lang="pt-BR" sz="2000" kern="1200" dirty="0">
              <a:solidFill>
                <a:srgbClr val="002060"/>
              </a:solidFill>
            </a:rPr>
            <a:t> / </a:t>
          </a:r>
          <a:r>
            <a:rPr lang="pt-BR" sz="2000" kern="1200" dirty="0" err="1">
              <a:solidFill>
                <a:srgbClr val="002060"/>
              </a:solidFill>
            </a:rPr>
            <a:t>modalities</a:t>
          </a:r>
          <a:r>
            <a:rPr lang="pt-BR" sz="2000" kern="1200" dirty="0">
              <a:solidFill>
                <a:srgbClr val="002060"/>
              </a:solidFill>
            </a:rPr>
            <a:t> / budget; </a:t>
          </a:r>
          <a:r>
            <a:rPr lang="pt-BR" sz="2000" kern="1200" dirty="0" err="1">
              <a:solidFill>
                <a:srgbClr val="002060"/>
              </a:solidFill>
            </a:rPr>
            <a:t>applicants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from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the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respective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Brazilian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States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need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to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consult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the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FAPs</a:t>
          </a:r>
          <a:r>
            <a:rPr lang="pt-BR" sz="2000" kern="1200" dirty="0">
              <a:solidFill>
                <a:srgbClr val="002060"/>
              </a:solidFill>
            </a:rPr>
            <a:t>; </a:t>
          </a:r>
          <a:r>
            <a:rPr lang="pt-BR" sz="2000" kern="1200" dirty="0" err="1">
              <a:solidFill>
                <a:srgbClr val="002060"/>
              </a:solidFill>
            </a:rPr>
            <a:t>Guinelines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may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be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published</a:t>
          </a:r>
          <a:endParaRPr lang="pt-BR" sz="2000" kern="1200" dirty="0">
            <a:solidFill>
              <a:srgbClr val="002060"/>
            </a:solidFill>
          </a:endParaRPr>
        </a:p>
      </dsp:txBody>
      <dsp:txXfrm rot="-5400000">
        <a:off x="962704" y="4015527"/>
        <a:ext cx="9059957" cy="84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4887-2150-8448-B46F-5C60532272A0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929A-4E83-664A-B171-E2758AEFD5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38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F929A-4E83-664A-B171-E2758AEFD59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87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96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6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25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C215-7F47-4F18-A3F6-E2C209D4BF1B}" type="datetimeFigureOut">
              <a:rPr lang="pt-BR" smtClean="0"/>
              <a:pPr/>
              <a:t>08/02/2025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EA47-52C5-485F-A03F-4C9020B834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4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6470-7BA7-454E-BE22-3EF2EA3FA0D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8.02.2025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1B9-62AA-4543-A2B2-2EDBC0420E6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8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EBA-E927-4C3A-82D1-ED31D7EF45A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8.02.2025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41B9-62AA-4543-A2B2-2EDBC0420E6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1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4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8404" y="2035616"/>
            <a:ext cx="112815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BRITISH ACADEMY’S 1</a:t>
            </a:r>
            <a:r>
              <a:rPr lang="pt-BR" sz="2000" baseline="30000" dirty="0">
                <a:solidFill>
                  <a:schemeClr val="bg1"/>
                </a:solidFill>
              </a:rPr>
              <a:t>st</a:t>
            </a:r>
            <a:r>
              <a:rPr lang="pt-BR" sz="2000" dirty="0">
                <a:solidFill>
                  <a:schemeClr val="bg1"/>
                </a:solidFill>
              </a:rPr>
              <a:t> CONFERENCE  ON EQUITABLE PARTNERSHIPS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LONDON 11- 12 FEBRUARY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65C87F-04E4-BB36-9C7D-E76F4084395C}"/>
              </a:ext>
            </a:extLst>
          </p:cNvPr>
          <p:cNvSpPr txBox="1"/>
          <p:nvPr/>
        </p:nvSpPr>
        <p:spPr>
          <a:xfrm>
            <a:off x="143898" y="2971213"/>
            <a:ext cx="1191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COLLABORATION IN RESEARCH CONSIDERING EQUITABILITY: </a:t>
            </a:r>
          </a:p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CHALLENGES OF NORTH-SOUTH PROGRAMS </a:t>
            </a:r>
            <a:b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(UK-BRAZIL &amp; EU-BRAZIL)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5B5FE3C-83DA-DCF0-AAD4-274747B1A6A5}"/>
              </a:ext>
            </a:extLst>
          </p:cNvPr>
          <p:cNvSpPr txBox="1">
            <a:spLocks/>
          </p:cNvSpPr>
          <p:nvPr/>
        </p:nvSpPr>
        <p:spPr>
          <a:xfrm>
            <a:off x="1530607" y="4614697"/>
            <a:ext cx="9144000" cy="10126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MARIA ZAIRA TURCHI</a:t>
            </a:r>
          </a:p>
          <a:p>
            <a:pPr marL="0" indent="0" algn="ctr">
              <a:buNone/>
            </a:pPr>
            <a:r>
              <a:rPr lang="pt-BR" sz="2000" dirty="0" err="1">
                <a:solidFill>
                  <a:schemeClr val="bg1"/>
                </a:solidFill>
              </a:rPr>
              <a:t>Director</a:t>
            </a:r>
            <a:r>
              <a:rPr lang="pt-BR" sz="2000" dirty="0">
                <a:solidFill>
                  <a:schemeClr val="bg1"/>
                </a:solidFill>
              </a:rPr>
              <a:t> for </a:t>
            </a:r>
            <a:r>
              <a:rPr lang="pt-BR" sz="2000" dirty="0" err="1">
                <a:solidFill>
                  <a:schemeClr val="bg1"/>
                </a:solidFill>
              </a:rPr>
              <a:t>international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cooperation</a:t>
            </a:r>
            <a:r>
              <a:rPr lang="pt-BR" sz="2000" dirty="0">
                <a:solidFill>
                  <a:schemeClr val="bg1"/>
                </a:solidFill>
              </a:rPr>
              <a:t> - CONFAP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9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271545" y="1652862"/>
            <a:ext cx="548965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6751587" y="1652862"/>
            <a:ext cx="49088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i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72646" y="333455"/>
            <a:ext cx="10987826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 spc="-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Amazon+10 </a:t>
            </a:r>
            <a:r>
              <a:rPr lang="pt-BR" sz="3100" b="1" spc="-1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</a:t>
            </a:r>
            <a:r>
              <a:rPr lang="pt-BR" sz="3100" b="1" spc="-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61" name="Google Shape;161;p21"/>
          <p:cNvSpPr txBox="1"/>
          <p:nvPr/>
        </p:nvSpPr>
        <p:spPr>
          <a:xfrm>
            <a:off x="3449287" y="1342603"/>
            <a:ext cx="775549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SzPts val="2000"/>
            </a:pPr>
            <a:r>
              <a:rPr lang="pt-BR" sz="2400" b="1" dirty="0" err="1">
                <a:solidFill>
                  <a:srgbClr val="002060"/>
                </a:solidFill>
                <a:cs typeface="Calibri"/>
              </a:rPr>
              <a:t>Initiative</a:t>
            </a:r>
            <a:r>
              <a:rPr lang="pt-BR" sz="24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pt-BR" sz="2400" b="1" dirty="0" err="1">
                <a:solidFill>
                  <a:srgbClr val="002060"/>
                </a:solidFill>
                <a:cs typeface="Calibri"/>
              </a:rPr>
              <a:t>fostered</a:t>
            </a:r>
            <a:r>
              <a:rPr lang="pt-BR" sz="24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pt-BR" sz="2400" b="1" dirty="0" err="1">
                <a:solidFill>
                  <a:srgbClr val="002060"/>
                </a:solidFill>
                <a:cs typeface="Calibri"/>
              </a:rPr>
              <a:t>by</a:t>
            </a:r>
            <a:r>
              <a:rPr lang="pt-BR" sz="2400" b="1" dirty="0">
                <a:solidFill>
                  <a:srgbClr val="002060"/>
                </a:solidFill>
                <a:cs typeface="Calibri"/>
              </a:rPr>
              <a:t> CONFAP, CONSECTI &amp; CNPq</a:t>
            </a:r>
          </a:p>
          <a:p>
            <a:pPr algn="just">
              <a:buClr>
                <a:schemeClr val="accent5">
                  <a:lumMod val="50000"/>
                </a:schemeClr>
              </a:buClr>
              <a:buSzPts val="2000"/>
            </a:pPr>
            <a:endParaRPr lang="pt-BR"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SzPts val="2000"/>
            </a:pP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Scope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support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scientific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research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and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technological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development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on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the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tropical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forest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,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nature-society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interactions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and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the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sustainable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and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inclusive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development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of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the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Legal </a:t>
            </a:r>
            <a:r>
              <a:rPr lang="pt-BR" sz="2000" dirty="0" err="1">
                <a:solidFill>
                  <a:srgbClr val="004463"/>
                </a:solidFill>
                <a:latin typeface="Calibri"/>
                <a:cs typeface="Calibri"/>
              </a:rPr>
              <a:t>Amazon</a:t>
            </a:r>
            <a:r>
              <a:rPr lang="pt-BR" sz="2000" dirty="0">
                <a:solidFill>
                  <a:srgbClr val="004463"/>
                </a:solidFill>
                <a:latin typeface="Calibri"/>
                <a:cs typeface="Calibri"/>
              </a:rPr>
              <a:t> 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endParaRPr lang="pt-BR" sz="1000" dirty="0">
              <a:solidFill>
                <a:srgbClr val="004463"/>
              </a:solidFill>
              <a:latin typeface="Calibri"/>
              <a:cs typeface="Calibri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SzPts val="2000"/>
            </a:pP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International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partners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UK: 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British Council, UK Research and Innovation – UKRI</a:t>
            </a:r>
            <a:endParaRPr lang="en-US" sz="2000" b="1" dirty="0">
              <a:solidFill>
                <a:srgbClr val="004463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Germany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: Bavarian Academic Centre for Latin America - BAYLAT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France: 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Embassy of France in Brazil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Italy: 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University of Turin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Switzerland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: Swiss National Science Foundation – SNSF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Belmont Forum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IBD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 - Inter-American Development Bank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463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463"/>
                </a:solidFill>
                <a:latin typeface="Calibri"/>
                <a:cs typeface="Calibri"/>
              </a:rPr>
              <a:t>New calls and collaborative opportunities in 2025 </a:t>
            </a:r>
            <a:r>
              <a:rPr lang="en-US" sz="2000" dirty="0">
                <a:solidFill>
                  <a:srgbClr val="004463"/>
                </a:solidFill>
                <a:latin typeface="Calibri"/>
                <a:cs typeface="Calibri"/>
              </a:rPr>
              <a:t>being defined</a:t>
            </a:r>
          </a:p>
          <a:p>
            <a:pPr marL="800100" lvl="1" indent="-342900" algn="just">
              <a:buClr>
                <a:schemeClr val="accent5">
                  <a:lumMod val="5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/>
                <a:cs typeface="Calibri"/>
              </a:rPr>
              <a:t>Openness to widen partnerships and synergies</a:t>
            </a:r>
          </a:p>
        </p:txBody>
      </p:sp>
      <p:pic>
        <p:nvPicPr>
          <p:cNvPr id="7170" name="Picture 2" descr="Linhas De Ação | Iniciativa Amazônia 10">
            <a:extLst>
              <a:ext uri="{FF2B5EF4-FFF2-40B4-BE49-F238E27FC236}">
                <a16:creationId xmlns:a16="http://schemas.microsoft.com/office/drawing/2014/main" id="{81F6BD03-9853-2132-D56E-71D290F7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9" y="2969965"/>
            <a:ext cx="2724833" cy="14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5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67AB2-519F-7A3F-E3D3-4A3B5C4A0116}"/>
              </a:ext>
            </a:extLst>
          </p:cNvPr>
          <p:cNvSpPr txBox="1">
            <a:spLocks/>
          </p:cNvSpPr>
          <p:nvPr/>
        </p:nvSpPr>
        <p:spPr>
          <a:xfrm>
            <a:off x="1224566" y="153192"/>
            <a:ext cx="10515600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1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Towards</a:t>
            </a:r>
            <a:r>
              <a:rPr lang="pt-BR" sz="41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41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greater</a:t>
            </a:r>
            <a:r>
              <a:rPr lang="pt-BR" sz="41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41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equitability</a:t>
            </a:r>
            <a:r>
              <a:rPr lang="pt-BR" sz="41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lang="pt-BR" sz="41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international</a:t>
            </a:r>
            <a:r>
              <a:rPr lang="pt-BR" sz="41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41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</a:t>
            </a:r>
            <a:r>
              <a:rPr lang="pt-BR" sz="41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41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collaborations</a:t>
            </a:r>
            <a:br>
              <a:rPr lang="pt-BR" sz="41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4100" b="1" spc="-1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C59D13-2C95-6E29-2F43-F956D18EB79C}"/>
              </a:ext>
            </a:extLst>
          </p:cNvPr>
          <p:cNvSpPr txBox="1">
            <a:spLocks/>
          </p:cNvSpPr>
          <p:nvPr/>
        </p:nvSpPr>
        <p:spPr>
          <a:xfrm>
            <a:off x="838200" y="184523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International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collaboration</a:t>
            </a:r>
            <a:r>
              <a:rPr lang="pt-BR" sz="2400" dirty="0">
                <a:solidFill>
                  <a:srgbClr val="002060"/>
                </a:solidFill>
              </a:rPr>
              <a:t> in Science requires </a:t>
            </a:r>
            <a:r>
              <a:rPr lang="pt-BR" sz="2400" dirty="0" err="1">
                <a:solidFill>
                  <a:srgbClr val="002060"/>
                </a:solidFill>
              </a:rPr>
              <a:t>building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trust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shared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goals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Mutual </a:t>
            </a:r>
            <a:r>
              <a:rPr lang="pt-BR" sz="2400" dirty="0" err="1">
                <a:solidFill>
                  <a:srgbClr val="002060"/>
                </a:solidFill>
              </a:rPr>
              <a:t>benefits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interests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Fair </a:t>
            </a:r>
            <a:r>
              <a:rPr lang="pt-BR" sz="2400" dirty="0" err="1">
                <a:solidFill>
                  <a:srgbClr val="002060"/>
                </a:solidFill>
              </a:rPr>
              <a:t>matching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co-financing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Equitable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recognition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of</a:t>
            </a:r>
            <a:r>
              <a:rPr lang="pt-BR" sz="2400" dirty="0">
                <a:solidFill>
                  <a:srgbClr val="002060"/>
                </a:solidFill>
              </a:rPr>
              <a:t> management </a:t>
            </a:r>
            <a:r>
              <a:rPr lang="pt-BR" sz="2400" dirty="0" err="1">
                <a:solidFill>
                  <a:srgbClr val="002060"/>
                </a:solidFill>
              </a:rPr>
              <a:t>capacity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Fair data </a:t>
            </a:r>
            <a:r>
              <a:rPr lang="pt-BR" sz="2400" dirty="0" err="1">
                <a:solidFill>
                  <a:srgbClr val="002060"/>
                </a:solidFill>
              </a:rPr>
              <a:t>ownership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storage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access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usage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Guidelines</a:t>
            </a:r>
            <a:r>
              <a:rPr lang="pt-BR" sz="2400" dirty="0">
                <a:solidFill>
                  <a:srgbClr val="002060"/>
                </a:solidFill>
              </a:rPr>
              <a:t> for setting </a:t>
            </a:r>
            <a:r>
              <a:rPr lang="pt-BR" sz="2400" dirty="0" err="1">
                <a:solidFill>
                  <a:srgbClr val="002060"/>
                </a:solidFill>
              </a:rPr>
              <a:t>equity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expectations</a:t>
            </a: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0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6474" y="3274453"/>
            <a:ext cx="656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</a:t>
            </a:r>
            <a:r>
              <a:rPr lang="pt-BR" sz="4000" b="1" dirty="0"/>
              <a:t> </a:t>
            </a:r>
            <a:r>
              <a:rPr lang="en-US" sz="4000" b="1" dirty="0"/>
              <a:t>you</a:t>
            </a:r>
            <a:r>
              <a:rPr lang="pt-BR" sz="4000" b="1" dirty="0"/>
              <a:t>!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24873" y="2782010"/>
            <a:ext cx="65682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/>
          </a:p>
          <a:p>
            <a:r>
              <a:rPr lang="pt-BR" sz="2200" b="1" dirty="0"/>
              <a:t>Maria Zaira </a:t>
            </a:r>
            <a:r>
              <a:rPr lang="pt-BR" sz="2200" b="1" dirty="0" err="1"/>
              <a:t>Turchi</a:t>
            </a:r>
            <a:endParaRPr lang="pt-BR" sz="2200" b="1" dirty="0"/>
          </a:p>
          <a:p>
            <a:r>
              <a:rPr lang="pt-BR" sz="2200" b="1" dirty="0" err="1"/>
              <a:t>Director</a:t>
            </a:r>
            <a:r>
              <a:rPr lang="pt-BR" sz="2200" b="1" dirty="0"/>
              <a:t> for </a:t>
            </a:r>
            <a:r>
              <a:rPr lang="pt-BR" sz="2200" b="1" dirty="0" err="1"/>
              <a:t>International</a:t>
            </a:r>
            <a:r>
              <a:rPr lang="pt-BR" sz="2200" b="1" dirty="0"/>
              <a:t> </a:t>
            </a:r>
            <a:r>
              <a:rPr lang="pt-BR" sz="2200" b="1" dirty="0" err="1"/>
              <a:t>Cooperation</a:t>
            </a:r>
            <a:endParaRPr lang="en-US" sz="2200" b="1" dirty="0"/>
          </a:p>
          <a:p>
            <a:r>
              <a:rPr lang="pt-BR" dirty="0" err="1"/>
              <a:t>zaira.turchi@gmail.com</a:t>
            </a:r>
            <a:endParaRPr lang="pt-BR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8995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5">
            <a:extLst>
              <a:ext uri="{FF2B5EF4-FFF2-40B4-BE49-F238E27FC236}">
                <a16:creationId xmlns:a16="http://schemas.microsoft.com/office/drawing/2014/main" id="{F92E0667-FD81-4D42-A331-6A99FF635677}"/>
              </a:ext>
            </a:extLst>
          </p:cNvPr>
          <p:cNvSpPr txBox="1">
            <a:spLocks/>
          </p:cNvSpPr>
          <p:nvPr/>
        </p:nvSpPr>
        <p:spPr>
          <a:xfrm>
            <a:off x="2751117" y="275178"/>
            <a:ext cx="8229600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b="1" spc="-1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Brazilian National Council of State Funding Agencies</a:t>
            </a:r>
            <a:endParaRPr lang="pt-BR" sz="2800" b="1" spc="-1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7964BF27-AFA4-8C4F-B768-F9D6A49FF69F}"/>
              </a:ext>
            </a:extLst>
          </p:cNvPr>
          <p:cNvSpPr txBox="1">
            <a:spLocks/>
          </p:cNvSpPr>
          <p:nvPr/>
        </p:nvSpPr>
        <p:spPr>
          <a:xfrm>
            <a:off x="3722079" y="1214582"/>
            <a:ext cx="6083207" cy="614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 spc="-15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National Coverage &amp; Capillarity</a:t>
            </a:r>
          </a:p>
        </p:txBody>
      </p:sp>
      <p:sp>
        <p:nvSpPr>
          <p:cNvPr id="14" name="4 Marcador de contenido">
            <a:extLst>
              <a:ext uri="{FF2B5EF4-FFF2-40B4-BE49-F238E27FC236}">
                <a16:creationId xmlns:a16="http://schemas.microsoft.com/office/drawing/2014/main" id="{DB07A519-4B6B-F448-8C1B-8EA2CED157E9}"/>
              </a:ext>
            </a:extLst>
          </p:cNvPr>
          <p:cNvSpPr txBox="1">
            <a:spLocks/>
          </p:cNvSpPr>
          <p:nvPr/>
        </p:nvSpPr>
        <p:spPr>
          <a:xfrm>
            <a:off x="349638" y="1697908"/>
            <a:ext cx="6516277" cy="386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CONFAP</a:t>
            </a:r>
            <a:r>
              <a:rPr lang="en-US" sz="2000" dirty="0">
                <a:solidFill>
                  <a:srgbClr val="002060"/>
                </a:solidFill>
              </a:rPr>
              <a:t> is a non-profit organization that </a:t>
            </a:r>
            <a:r>
              <a:rPr lang="en-US" sz="2000" b="1" dirty="0">
                <a:solidFill>
                  <a:srgbClr val="002060"/>
                </a:solidFill>
              </a:rPr>
              <a:t>represents all Brazilian State Funding Agencies (FAPs) </a:t>
            </a:r>
            <a:r>
              <a:rPr lang="en-US" sz="2000" dirty="0">
                <a:solidFill>
                  <a:srgbClr val="002060"/>
                </a:solidFill>
              </a:rPr>
              <a:t>– set up in 2006;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27 FAPs</a:t>
            </a:r>
            <a:r>
              <a:rPr lang="en-US" sz="2000" dirty="0">
                <a:solidFill>
                  <a:srgbClr val="002060"/>
                </a:solidFill>
              </a:rPr>
              <a:t>; One State Funding Agency in each State + Federal District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Capillarity</a:t>
            </a:r>
            <a:r>
              <a:rPr lang="en-US" sz="2000" dirty="0">
                <a:solidFill>
                  <a:srgbClr val="002060"/>
                </a:solidFill>
              </a:rPr>
              <a:t>, wide spectrum actions and  acknowledgement of regional differences</a:t>
            </a:r>
          </a:p>
          <a:p>
            <a:pPr marL="285750" indent="-28575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endParaRPr lang="en-US" sz="1600" dirty="0">
              <a:solidFill>
                <a:sysClr val="windowText" lastClr="000000">
                  <a:lumMod val="75000"/>
                  <a:lumOff val="25000"/>
                </a:sys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EF51A4-14CF-9545-99F8-E7C0CA60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66725"/>
            <a:ext cx="5082006" cy="1777527"/>
          </a:xfrm>
          <a:prstGeom prst="rect">
            <a:avLst/>
          </a:prstGeom>
        </p:spPr>
      </p:pic>
      <p:sp>
        <p:nvSpPr>
          <p:cNvPr id="10" name="4 Marcador de contenido">
            <a:extLst>
              <a:ext uri="{FF2B5EF4-FFF2-40B4-BE49-F238E27FC236}">
                <a16:creationId xmlns:a16="http://schemas.microsoft.com/office/drawing/2014/main" id="{19414E1A-6817-474B-B9AA-690CB5E6AA7B}"/>
              </a:ext>
            </a:extLst>
          </p:cNvPr>
          <p:cNvSpPr txBox="1">
            <a:spLocks/>
          </p:cNvSpPr>
          <p:nvPr/>
        </p:nvSpPr>
        <p:spPr>
          <a:xfrm>
            <a:off x="6865916" y="1702511"/>
            <a:ext cx="5326084" cy="386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National partnerships </a:t>
            </a:r>
            <a:r>
              <a:rPr lang="en-US" sz="2000" dirty="0">
                <a:solidFill>
                  <a:srgbClr val="002060"/>
                </a:solidFill>
              </a:rPr>
              <a:t>with Federal Institutional </a:t>
            </a:r>
            <a:r>
              <a:rPr lang="en-US" sz="2000" dirty="0" err="1">
                <a:solidFill>
                  <a:srgbClr val="002060"/>
                </a:solidFill>
              </a:rPr>
              <a:t>Parner</a:t>
            </a:r>
            <a:r>
              <a:rPr lang="en-US" sz="2000" dirty="0">
                <a:solidFill>
                  <a:srgbClr val="002060"/>
                </a:solidFill>
              </a:rPr>
              <a:t> and funders: MCTI, </a:t>
            </a:r>
            <a:r>
              <a:rPr lang="en-US" sz="2000" dirty="0" err="1">
                <a:solidFill>
                  <a:srgbClr val="002060"/>
                </a:solidFill>
              </a:rPr>
              <a:t>CNPq</a:t>
            </a:r>
            <a:r>
              <a:rPr lang="en-US" sz="2000" dirty="0">
                <a:solidFill>
                  <a:srgbClr val="002060"/>
                </a:solidFill>
              </a:rPr>
              <a:t>, CAPES, </a:t>
            </a:r>
            <a:r>
              <a:rPr lang="en-US" sz="2000" dirty="0" err="1">
                <a:solidFill>
                  <a:srgbClr val="002060"/>
                </a:solidFill>
              </a:rPr>
              <a:t>EMBRAPii</a:t>
            </a:r>
            <a:r>
              <a:rPr lang="en-US" sz="2000" dirty="0">
                <a:solidFill>
                  <a:srgbClr val="002060"/>
                </a:solidFill>
              </a:rPr>
              <a:t>, FINEP, among others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Member of the National Council of ST&amp;I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N</a:t>
            </a:r>
            <a:r>
              <a:rPr lang="en-US" sz="2000" b="1" i="0" u="none" strike="noStrike" dirty="0">
                <a:solidFill>
                  <a:srgbClr val="002060"/>
                </a:solidFill>
                <a:effectLst/>
              </a:rPr>
              <a:t>umerous active International</a:t>
            </a:r>
            <a:r>
              <a:rPr lang="pt-BR" sz="2000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P</a:t>
            </a:r>
            <a:r>
              <a:rPr lang="en-US" sz="2000" b="1" i="0" u="none" strike="noStrike" dirty="0">
                <a:solidFill>
                  <a:srgbClr val="002060"/>
                </a:solidFill>
                <a:effectLst/>
              </a:rPr>
              <a:t>artnerships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2060"/>
                </a:solidFill>
              </a:rPr>
              <a:t>Gathers its strategic partners in the CONFAP Forums (4 per year)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endParaRPr lang="en-US" sz="1600" dirty="0">
              <a:solidFill>
                <a:sysClr val="windowText" lastClr="000000">
                  <a:lumMod val="75000"/>
                  <a:lumOff val="25000"/>
                </a:sys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8A90D3-B6DB-0C8A-350D-761BCA85A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5" y="3881864"/>
            <a:ext cx="3794076" cy="2700958"/>
          </a:xfrm>
          <a:prstGeom prst="rect">
            <a:avLst/>
          </a:prstGeom>
          <a:effectLst>
            <a:outerShdw blurRad="345646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70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B0E863-585B-8544-80EB-C4FB4DCC3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803858"/>
              </p:ext>
            </p:extLst>
          </p:nvPr>
        </p:nvGraphicFramePr>
        <p:xfrm>
          <a:off x="965200" y="1220086"/>
          <a:ext cx="10068560" cy="539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5">
            <a:extLst>
              <a:ext uri="{FF2B5EF4-FFF2-40B4-BE49-F238E27FC236}">
                <a16:creationId xmlns:a16="http://schemas.microsoft.com/office/drawing/2014/main" id="{BC5010D7-CF0E-7A4C-A56C-E5B91DF1FB8A}"/>
              </a:ext>
            </a:extLst>
          </p:cNvPr>
          <p:cNvSpPr txBox="1">
            <a:spLocks/>
          </p:cNvSpPr>
          <p:nvPr/>
        </p:nvSpPr>
        <p:spPr>
          <a:xfrm>
            <a:off x="2117858" y="246340"/>
            <a:ext cx="8229600" cy="69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spc="-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from FAPs: how it works</a:t>
            </a:r>
          </a:p>
        </p:txBody>
      </p:sp>
    </p:spTree>
    <p:extLst>
      <p:ext uri="{BB962C8B-B14F-4D97-AF65-F5344CB8AC3E}">
        <p14:creationId xmlns:p14="http://schemas.microsoft.com/office/powerpoint/2010/main" val="135302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A5941-85A3-7793-1C14-5E00A329EA9B}"/>
              </a:ext>
            </a:extLst>
          </p:cNvPr>
          <p:cNvSpPr txBox="1">
            <a:spLocks/>
          </p:cNvSpPr>
          <p:nvPr/>
        </p:nvSpPr>
        <p:spPr>
          <a:xfrm>
            <a:off x="838200" y="2363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NORTH-SOUTH PROGRAMS UK-BRAZIL</a:t>
            </a:r>
            <a:b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Newton Fund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69AF8-8148-EC48-A228-34ABA8C94EA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pt-BR" sz="2400" dirty="0">
                <a:solidFill>
                  <a:srgbClr val="002060"/>
                </a:solidFill>
              </a:rPr>
              <a:t>The Newton Fund </a:t>
            </a:r>
            <a:r>
              <a:rPr lang="pt-BR" sz="2400" dirty="0" err="1">
                <a:solidFill>
                  <a:srgbClr val="002060"/>
                </a:solidFill>
              </a:rPr>
              <a:t>fostered</a:t>
            </a:r>
            <a:r>
              <a:rPr lang="pt-BR" sz="2400" dirty="0">
                <a:solidFill>
                  <a:srgbClr val="002060"/>
                </a:solidFill>
              </a:rPr>
              <a:t> UK-</a:t>
            </a:r>
            <a:r>
              <a:rPr lang="pt-BR" sz="2400" dirty="0" err="1">
                <a:solidFill>
                  <a:srgbClr val="002060"/>
                </a:solidFill>
              </a:rPr>
              <a:t>Brazil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partnerships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within</a:t>
            </a:r>
            <a:r>
              <a:rPr lang="pt-BR" sz="2400" dirty="0">
                <a:solidFill>
                  <a:srgbClr val="002060"/>
                </a:solidFill>
              </a:rPr>
              <a:t> its </a:t>
            </a:r>
            <a:r>
              <a:rPr lang="pt-BR" sz="2400" dirty="0" err="1">
                <a:solidFill>
                  <a:srgbClr val="002060"/>
                </a:solidFill>
              </a:rPr>
              <a:t>cooperation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with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middle</a:t>
            </a:r>
            <a:r>
              <a:rPr lang="pt-BR" sz="2400" dirty="0">
                <a:solidFill>
                  <a:srgbClr val="002060"/>
                </a:solidFill>
              </a:rPr>
              <a:t>-income countries</a:t>
            </a:r>
          </a:p>
          <a:p>
            <a:pPr marL="0" indent="0" algn="just">
              <a:spcBef>
                <a:spcPct val="20000"/>
              </a:spcBef>
              <a:buClr>
                <a:srgbClr val="FFC000"/>
              </a:buClr>
              <a:buSzPct val="100000"/>
              <a:buNone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pt-BR" sz="2400" dirty="0">
                <a:solidFill>
                  <a:srgbClr val="002060"/>
                </a:solidFill>
              </a:rPr>
              <a:t>It </a:t>
            </a:r>
            <a:r>
              <a:rPr lang="pt-BR" sz="2400" dirty="0" err="1">
                <a:solidFill>
                  <a:srgbClr val="002060"/>
                </a:solidFill>
              </a:rPr>
              <a:t>supported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collaborative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research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on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shared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priorities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of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partner</a:t>
            </a:r>
            <a:r>
              <a:rPr lang="pt-BR" sz="2400" dirty="0">
                <a:solidFill>
                  <a:srgbClr val="002060"/>
                </a:solidFill>
              </a:rPr>
              <a:t> countries</a:t>
            </a:r>
          </a:p>
          <a:p>
            <a:pPr marL="0" indent="0" algn="just">
              <a:spcBef>
                <a:spcPct val="20000"/>
              </a:spcBef>
              <a:buClr>
                <a:srgbClr val="FFC000"/>
              </a:buClr>
              <a:buSzPct val="100000"/>
              <a:buNone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pt-BR" sz="2400" dirty="0" err="1">
                <a:solidFill>
                  <a:srgbClr val="002060"/>
                </a:solidFill>
              </a:rPr>
              <a:t>Calls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were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jointly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designed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the</a:t>
            </a:r>
            <a:r>
              <a:rPr lang="pt-BR" sz="2400" dirty="0">
                <a:solidFill>
                  <a:srgbClr val="002060"/>
                </a:solidFill>
              </a:rPr>
              <a:t> UK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partner</a:t>
            </a:r>
            <a:r>
              <a:rPr lang="pt-BR" sz="2400" dirty="0">
                <a:solidFill>
                  <a:srgbClr val="002060"/>
                </a:solidFill>
              </a:rPr>
              <a:t> country </a:t>
            </a:r>
            <a:r>
              <a:rPr lang="pt-BR" sz="2400" dirty="0" err="1">
                <a:solidFill>
                  <a:srgbClr val="002060"/>
                </a:solidFill>
              </a:rPr>
              <a:t>funders</a:t>
            </a: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q"/>
              <a:defRPr/>
            </a:pPr>
            <a:r>
              <a:rPr lang="pt-BR" sz="2400" dirty="0">
                <a:solidFill>
                  <a:srgbClr val="002060"/>
                </a:solidFill>
              </a:rPr>
              <a:t>In </a:t>
            </a:r>
            <a:r>
              <a:rPr lang="pt-BR" sz="2400" dirty="0" err="1">
                <a:solidFill>
                  <a:srgbClr val="002060"/>
                </a:solidFill>
              </a:rPr>
              <a:t>Brazil</a:t>
            </a:r>
            <a:r>
              <a:rPr lang="pt-BR" sz="2400" dirty="0">
                <a:solidFill>
                  <a:srgbClr val="002060"/>
                </a:solidFill>
              </a:rPr>
              <a:t>, CONFAP </a:t>
            </a:r>
            <a:r>
              <a:rPr lang="pt-BR" sz="2400" dirty="0" err="1">
                <a:solidFill>
                  <a:srgbClr val="002060"/>
                </a:solidFill>
              </a:rPr>
              <a:t>partnered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with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the</a:t>
            </a:r>
            <a:r>
              <a:rPr lang="pt-BR" sz="2400" dirty="0">
                <a:solidFill>
                  <a:srgbClr val="002060"/>
                </a:solidFill>
              </a:rPr>
              <a:t> Newton Fund, </a:t>
            </a:r>
            <a:r>
              <a:rPr lang="pt-BR" sz="2400" dirty="0" err="1">
                <a:solidFill>
                  <a:srgbClr val="002060"/>
                </a:solidFill>
              </a:rPr>
              <a:t>co-funding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projects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through</a:t>
            </a:r>
            <a:r>
              <a:rPr lang="pt-BR" sz="2400" dirty="0">
                <a:solidFill>
                  <a:srgbClr val="002060"/>
                </a:solidFill>
              </a:rPr>
              <a:t> its </a:t>
            </a:r>
            <a:r>
              <a:rPr lang="pt-BR" sz="2400" dirty="0" err="1">
                <a:solidFill>
                  <a:srgbClr val="002060"/>
                </a:solidFill>
              </a:rPr>
              <a:t>State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Funding</a:t>
            </a:r>
            <a:r>
              <a:rPr lang="pt-BR" sz="2400" dirty="0">
                <a:solidFill>
                  <a:srgbClr val="002060"/>
                </a:solidFill>
              </a:rPr>
              <a:t> Agencies in joint </a:t>
            </a:r>
            <a:r>
              <a:rPr lang="pt-BR" sz="2400" dirty="0" err="1">
                <a:solidFill>
                  <a:srgbClr val="002060"/>
                </a:solidFill>
              </a:rPr>
              <a:t>calls</a:t>
            </a:r>
            <a:r>
              <a:rPr lang="pt-BR" sz="2400" dirty="0">
                <a:solidFill>
                  <a:srgbClr val="002060"/>
                </a:solidFill>
              </a:rPr>
              <a:t> (2014, 2015, 2016)</a:t>
            </a:r>
          </a:p>
        </p:txBody>
      </p:sp>
    </p:spTree>
    <p:extLst>
      <p:ext uri="{BB962C8B-B14F-4D97-AF65-F5344CB8AC3E}">
        <p14:creationId xmlns:p14="http://schemas.microsoft.com/office/powerpoint/2010/main" val="397344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8F34D-EB8A-5E24-CE3A-7C25A2D955A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2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POSITIVE ASPECTS AND BENEFITS – Newton Fund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5394D-C426-0E45-FAF1-0B36964FC915}"/>
              </a:ext>
            </a:extLst>
          </p:cNvPr>
          <p:cNvSpPr txBox="1">
            <a:spLocks/>
          </p:cNvSpPr>
          <p:nvPr/>
        </p:nvSpPr>
        <p:spPr>
          <a:xfrm>
            <a:off x="709411" y="1405721"/>
            <a:ext cx="10515600" cy="50871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>
                <a:solidFill>
                  <a:srgbClr val="002060"/>
                </a:solidFill>
              </a:rPr>
              <a:t> UK </a:t>
            </a:r>
            <a:r>
              <a:rPr lang="pt-BR" sz="2600" dirty="0" err="1">
                <a:solidFill>
                  <a:srgbClr val="002060"/>
                </a:solidFill>
              </a:rPr>
              <a:t>and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Brazil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funders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jointly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building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an</a:t>
            </a:r>
            <a:r>
              <a:rPr lang="pt-BR" sz="2600" dirty="0">
                <a:solidFill>
                  <a:srgbClr val="002060"/>
                </a:solidFill>
              </a:rPr>
              <a:t> inclusive agenda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5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 err="1">
                <a:solidFill>
                  <a:srgbClr val="002060"/>
                </a:solidFill>
              </a:rPr>
              <a:t>Funders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regarded</a:t>
            </a:r>
            <a:r>
              <a:rPr lang="pt-BR" sz="2600" dirty="0">
                <a:solidFill>
                  <a:srgbClr val="002060"/>
                </a:solidFill>
              </a:rPr>
              <a:t> as </a:t>
            </a:r>
            <a:r>
              <a:rPr lang="pt-BR" sz="2600" dirty="0" err="1">
                <a:solidFill>
                  <a:srgbClr val="002060"/>
                </a:solidFill>
              </a:rPr>
              <a:t>equal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partners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within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the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program</a:t>
            </a:r>
            <a:endParaRPr lang="pt-BR" sz="2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5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>
                <a:solidFill>
                  <a:srgbClr val="002060"/>
                </a:solidFill>
              </a:rPr>
              <a:t>Joint </a:t>
            </a:r>
            <a:r>
              <a:rPr lang="pt-BR" sz="2600" dirty="0" err="1">
                <a:solidFill>
                  <a:srgbClr val="002060"/>
                </a:solidFill>
              </a:rPr>
              <a:t>decisions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guiding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priorities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and</a:t>
            </a:r>
            <a:r>
              <a:rPr lang="pt-BR" sz="2600" dirty="0">
                <a:solidFill>
                  <a:srgbClr val="002060"/>
                </a:solidFill>
              </a:rPr>
              <a:t> common </a:t>
            </a:r>
            <a:r>
              <a:rPr lang="pt-BR" sz="2600" dirty="0" err="1">
                <a:solidFill>
                  <a:srgbClr val="002060"/>
                </a:solidFill>
              </a:rPr>
              <a:t>interests</a:t>
            </a:r>
            <a:endParaRPr lang="pt-BR" sz="2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5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 err="1">
                <a:solidFill>
                  <a:srgbClr val="002060"/>
                </a:solidFill>
              </a:rPr>
              <a:t>Bottom-up</a:t>
            </a:r>
            <a:r>
              <a:rPr lang="pt-BR" sz="2600" dirty="0">
                <a:solidFill>
                  <a:srgbClr val="002060"/>
                </a:solidFill>
              </a:rPr>
              <a:t> approach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 err="1">
                <a:solidFill>
                  <a:srgbClr val="002060"/>
                </a:solidFill>
              </a:rPr>
              <a:t>Partnerships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built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on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trust</a:t>
            </a:r>
            <a:endParaRPr lang="pt-BR" sz="2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 err="1">
                <a:solidFill>
                  <a:srgbClr val="002060"/>
                </a:solidFill>
              </a:rPr>
              <a:t>Cutting-edge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projects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with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significant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impact</a:t>
            </a:r>
            <a:endParaRPr lang="pt-BR" sz="2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>
                <a:solidFill>
                  <a:srgbClr val="002060"/>
                </a:solidFill>
              </a:rPr>
              <a:t>Mutual </a:t>
            </a:r>
            <a:r>
              <a:rPr lang="pt-BR" sz="2600" dirty="0" err="1">
                <a:solidFill>
                  <a:srgbClr val="002060"/>
                </a:solidFill>
              </a:rPr>
              <a:t>learning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and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shared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knowledge</a:t>
            </a:r>
            <a:endParaRPr lang="pt-BR" sz="2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600" dirty="0" err="1">
                <a:solidFill>
                  <a:srgbClr val="002060"/>
                </a:solidFill>
              </a:rPr>
              <a:t>Inclusion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of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underrepresented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groups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and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err="1">
                <a:solidFill>
                  <a:srgbClr val="002060"/>
                </a:solidFill>
              </a:rPr>
              <a:t>regions</a:t>
            </a:r>
            <a:endParaRPr lang="pt-BR" sz="2400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F0365-E8FC-2262-739A-41168011B1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94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Challenges</a:t>
            </a: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UK-</a:t>
            </a:r>
            <a:r>
              <a:rPr lang="pt-BR" sz="28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Brazil</a:t>
            </a: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(Newton Fund)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F4962-91AB-09FB-9F9F-A339FD435422}"/>
              </a:ext>
            </a:extLst>
          </p:cNvPr>
          <p:cNvSpPr txBox="1">
            <a:spLocks/>
          </p:cNvSpPr>
          <p:nvPr/>
        </p:nvSpPr>
        <p:spPr>
          <a:xfrm>
            <a:off x="426076" y="1568048"/>
            <a:ext cx="1081718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Joint management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decision</a:t>
            </a:r>
            <a:r>
              <a:rPr lang="pt-BR" sz="2400" dirty="0">
                <a:solidFill>
                  <a:srgbClr val="002060"/>
                </a:solidFill>
              </a:rPr>
              <a:t>-making processes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Multi-agency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involvement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including</a:t>
            </a:r>
            <a:r>
              <a:rPr lang="pt-BR" sz="2400" dirty="0">
                <a:solidFill>
                  <a:srgbClr val="002060"/>
                </a:solidFill>
              </a:rPr>
              <a:t> UK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Brazilian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State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Funding</a:t>
            </a:r>
            <a:r>
              <a:rPr lang="pt-BR" sz="2400" dirty="0">
                <a:solidFill>
                  <a:srgbClr val="002060"/>
                </a:solidFill>
              </a:rPr>
              <a:t> Agencies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Increased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complexity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funding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arrangements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Shared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responsibility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mutual </a:t>
            </a:r>
            <a:r>
              <a:rPr lang="pt-BR" sz="2400" dirty="0" err="1">
                <a:solidFill>
                  <a:srgbClr val="002060"/>
                </a:solidFill>
              </a:rPr>
              <a:t>benefits</a:t>
            </a:r>
            <a:r>
              <a:rPr lang="pt-BR" sz="2400" dirty="0">
                <a:solidFill>
                  <a:srgbClr val="002060"/>
                </a:solidFill>
              </a:rPr>
              <a:t> for </a:t>
            </a:r>
            <a:r>
              <a:rPr lang="pt-BR" sz="2400" dirty="0" err="1">
                <a:solidFill>
                  <a:srgbClr val="002060"/>
                </a:solidFill>
              </a:rPr>
              <a:t>all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partners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Project </a:t>
            </a:r>
            <a:r>
              <a:rPr lang="pt-BR" sz="2400" dirty="0" err="1">
                <a:solidFill>
                  <a:srgbClr val="002060"/>
                </a:solidFill>
              </a:rPr>
              <a:t>timelines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affected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budgetary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constraints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Ensuring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long-term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sustainability</a:t>
            </a:r>
            <a:endParaRPr lang="pt-BR" sz="2400" dirty="0">
              <a:solidFill>
                <a:srgbClr val="002060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FFC000"/>
              </a:buClr>
              <a:buSzPct val="100000"/>
              <a:buNone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Managing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bureaucracy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legal frameworks </a:t>
            </a:r>
            <a:r>
              <a:rPr lang="pt-BR" sz="2400" dirty="0" err="1">
                <a:solidFill>
                  <a:srgbClr val="002060"/>
                </a:solidFill>
              </a:rPr>
              <a:t>across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multiple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parties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03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9">
            <a:extLst>
              <a:ext uri="{FF2B5EF4-FFF2-40B4-BE49-F238E27FC236}">
                <a16:creationId xmlns:a16="http://schemas.microsoft.com/office/drawing/2014/main" id="{29176B61-EAD7-B64F-AC12-82169377EB6B}"/>
              </a:ext>
            </a:extLst>
          </p:cNvPr>
          <p:cNvSpPr txBox="1"/>
          <p:nvPr/>
        </p:nvSpPr>
        <p:spPr>
          <a:xfrm>
            <a:off x="2335126" y="221751"/>
            <a:ext cx="71164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Cooperation</a:t>
            </a:r>
            <a:r>
              <a:rPr lang="pt-BR" sz="3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pt-BR" sz="3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BR" sz="3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BR" sz="3200" b="1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European</a:t>
            </a:r>
            <a:r>
              <a:rPr lang="pt-BR" sz="3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Union</a:t>
            </a:r>
            <a:endParaRPr lang="pt-BR" sz="32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8" name="Picture 4" descr="European partnership Water4all – Water Security for the Planet">
            <a:extLst>
              <a:ext uri="{FF2B5EF4-FFF2-40B4-BE49-F238E27FC236}">
                <a16:creationId xmlns:a16="http://schemas.microsoft.com/office/drawing/2014/main" id="{441CB720-55AE-AD49-A0A0-388EB2BD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3" y="3057043"/>
            <a:ext cx="2160580" cy="6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stainable Blue Economy Partnership (SBEP) | Ministero dell'Università e  della Ricerca">
            <a:extLst>
              <a:ext uri="{FF2B5EF4-FFF2-40B4-BE49-F238E27FC236}">
                <a16:creationId xmlns:a16="http://schemas.microsoft.com/office/drawing/2014/main" id="{AE94E531-965D-3FA7-DD00-3D697FFC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30" y="3995043"/>
            <a:ext cx="228153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19DB33-3086-1BB5-EA7F-3990A1B34FB3}"/>
              </a:ext>
            </a:extLst>
          </p:cNvPr>
          <p:cNvSpPr txBox="1"/>
          <p:nvPr/>
        </p:nvSpPr>
        <p:spPr>
          <a:xfrm>
            <a:off x="121061" y="1181965"/>
            <a:ext cx="6773926" cy="562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Calibri"/>
                <a:cs typeface="Calibri"/>
              </a:rPr>
              <a:t>Administrative Arrangement </a:t>
            </a: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between the European Commission and CONFAP that allows to implement co-funding mechanisms to support Brazilian participation in projects approved under </a:t>
            </a:r>
            <a:r>
              <a:rPr lang="en-US" sz="2000" b="1" dirty="0">
                <a:solidFill>
                  <a:srgbClr val="002060"/>
                </a:solidFill>
                <a:latin typeface="Calibri"/>
                <a:cs typeface="Calibri"/>
              </a:rPr>
              <a:t>Horizon Europe</a:t>
            </a:r>
          </a:p>
          <a:p>
            <a:pPr marL="742950" lvl="1" indent="-2857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 including targeted calls to support MSCA Staff Exchanges Horizon Europe calls</a:t>
            </a:r>
          </a:p>
          <a:p>
            <a:pPr marL="285750" indent="-2857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  <a:defRPr/>
            </a:pPr>
            <a:endParaRPr lang="en-US" sz="8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Calibri"/>
                <a:cs typeface="Calibri"/>
              </a:rPr>
              <a:t>Implementing Arrangement </a:t>
            </a: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with the European Commission / </a:t>
            </a:r>
            <a:r>
              <a:rPr lang="en-US" sz="2000" b="1" dirty="0">
                <a:solidFill>
                  <a:srgbClr val="002060"/>
                </a:solidFill>
                <a:latin typeface="Calibri"/>
                <a:cs typeface="Calibri"/>
              </a:rPr>
              <a:t>European Research Council </a:t>
            </a:r>
            <a:r>
              <a:rPr lang="en-US" sz="2000" dirty="0">
                <a:solidFill>
                  <a:srgbClr val="002060"/>
                </a:solidFill>
                <a:latin typeface="Calibri"/>
                <a:cs typeface="Calibri"/>
              </a:rPr>
              <a:t>– to support visits of Brazilian researchers in ERC funded Projects</a:t>
            </a:r>
          </a:p>
          <a:p>
            <a:pPr marL="285750" indent="-28575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  <a:defRPr/>
            </a:pPr>
            <a:endParaRPr lang="en-US" sz="8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</a:pP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European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Partnerships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: CONFAP /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FAPs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-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Co-fund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annual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joint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calls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in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framework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</a:pP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Biodiversa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+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Water4All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</a:pP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Sustainable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Blue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Economy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Partnership</a:t>
            </a:r>
            <a:endParaRPr lang="pt-BR" sz="20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</a:pPr>
            <a:endParaRPr lang="en-US" sz="1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ts val="2000"/>
              <a:buFont typeface="Wingdings" pitchFamily="2" charset="2"/>
              <a:buChar char="§"/>
            </a:pP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Participation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as a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Partner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in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Horizon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2020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Coordination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&amp;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Support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Calibri"/>
                <a:cs typeface="Calibri"/>
              </a:rPr>
              <a:t>Actions</a:t>
            </a:r>
            <a:r>
              <a:rPr lang="pt-BR" sz="2000" dirty="0">
                <a:solidFill>
                  <a:srgbClr val="0070C0"/>
                </a:solidFill>
                <a:latin typeface="Calibri"/>
                <a:cs typeface="Calibri"/>
              </a:rPr>
              <a:t>: 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INCOBRA, ENRICH in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Brazil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pt-BR" sz="2000" dirty="0" err="1">
                <a:solidFill>
                  <a:srgbClr val="002060"/>
                </a:solidFill>
                <a:latin typeface="Calibri"/>
                <a:cs typeface="Calibri"/>
              </a:rPr>
              <a:t>AANChOR</a:t>
            </a:r>
            <a:endParaRPr lang="pt-BR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5" name="Immagine 1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id="{C3982FD2-1B4F-BFEF-9ECA-111B84D6C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76" y="6067425"/>
            <a:ext cx="221361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urostars - Business Finland">
            <a:extLst>
              <a:ext uri="{FF2B5EF4-FFF2-40B4-BE49-F238E27FC236}">
                <a16:creationId xmlns:a16="http://schemas.microsoft.com/office/drawing/2014/main" id="{D2EFB3F2-FD3E-750A-308F-BCEBAA4F2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7"/>
          <a:stretch/>
        </p:blipFill>
        <p:spPr bwMode="auto">
          <a:xfrm>
            <a:off x="7400489" y="5292412"/>
            <a:ext cx="4405278" cy="6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diversa+ EPSS">
            <a:extLst>
              <a:ext uri="{FF2B5EF4-FFF2-40B4-BE49-F238E27FC236}">
                <a16:creationId xmlns:a16="http://schemas.microsoft.com/office/drawing/2014/main" id="{A189CCCB-D072-5F9B-034D-E9320E3C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80" y="4574503"/>
            <a:ext cx="2687140" cy="7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earch and innovation projects through mobility - MSCA Staff Exchanges |  EURAXESS">
            <a:extLst>
              <a:ext uri="{FF2B5EF4-FFF2-40B4-BE49-F238E27FC236}">
                <a16:creationId xmlns:a16="http://schemas.microsoft.com/office/drawing/2014/main" id="{CBF2FB9B-B3D7-B1E7-3D9A-DC3EBC57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89" y="2889255"/>
            <a:ext cx="1644131" cy="16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uropean Research Council - Wikipedia">
            <a:extLst>
              <a:ext uri="{FF2B5EF4-FFF2-40B4-BE49-F238E27FC236}">
                <a16:creationId xmlns:a16="http://schemas.microsoft.com/office/drawing/2014/main" id="{C2CD09B1-F75F-314C-3DD5-A87CE005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439" y="1457851"/>
            <a:ext cx="1273284" cy="12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rizon Europe - Accelerate Future HEI">
            <a:extLst>
              <a:ext uri="{FF2B5EF4-FFF2-40B4-BE49-F238E27FC236}">
                <a16:creationId xmlns:a16="http://schemas.microsoft.com/office/drawing/2014/main" id="{C6EE2142-6DA5-EDEF-2AFD-7FBB24F1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2" y="1457851"/>
            <a:ext cx="2299432" cy="11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2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15327-74F8-E5A8-B765-075F58B49E4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97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POSITIVE ASPECTS AND BENEFITS – EU-BRAZIL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7DF049-58E5-0A1D-FBDC-8B3C628E9621}"/>
              </a:ext>
            </a:extLst>
          </p:cNvPr>
          <p:cNvSpPr txBox="1">
            <a:spLocks/>
          </p:cNvSpPr>
          <p:nvPr/>
        </p:nvSpPr>
        <p:spPr>
          <a:xfrm>
            <a:off x="632138" y="1639172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Maximizing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research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impact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Expanding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international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cooperation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Fostering</a:t>
            </a:r>
            <a:r>
              <a:rPr lang="pt-BR" sz="2400" dirty="0">
                <a:solidFill>
                  <a:srgbClr val="002060"/>
                </a:solidFill>
              </a:rPr>
              <a:t> mutual </a:t>
            </a:r>
            <a:r>
              <a:rPr lang="pt-BR" sz="2400" dirty="0" err="1">
                <a:solidFill>
                  <a:srgbClr val="002060"/>
                </a:solidFill>
              </a:rPr>
              <a:t>learning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knowledge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exchange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Advancing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excellence</a:t>
            </a:r>
            <a:r>
              <a:rPr lang="pt-BR" sz="2400" dirty="0">
                <a:solidFill>
                  <a:srgbClr val="002060"/>
                </a:solidFill>
              </a:rPr>
              <a:t> in Science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Enhancing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access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to</a:t>
            </a:r>
            <a:r>
              <a:rPr lang="pt-BR" sz="2400" dirty="0">
                <a:solidFill>
                  <a:srgbClr val="002060"/>
                </a:solidFill>
              </a:rPr>
              <a:t> financial </a:t>
            </a:r>
            <a:r>
              <a:rPr lang="pt-BR" sz="2400" dirty="0" err="1">
                <a:solidFill>
                  <a:srgbClr val="002060"/>
                </a:solidFill>
              </a:rPr>
              <a:t>resources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Strengthening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capacity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building</a:t>
            </a:r>
            <a:r>
              <a:rPr lang="pt-BR" sz="2400" dirty="0">
                <a:solidFill>
                  <a:srgbClr val="002060"/>
                </a:solidFill>
              </a:rPr>
              <a:t> for </a:t>
            </a:r>
            <a:r>
              <a:rPr lang="pt-BR" sz="2400" dirty="0" err="1">
                <a:solidFill>
                  <a:srgbClr val="002060"/>
                </a:solidFill>
              </a:rPr>
              <a:t>individuals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institutions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research</a:t>
            </a:r>
            <a:r>
              <a:rPr lang="pt-BR" sz="2400" dirty="0">
                <a:solidFill>
                  <a:srgbClr val="002060"/>
                </a:solidFill>
              </a:rPr>
              <a:t> systems</a:t>
            </a:r>
            <a:endParaRPr lang="pt-BR" sz="2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934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DA236-B401-7F5E-CAA6-4A1CA0806C5B}"/>
              </a:ext>
            </a:extLst>
          </p:cNvPr>
          <p:cNvSpPr txBox="1">
            <a:spLocks/>
          </p:cNvSpPr>
          <p:nvPr/>
        </p:nvSpPr>
        <p:spPr>
          <a:xfrm>
            <a:off x="1018504" y="-103031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CHALLENGES </a:t>
            </a:r>
            <a:r>
              <a:rPr lang="pt-BR" sz="28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EU-</a:t>
            </a:r>
            <a:r>
              <a:rPr lang="pt-BR" sz="28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Brazil</a:t>
            </a:r>
            <a:r>
              <a:rPr lang="pt-BR" sz="2800" b="1" spc="-1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2800" b="1" spc="-15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Programs</a:t>
            </a:r>
            <a:endParaRPr lang="pt-BR" sz="2800" b="1" spc="-15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E63F77E-C769-FD58-6962-57241D5A9B3B}"/>
              </a:ext>
            </a:extLst>
          </p:cNvPr>
          <p:cNvSpPr txBox="1">
            <a:spLocks/>
          </p:cNvSpPr>
          <p:nvPr/>
        </p:nvSpPr>
        <p:spPr>
          <a:xfrm>
            <a:off x="567743" y="169683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 Power </a:t>
            </a:r>
            <a:r>
              <a:rPr lang="pt-BR" sz="2400" dirty="0" err="1">
                <a:solidFill>
                  <a:srgbClr val="002060"/>
                </a:solidFill>
              </a:rPr>
              <a:t>imbalance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with</a:t>
            </a:r>
            <a:r>
              <a:rPr lang="pt-BR" sz="2400" dirty="0">
                <a:solidFill>
                  <a:srgbClr val="002060"/>
                </a:solidFill>
              </a:rPr>
              <a:t> EU (Northern </a:t>
            </a:r>
            <a:r>
              <a:rPr lang="pt-BR" sz="2400" dirty="0" err="1">
                <a:solidFill>
                  <a:srgbClr val="002060"/>
                </a:solidFill>
              </a:rPr>
              <a:t>institutions</a:t>
            </a:r>
            <a:r>
              <a:rPr lang="pt-BR" sz="2400" dirty="0">
                <a:solidFill>
                  <a:srgbClr val="002060"/>
                </a:solidFill>
              </a:rPr>
              <a:t>) </a:t>
            </a:r>
            <a:r>
              <a:rPr lang="pt-BR" sz="2400" dirty="0" err="1">
                <a:solidFill>
                  <a:srgbClr val="002060"/>
                </a:solidFill>
              </a:rPr>
              <a:t>dominating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research</a:t>
            </a:r>
            <a:r>
              <a:rPr lang="pt-BR" sz="2400" dirty="0">
                <a:solidFill>
                  <a:srgbClr val="002060"/>
                </a:solidFill>
              </a:rPr>
              <a:t> agendas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Top-</a:t>
            </a:r>
            <a:r>
              <a:rPr lang="pt-BR" sz="2400" dirty="0" err="1">
                <a:solidFill>
                  <a:srgbClr val="002060"/>
                </a:solidFill>
              </a:rPr>
              <a:t>down</a:t>
            </a:r>
            <a:r>
              <a:rPr lang="pt-BR" sz="2400" dirty="0">
                <a:solidFill>
                  <a:srgbClr val="002060"/>
                </a:solidFill>
              </a:rPr>
              <a:t> agenda setting </a:t>
            </a:r>
            <a:r>
              <a:rPr lang="pt-BR" sz="2400" dirty="0" err="1">
                <a:solidFill>
                  <a:srgbClr val="002060"/>
                </a:solidFill>
              </a:rPr>
              <a:t>driven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large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consortiums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Complex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funding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arrangements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 err="1">
                <a:solidFill>
                  <a:srgbClr val="002060"/>
                </a:solidFill>
              </a:rPr>
              <a:t>Fairer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research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partnerships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needed</a:t>
            </a:r>
            <a:r>
              <a:rPr lang="pt-BR" sz="2400" dirty="0">
                <a:solidFill>
                  <a:srgbClr val="002060"/>
                </a:solidFill>
              </a:rPr>
              <a:t> for </a:t>
            </a:r>
            <a:r>
              <a:rPr lang="pt-BR" sz="2400" dirty="0" err="1">
                <a:solidFill>
                  <a:srgbClr val="002060"/>
                </a:solidFill>
              </a:rPr>
              <a:t>greater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ownership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Project </a:t>
            </a:r>
            <a:r>
              <a:rPr lang="pt-BR" sz="2400" dirty="0" err="1">
                <a:solidFill>
                  <a:srgbClr val="002060"/>
                </a:solidFill>
              </a:rPr>
              <a:t>timelines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affected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by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various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complexities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</a:rPr>
              <a:t>EU (high-income countries) </a:t>
            </a:r>
            <a:r>
              <a:rPr lang="pt-BR" sz="2400" dirty="0" err="1">
                <a:solidFill>
                  <a:srgbClr val="002060"/>
                </a:solidFill>
              </a:rPr>
              <a:t>driving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the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seat</a:t>
            </a:r>
            <a:r>
              <a:rPr lang="pt-BR" sz="2400" dirty="0">
                <a:solidFill>
                  <a:srgbClr val="002060"/>
                </a:solidFill>
              </a:rPr>
              <a:t> in </a:t>
            </a:r>
            <a:r>
              <a:rPr lang="pt-BR" sz="2400" dirty="0" err="1">
                <a:solidFill>
                  <a:srgbClr val="002060"/>
                </a:solidFill>
              </a:rPr>
              <a:t>initiation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funding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and</a:t>
            </a:r>
            <a:r>
              <a:rPr lang="pt-BR" sz="2400" dirty="0">
                <a:solidFill>
                  <a:srgbClr val="002060"/>
                </a:solidFill>
              </a:rPr>
              <a:t> management in </a:t>
            </a:r>
            <a:r>
              <a:rPr lang="pt-BR" sz="2400" dirty="0" err="1">
                <a:solidFill>
                  <a:srgbClr val="002060"/>
                </a:solidFill>
              </a:rPr>
              <a:t>international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development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research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err="1">
                <a:solidFill>
                  <a:srgbClr val="002060"/>
                </a:solidFill>
              </a:rPr>
              <a:t>programs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4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19" ma:contentTypeDescription="Create a new document." ma:contentTypeScope="" ma:versionID="14f4aa07d0839b33096b253d0b7c7ec8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59925d844ab5b342759dba5a1dc709c2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826B24FD-24B0-479B-81E9-19F0B3C3F77E}"/>
</file>

<file path=customXml/itemProps2.xml><?xml version="1.0" encoding="utf-8"?>
<ds:datastoreItem xmlns:ds="http://schemas.openxmlformats.org/officeDocument/2006/customXml" ds:itemID="{D12FDC84-6365-46BB-A03F-C2C6B33088DE}"/>
</file>

<file path=customXml/itemProps3.xml><?xml version="1.0" encoding="utf-8"?>
<ds:datastoreItem xmlns:ds="http://schemas.openxmlformats.org/officeDocument/2006/customXml" ds:itemID="{02387C66-65F3-46E7-9BFA-14872985A5A1}"/>
</file>

<file path=docProps/app.xml><?xml version="1.0" encoding="utf-8"?>
<Properties xmlns="http://schemas.openxmlformats.org/officeDocument/2006/extended-properties" xmlns:vt="http://schemas.openxmlformats.org/officeDocument/2006/docPropsVTypes">
  <TotalTime>13378</TotalTime>
  <Words>774</Words>
  <Application>Microsoft Macintosh PowerPoint</Application>
  <PresentationFormat>Widescreen</PresentationFormat>
  <Paragraphs>136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De Lucena</dc:creator>
  <cp:lastModifiedBy>Maria Zaira Turchi</cp:lastModifiedBy>
  <cp:revision>192</cp:revision>
  <dcterms:created xsi:type="dcterms:W3CDTF">2020-03-02T17:49:07Z</dcterms:created>
  <dcterms:modified xsi:type="dcterms:W3CDTF">2025-02-08T11:47:02Z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  <property fmtid="{D5CDD505-2E9C-101B-9397-08002B2CF9AE}" pid="3" name="Order">
    <vt:r8>46800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