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485" r:id="rId5"/>
    <p:sldId id="516" r:id="rId6"/>
    <p:sldId id="488" r:id="rId7"/>
    <p:sldId id="513" r:id="rId8"/>
    <p:sldId id="517" r:id="rId9"/>
    <p:sldId id="256" r:id="rId10"/>
    <p:sldId id="511" r:id="rId11"/>
    <p:sldId id="512" r:id="rId12"/>
    <p:sldId id="508" r:id="rId13"/>
    <p:sldId id="507" r:id="rId14"/>
    <p:sldId id="509" r:id="rId15"/>
    <p:sldId id="518" r:id="rId16"/>
    <p:sldId id="519" r:id="rId17"/>
    <p:sldId id="495" r:id="rId18"/>
    <p:sldId id="491" r:id="rId19"/>
    <p:sldId id="487" r:id="rId20"/>
    <p:sldId id="492" r:id="rId21"/>
    <p:sldId id="497" r:id="rId22"/>
    <p:sldId id="501" r:id="rId23"/>
    <p:sldId id="52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08BBB4-CB12-6F43-8B24-523E61E5A354}" v="13" dt="2025-02-10T12:39:32.966"/>
    <p1510:client id="{52DB82FD-F81D-1ED4-1884-AB62DAC87643}" v="640" dt="2025-02-11T17:56:34.335"/>
    <p1510:client id="{9AF961EC-05BA-97B7-FC03-B1A08C709E8E}" v="348" dt="2025-02-10T12:34:24.786"/>
    <p1510:client id="{A8B22F7B-1381-6BD2-1E91-568F5D081629}" v="2" dt="2025-02-11T17:45:32.6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95AE2-43AC-144B-AE88-DCB376799F11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4E5BB-E6B0-B84A-ABCD-9A3E9C2D7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E5BB-E6B0-B84A-ABCD-9A3E9C2D78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91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4FBCF-4A92-DB81-A4E6-FC5AEBD9B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648CA2-1B3E-CF67-C146-B9B56052E1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EAD30C-DBC8-A776-2B25-52F40F23E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F71ABC-D937-681F-9455-6B8DC417F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E5BB-E6B0-B84A-ABCD-9A3E9C2D78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15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E5BB-E6B0-B84A-ABCD-9A3E9C2D78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84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E5BB-E6B0-B84A-ABCD-9A3E9C2D78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44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E5BB-E6B0-B84A-ABCD-9A3E9C2D78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82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E5BB-E6B0-B84A-ABCD-9A3E9C2D78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62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E5BB-E6B0-B84A-ABCD-9A3E9C2D78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2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E5BB-E6B0-B84A-ABCD-9A3E9C2D78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16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1C97C-1549-01B4-506A-577A8610A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D9C556-C8FF-9732-762B-C711643127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AE130A-5BB5-5754-C7A7-63C9C69F3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6E632-F827-5F93-AE7E-C8CB1C68FA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E5BB-E6B0-B84A-ABCD-9A3E9C2D78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26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DAFBE-6046-3603-B988-0E65789ED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C4CA79-E50B-0F93-A2B2-47DCF6BEA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5033A9-CDEB-775B-E637-B15C9784DC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3A7F8-B8A0-2BC9-2230-8F74E9E762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E5BB-E6B0-B84A-ABCD-9A3E9C2D78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2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E5BB-E6B0-B84A-ABCD-9A3E9C2D78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92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17435-55EB-E9E7-63E1-44A00B4EB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173259-8F0F-F3B7-92D3-A0A78E7A18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42B591-4870-31F8-19F0-B2876EE6A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2303D-5F23-7C17-1968-8242D886A1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E5BB-E6B0-B84A-ABCD-9A3E9C2D78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85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E5BB-E6B0-B84A-ABCD-9A3E9C2D78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78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E5BB-E6B0-B84A-ABCD-9A3E9C2D78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05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E5BB-E6B0-B84A-ABCD-9A3E9C2D78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85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E5BB-E6B0-B84A-ABCD-9A3E9C2D78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79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485BA-1426-DE1C-9DCD-11E982270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204D0E-FC77-E522-1DD8-E7B9121B21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67FDDC-A561-2FBD-05CA-832FA5641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D3C1F-75B3-521B-83A2-8D6182AB9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E5BB-E6B0-B84A-ABCD-9A3E9C2D78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88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3BB4406-02B4-284F-84C5-A21F22E6B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236" y="533614"/>
            <a:ext cx="9210963" cy="888786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5FEA054A-F191-E34B-8C26-BA11F3F0C0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0" y="1627188"/>
            <a:ext cx="11474450" cy="46069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2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8667"/>
            <a:ext cx="5181600" cy="456829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8667"/>
            <a:ext cx="5181600" cy="456829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E31514-F8EA-5D4E-B45D-65DD78DB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236" y="533614"/>
            <a:ext cx="9210963" cy="888786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2524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91D55F9-A3F2-1242-A5F3-5AAACC9D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236" y="533614"/>
            <a:ext cx="9210963" cy="888786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9408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0418" y="1657926"/>
            <a:ext cx="6629400" cy="789709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0418" y="3015529"/>
            <a:ext cx="5680364" cy="623598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427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97420DD-2415-454D-AA0F-DBDA719C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236" y="533614"/>
            <a:ext cx="9210963" cy="888786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1283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2B56C0B-E29B-4842-B417-82BD0105A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236" y="533614"/>
            <a:ext cx="9210963" cy="888786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41A95EC-0528-8A4C-BE96-445CDE1B34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133" y="1705342"/>
            <a:ext cx="11487066" cy="4932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Body text Arial 24pt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156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680" y="2123676"/>
            <a:ext cx="4027169" cy="1600200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680" y="3934224"/>
            <a:ext cx="4030345" cy="1934763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8039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A65B24-645B-1746-9651-55C209C5E2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1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1800" y="681037"/>
            <a:ext cx="5842000" cy="1009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24FB1-CB24-4B4C-BFD4-AD276D9A4059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9F3F6-C255-4AC5-91C2-3F61B6509B3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262A0F-9E49-6B4D-94F3-647B33A2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9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2" r:id="rId2"/>
    <p:sldLayoutId id="2147483653" r:id="rId3"/>
    <p:sldLayoutId id="2147483649" r:id="rId4"/>
    <p:sldLayoutId id="2147483654" r:id="rId5"/>
    <p:sldLayoutId id="2147483687" r:id="rId6"/>
    <p:sldLayoutId id="2147483656" r:id="rId7"/>
    <p:sldLayoutId id="2147483684" r:id="rId8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D042F-868F-834F-96EA-D677E5DCBC3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52778" y="1199567"/>
            <a:ext cx="11487150" cy="4932363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en-US" sz="4000">
              <a:solidFill>
                <a:srgbClr val="000000"/>
              </a:solidFill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9600" b="1" dirty="0">
                <a:solidFill>
                  <a:srgbClr val="000000"/>
                </a:solidFill>
                <a:latin typeface="Arial"/>
                <a:cs typeface="Arial"/>
              </a:rPr>
              <a:t>Co-Developing Solutions to Enhance Equitable Partnerships</a:t>
            </a:r>
            <a:endParaRPr lang="en-US" sz="9600" b="1" dirty="0">
              <a:solidFill>
                <a:srgbClr val="000000"/>
              </a:solidFill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sz="10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Helen Hopkins</a:t>
            </a:r>
          </a:p>
          <a:p>
            <a:pPr marL="0" indent="0" algn="ctr">
              <a:buNone/>
            </a:pPr>
            <a:r>
              <a:rPr lang="en-GB" sz="3200" dirty="0">
                <a:solidFill>
                  <a:srgbClr val="000000"/>
                </a:solidFill>
                <a:latin typeface="Arial"/>
                <a:cs typeface="Arial"/>
              </a:rPr>
              <a:t>Strategic Research Coordinator, Global Health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University College London</a:t>
            </a:r>
          </a:p>
          <a:p>
            <a:pPr marL="0" indent="0" algn="ctr">
              <a:buNone/>
            </a:pPr>
            <a:endParaRPr lang="en-US" sz="320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Helen Rajabi</a:t>
            </a:r>
          </a:p>
          <a:p>
            <a:pPr marL="0" indent="0" algn="ctr">
              <a:buNone/>
            </a:pPr>
            <a:r>
              <a:rPr lang="en-GB" sz="3200" dirty="0">
                <a:solidFill>
                  <a:srgbClr val="000000"/>
                </a:solidFill>
                <a:latin typeface="Arial"/>
                <a:cs typeface="Arial"/>
              </a:rPr>
              <a:t>International Networks and Collaborations Manager</a:t>
            </a:r>
          </a:p>
          <a:p>
            <a:pPr marL="0" indent="0" algn="ctr">
              <a:buNone/>
            </a:pPr>
            <a:r>
              <a:rPr lang="en-GB" sz="3200" dirty="0">
                <a:solidFill>
                  <a:srgbClr val="000000"/>
                </a:solidFill>
                <a:latin typeface="Arial"/>
                <a:cs typeface="Arial"/>
              </a:rPr>
              <a:t>University of Leeds</a:t>
            </a:r>
            <a:endParaRPr lang="en-US"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sz="320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Mary Ryan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International Research Development Manager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University of Glasgow</a:t>
            </a:r>
          </a:p>
        </p:txBody>
      </p:sp>
      <p:pic>
        <p:nvPicPr>
          <p:cNvPr id="4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7EE61E3D-A407-82FE-9B78-8B7951B82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93" y="189282"/>
            <a:ext cx="3733610" cy="106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548418A6-7768-DFAD-EC61-8730666AF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984" y="14171"/>
            <a:ext cx="3355793" cy="1418493"/>
          </a:xfrm>
          <a:prstGeom prst="rect">
            <a:avLst/>
          </a:prstGeom>
        </p:spPr>
      </p:pic>
      <p:pic>
        <p:nvPicPr>
          <p:cNvPr id="5" name="Picture 4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754AFB95-B154-DD79-AD3B-8A026E744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2666" y="114445"/>
            <a:ext cx="2257778" cy="121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4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1E7-84A3-A349-8AEB-5A5CFDB87C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5674" y="70246"/>
            <a:ext cx="9210675" cy="88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3800">
                <a:solidFill>
                  <a:srgbClr val="000000"/>
                </a:solidFill>
                <a:latin typeface="Arial"/>
                <a:cs typeface="Arial"/>
              </a:rPr>
              <a:t>Advance Payments </a:t>
            </a:r>
            <a:endParaRPr lang="en-US" sz="38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FE15EAB-E3A1-9F10-2A06-9D7EC5FEE702}"/>
              </a:ext>
            </a:extLst>
          </p:cNvPr>
          <p:cNvSpPr txBox="1">
            <a:spLocks/>
          </p:cNvSpPr>
          <p:nvPr/>
        </p:nvSpPr>
        <p:spPr>
          <a:xfrm>
            <a:off x="273134" y="1399695"/>
            <a:ext cx="5730615" cy="4963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rgbClr val="000000"/>
                </a:solidFill>
              </a:rPr>
              <a:t>UofG is overhauling our policy/process</a:t>
            </a:r>
          </a:p>
          <a:p>
            <a:r>
              <a:rPr lang="en-US" sz="2800">
                <a:solidFill>
                  <a:srgbClr val="000000"/>
                </a:solidFill>
              </a:rPr>
              <a:t>Broadening the scope and taking a wider approach to risk management</a:t>
            </a:r>
          </a:p>
          <a:p>
            <a:r>
              <a:rPr lang="en-US" sz="2800">
                <a:solidFill>
                  <a:srgbClr val="000000"/>
                </a:solidFill>
              </a:rPr>
              <a:t>Consultations</a:t>
            </a:r>
          </a:p>
          <a:p>
            <a:pPr lvl="1"/>
            <a:r>
              <a:rPr lang="en-US" sz="2800">
                <a:solidFill>
                  <a:srgbClr val="000000"/>
                </a:solidFill>
              </a:rPr>
              <a:t>RMAs at UofG</a:t>
            </a:r>
          </a:p>
          <a:p>
            <a:pPr lvl="1"/>
            <a:r>
              <a:rPr lang="en-US" sz="2800">
                <a:solidFill>
                  <a:srgbClr val="000000"/>
                </a:solidFill>
              </a:rPr>
              <a:t>Researchers at UofG</a:t>
            </a:r>
          </a:p>
          <a:p>
            <a:pPr lvl="1"/>
            <a:r>
              <a:rPr lang="en-US" sz="2800">
                <a:solidFill>
                  <a:srgbClr val="000000"/>
                </a:solidFill>
              </a:rPr>
              <a:t>RMAs at 5 partner institutions</a:t>
            </a:r>
          </a:p>
          <a:p>
            <a:pPr lvl="1"/>
            <a:endParaRPr lang="en-US" sz="2800">
              <a:solidFill>
                <a:srgbClr val="000000"/>
              </a:solidFill>
            </a:endParaRPr>
          </a:p>
          <a:p>
            <a:endParaRPr lang="en-US" sz="2800">
              <a:solidFill>
                <a:srgbClr val="000000"/>
              </a:solidFill>
            </a:endParaRPr>
          </a:p>
          <a:p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F5E01-ACCD-F324-8222-B2DFFCC46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502" y="602418"/>
            <a:ext cx="3771629" cy="5039756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219A519D-38FB-CBA7-75AA-A73B778064BC}"/>
              </a:ext>
            </a:extLst>
          </p:cNvPr>
          <p:cNvSpPr/>
          <p:nvPr/>
        </p:nvSpPr>
        <p:spPr>
          <a:xfrm>
            <a:off x="8522668" y="1326812"/>
            <a:ext cx="178755" cy="151254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E25BD48B-E2CC-D4D7-1DAD-591D779F619B}"/>
              </a:ext>
            </a:extLst>
          </p:cNvPr>
          <p:cNvSpPr/>
          <p:nvPr/>
        </p:nvSpPr>
        <p:spPr>
          <a:xfrm>
            <a:off x="9158898" y="2296237"/>
            <a:ext cx="178755" cy="151254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EC83187A-83F2-9ACC-F25C-CEBD88CCBA79}"/>
              </a:ext>
            </a:extLst>
          </p:cNvPr>
          <p:cNvSpPr/>
          <p:nvPr/>
        </p:nvSpPr>
        <p:spPr>
          <a:xfrm>
            <a:off x="7544374" y="4446643"/>
            <a:ext cx="178755" cy="151254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F3BE486E-F3CB-14B9-0204-5086DED6BACB}"/>
              </a:ext>
            </a:extLst>
          </p:cNvPr>
          <p:cNvSpPr/>
          <p:nvPr/>
        </p:nvSpPr>
        <p:spPr>
          <a:xfrm>
            <a:off x="7595938" y="3263076"/>
            <a:ext cx="178755" cy="151254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23BD93B4-0561-6343-877C-DD844A600114}"/>
              </a:ext>
            </a:extLst>
          </p:cNvPr>
          <p:cNvSpPr/>
          <p:nvPr/>
        </p:nvSpPr>
        <p:spPr>
          <a:xfrm>
            <a:off x="7895287" y="4885891"/>
            <a:ext cx="178755" cy="151254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3E5DC601-B665-781A-DFF3-411AC27CEB2C}"/>
              </a:ext>
            </a:extLst>
          </p:cNvPr>
          <p:cNvSpPr/>
          <p:nvPr/>
        </p:nvSpPr>
        <p:spPr>
          <a:xfrm>
            <a:off x="7974074" y="4961518"/>
            <a:ext cx="178755" cy="151254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19AB81-E095-8023-CB42-26F0CD4AE586}"/>
              </a:ext>
            </a:extLst>
          </p:cNvPr>
          <p:cNvSpPr txBox="1"/>
          <p:nvPr/>
        </p:nvSpPr>
        <p:spPr>
          <a:xfrm>
            <a:off x="9954167" y="1166370"/>
            <a:ext cx="17705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/>
              <a:t>Kilimanjaro Clinical Research Institute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69A103-51AE-DC16-AD08-FAE1E5C4F67E}"/>
              </a:ext>
            </a:extLst>
          </p:cNvPr>
          <p:cNvSpPr txBox="1"/>
          <p:nvPr/>
        </p:nvSpPr>
        <p:spPr>
          <a:xfrm>
            <a:off x="9889958" y="2218295"/>
            <a:ext cx="17705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/>
              <a:t>Ifakara Health Institute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BB8714-062C-3BB2-C7B0-B2FE19DED7DB}"/>
              </a:ext>
            </a:extLst>
          </p:cNvPr>
          <p:cNvSpPr txBox="1"/>
          <p:nvPr/>
        </p:nvSpPr>
        <p:spPr>
          <a:xfrm>
            <a:off x="9889958" y="3573879"/>
            <a:ext cx="1934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/>
              <a:t>Malawi Epidemiological and Intervention Research Unit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83F675-9222-40F2-7CEC-DBB60D428E5E}"/>
              </a:ext>
            </a:extLst>
          </p:cNvPr>
          <p:cNvSpPr txBox="1"/>
          <p:nvPr/>
        </p:nvSpPr>
        <p:spPr>
          <a:xfrm>
            <a:off x="9790269" y="4755086"/>
            <a:ext cx="17705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/>
              <a:t>Blantyre Malaria Project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EC21B0-D93A-AB34-2812-FAFE6AB1808A}"/>
              </a:ext>
            </a:extLst>
          </p:cNvPr>
          <p:cNvSpPr txBox="1"/>
          <p:nvPr/>
        </p:nvSpPr>
        <p:spPr>
          <a:xfrm>
            <a:off x="9790269" y="4954871"/>
            <a:ext cx="17705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/>
              <a:t>Kamuzu University of Health Sciences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0FF336B-1EB0-9CB9-3CF9-E52F5089592F}"/>
              </a:ext>
            </a:extLst>
          </p:cNvPr>
          <p:cNvCxnSpPr>
            <a:cxnSpLocks/>
          </p:cNvCxnSpPr>
          <p:nvPr/>
        </p:nvCxnSpPr>
        <p:spPr>
          <a:xfrm flipH="1">
            <a:off x="8701423" y="1381814"/>
            <a:ext cx="1252744" cy="2772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5C9F42-16FA-6D7A-EC22-A8036F9830FA}"/>
              </a:ext>
            </a:extLst>
          </p:cNvPr>
          <p:cNvCxnSpPr>
            <a:cxnSpLocks/>
          </p:cNvCxnSpPr>
          <p:nvPr/>
        </p:nvCxnSpPr>
        <p:spPr>
          <a:xfrm flipH="1">
            <a:off x="9337653" y="2349100"/>
            <a:ext cx="552305" cy="4911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0CBC00C-A8BF-D0A8-EE70-BB5F1DCF6959}"/>
              </a:ext>
            </a:extLst>
          </p:cNvPr>
          <p:cNvCxnSpPr>
            <a:cxnSpLocks/>
          </p:cNvCxnSpPr>
          <p:nvPr/>
        </p:nvCxnSpPr>
        <p:spPr>
          <a:xfrm flipH="1" flipV="1">
            <a:off x="7774693" y="3320850"/>
            <a:ext cx="2115265" cy="468473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086D2D-A8AB-3F79-9AF2-D7CEC79E4EA8}"/>
              </a:ext>
            </a:extLst>
          </p:cNvPr>
          <p:cNvCxnSpPr>
            <a:cxnSpLocks/>
          </p:cNvCxnSpPr>
          <p:nvPr/>
        </p:nvCxnSpPr>
        <p:spPr>
          <a:xfrm flipH="1">
            <a:off x="7723129" y="3789323"/>
            <a:ext cx="2166829" cy="715094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130A63-C9CD-E692-C7E4-360C6E10B1F0}"/>
              </a:ext>
            </a:extLst>
          </p:cNvPr>
          <p:cNvCxnSpPr>
            <a:cxnSpLocks/>
          </p:cNvCxnSpPr>
          <p:nvPr/>
        </p:nvCxnSpPr>
        <p:spPr>
          <a:xfrm flipH="1">
            <a:off x="8074042" y="4885891"/>
            <a:ext cx="1716227" cy="57774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07CAB5-D3DD-2136-34C9-995F13B4EA38}"/>
              </a:ext>
            </a:extLst>
          </p:cNvPr>
          <p:cNvCxnSpPr>
            <a:cxnSpLocks/>
          </p:cNvCxnSpPr>
          <p:nvPr/>
        </p:nvCxnSpPr>
        <p:spPr>
          <a:xfrm flipH="1" flipV="1">
            <a:off x="8152829" y="5019292"/>
            <a:ext cx="1637440" cy="151023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919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FE15EAB-E3A1-9F10-2A06-9D7EC5FEE702}"/>
              </a:ext>
            </a:extLst>
          </p:cNvPr>
          <p:cNvSpPr txBox="1">
            <a:spLocks/>
          </p:cNvSpPr>
          <p:nvPr/>
        </p:nvSpPr>
        <p:spPr>
          <a:xfrm>
            <a:off x="273134" y="1430175"/>
            <a:ext cx="4780130" cy="40001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rgbClr val="000000"/>
                </a:solidFill>
              </a:rPr>
              <a:t>SOP is in final stages with roll-out aiming for August 2025</a:t>
            </a:r>
          </a:p>
          <a:p>
            <a:r>
              <a:rPr lang="en-US" sz="2800">
                <a:solidFill>
                  <a:srgbClr val="000000"/>
                </a:solidFill>
              </a:rPr>
              <a:t>Benefits</a:t>
            </a:r>
          </a:p>
          <a:p>
            <a:pPr lvl="1"/>
            <a:r>
              <a:rPr lang="en-US" sz="2800">
                <a:solidFill>
                  <a:srgbClr val="000000"/>
                </a:solidFill>
              </a:rPr>
              <a:t>Co-Development</a:t>
            </a:r>
          </a:p>
          <a:p>
            <a:pPr lvl="1"/>
            <a:r>
              <a:rPr lang="en-US" sz="2800">
                <a:solidFill>
                  <a:srgbClr val="000000"/>
                </a:solidFill>
              </a:rPr>
              <a:t>Local Context</a:t>
            </a:r>
          </a:p>
          <a:p>
            <a:r>
              <a:rPr lang="en-US" sz="2800">
                <a:solidFill>
                  <a:srgbClr val="000000"/>
                </a:solidFill>
              </a:rPr>
              <a:t>Challenges</a:t>
            </a:r>
          </a:p>
          <a:p>
            <a:pPr lvl="1"/>
            <a:r>
              <a:rPr lang="en-US" sz="2800">
                <a:solidFill>
                  <a:srgbClr val="000000"/>
                </a:solidFill>
              </a:rPr>
              <a:t>Time</a:t>
            </a:r>
          </a:p>
          <a:p>
            <a:pPr lvl="1"/>
            <a:r>
              <a:rPr lang="en-US" sz="2800">
                <a:solidFill>
                  <a:srgbClr val="000000"/>
                </a:solidFill>
              </a:rPr>
              <a:t>Money</a:t>
            </a:r>
          </a:p>
        </p:txBody>
      </p:sp>
      <p:pic>
        <p:nvPicPr>
          <p:cNvPr id="3" name="Picture 2" descr="A screenshot of a diagram&#10;&#10;AI-generated content may be incorrect.">
            <a:extLst>
              <a:ext uri="{FF2B5EF4-FFF2-40B4-BE49-F238E27FC236}">
                <a16:creationId xmlns:a16="http://schemas.microsoft.com/office/drawing/2014/main" id="{ADAB3195-B8B5-AC6A-8BD5-05A6F1B2B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34" y="1310485"/>
            <a:ext cx="5133975" cy="28098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BB450F5-CE5C-C631-3935-3DD99CD51AEC}"/>
              </a:ext>
            </a:extLst>
          </p:cNvPr>
          <p:cNvSpPr txBox="1">
            <a:spLocks/>
          </p:cNvSpPr>
          <p:nvPr/>
        </p:nvSpPr>
        <p:spPr>
          <a:xfrm>
            <a:off x="445674" y="70246"/>
            <a:ext cx="9210675" cy="88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GB" sz="3800">
                <a:solidFill>
                  <a:srgbClr val="000000"/>
                </a:solidFill>
                <a:latin typeface="Arial"/>
                <a:cs typeface="Arial"/>
              </a:rPr>
              <a:t>Advance Payments </a:t>
            </a:r>
            <a:endParaRPr lang="en-US" sz="380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6356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91AD3-6731-8E3A-BF2E-3503776A3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58D9B-8067-49A9-EAC7-A4EDC0389C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8222" y="182235"/>
            <a:ext cx="6391275" cy="889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4200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  <a:ea typeface="Calibri Light"/>
                <a:cs typeface="Arial"/>
              </a:rPr>
              <a:t>Capacity Strengthening Workshop</a:t>
            </a:r>
            <a:endParaRPr lang="en-US" dirty="0">
              <a:solidFill>
                <a:schemeClr val="tx2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12C904-260D-AB6A-3D5D-B0926F8D95F3}"/>
              </a:ext>
            </a:extLst>
          </p:cNvPr>
          <p:cNvSpPr txBox="1">
            <a:spLocks/>
          </p:cNvSpPr>
          <p:nvPr/>
        </p:nvSpPr>
        <p:spPr>
          <a:xfrm>
            <a:off x="273134" y="1430175"/>
            <a:ext cx="4780130" cy="40001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  <a:ea typeface="Calibri"/>
                <a:cs typeface="Arial"/>
              </a:rPr>
              <a:t>Challenges are more acute in LMICs</a:t>
            </a:r>
          </a:p>
          <a:p>
            <a:pPr marL="837565" lvl="1"/>
            <a:r>
              <a:rPr lang="en-US" sz="2200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  <a:ea typeface="Calibri"/>
                <a:cs typeface="Arial"/>
              </a:rPr>
              <a:t>Infrastructure</a:t>
            </a:r>
            <a:endParaRPr lang="en-US" sz="2200">
              <a:solidFill>
                <a:schemeClr val="tx2">
                  <a:lumMod val="95000"/>
                  <a:lumOff val="5000"/>
                </a:schemeClr>
              </a:solidFill>
              <a:latin typeface="Arial"/>
              <a:ea typeface="Calibri"/>
              <a:cs typeface="Arial"/>
            </a:endParaRPr>
          </a:p>
          <a:p>
            <a:pPr marL="837565" lvl="1"/>
            <a:r>
              <a:rPr lang="en-US" sz="2200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  <a:ea typeface="Calibri"/>
                <a:cs typeface="Arial"/>
              </a:rPr>
              <a:t>Digital Divide</a:t>
            </a:r>
            <a:endParaRPr lang="en-US" sz="2200">
              <a:solidFill>
                <a:schemeClr val="tx2">
                  <a:lumMod val="95000"/>
                  <a:lumOff val="5000"/>
                </a:schemeClr>
              </a:solidFill>
              <a:latin typeface="Arial"/>
              <a:ea typeface="Calibri"/>
              <a:cs typeface="Arial"/>
            </a:endParaRPr>
          </a:p>
          <a:p>
            <a:pPr marL="837565" lvl="1"/>
            <a:r>
              <a:rPr lang="en-US" sz="2200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  <a:ea typeface="Calibri"/>
                <a:cs typeface="Arial"/>
              </a:rPr>
              <a:t>Institutional Funding Models</a:t>
            </a:r>
            <a:endParaRPr lang="en-US" sz="2200">
              <a:solidFill>
                <a:schemeClr val="tx2">
                  <a:lumMod val="95000"/>
                  <a:lumOff val="5000"/>
                </a:schemeClr>
              </a:solidFill>
              <a:latin typeface="Arial"/>
              <a:ea typeface="Calibri"/>
              <a:cs typeface="Arial"/>
            </a:endParaRPr>
          </a:p>
          <a:p>
            <a:pPr marL="837565" lvl="1"/>
            <a:r>
              <a:rPr lang="en-US" sz="2200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  <a:ea typeface="Calibri"/>
                <a:cs typeface="Arial"/>
              </a:rPr>
              <a:t>Opportunities for Continuing Professional Development</a:t>
            </a:r>
            <a:endParaRPr lang="en-US" sz="2200">
              <a:solidFill>
                <a:schemeClr val="tx2">
                  <a:lumMod val="95000"/>
                  <a:lumOff val="5000"/>
                </a:schemeClr>
              </a:solidFill>
              <a:latin typeface="Arial"/>
              <a:ea typeface="Calibri"/>
              <a:cs typeface="Arial"/>
            </a:endParaRPr>
          </a:p>
          <a:p>
            <a:pPr marL="380365"/>
            <a:endParaRPr lang="en-US" sz="2200" dirty="0">
              <a:solidFill>
                <a:srgbClr val="003865"/>
              </a:solidFill>
              <a:latin typeface="Arial"/>
              <a:ea typeface="Calibri"/>
              <a:cs typeface="Arial"/>
            </a:endParaRPr>
          </a:p>
          <a:p>
            <a:r>
              <a:rPr lang="en-US" sz="2200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  <a:ea typeface="Calibri"/>
                <a:cs typeface="Arial"/>
              </a:rPr>
              <a:t>And yet…“Even if we are in Africa, we have to manage research at an international level.”</a:t>
            </a:r>
            <a:endParaRPr lang="en-US" sz="2200" dirty="0">
              <a:solidFill>
                <a:schemeClr val="tx2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Picture 4" descr="A couple of women sitting on a couch&#10;&#10;Description automatically generated">
            <a:extLst>
              <a:ext uri="{FF2B5EF4-FFF2-40B4-BE49-F238E27FC236}">
                <a16:creationId xmlns:a16="http://schemas.microsoft.com/office/drawing/2014/main" id="{5D6DD1D2-36B2-094F-592C-6AFCB1208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9" r="1332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01794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286FF-B64A-9FDD-AC62-23C34C9DE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1D507-C372-A10C-398C-FF68BC2524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942" y="182235"/>
            <a:ext cx="5016773" cy="173663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3600" dirty="0">
                <a:solidFill>
                  <a:srgbClr val="000000"/>
                </a:solidFill>
                <a:latin typeface="Arial"/>
                <a:ea typeface="Calibri Light"/>
                <a:cs typeface="Arial"/>
              </a:rPr>
              <a:t>The barest attempt to address this massive challenge</a:t>
            </a:r>
            <a:endParaRPr lang="en-US" sz="3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4B5FE31-AEED-6F15-7021-7EC9E4E10F9B}"/>
              </a:ext>
            </a:extLst>
          </p:cNvPr>
          <p:cNvSpPr txBox="1">
            <a:spLocks/>
          </p:cNvSpPr>
          <p:nvPr/>
        </p:nvSpPr>
        <p:spPr>
          <a:xfrm>
            <a:off x="273134" y="2032518"/>
            <a:ext cx="4780130" cy="40001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Research Management Capacity Strengthening Workshops</a:t>
            </a:r>
          </a:p>
          <a:p>
            <a:r>
              <a:rPr lang="en-US" sz="28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Everyone is a student, everyone is a teacher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8BE77DE-AFD4-10DA-84FD-DAEAB16F7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8" r="-2" b="13908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Picture 7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9713CC1D-2E22-2258-C078-440070F996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2" r="-2" b="1729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44735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1E7-84A3-A349-8AEB-5A5CFDB87C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6995" y="167971"/>
            <a:ext cx="9210675" cy="88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800">
                <a:solidFill>
                  <a:srgbClr val="000000"/>
                </a:solidFill>
                <a:latin typeface="Arial"/>
                <a:cs typeface="Arial"/>
              </a:rPr>
              <a:t>A coalition of the willing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851F9F3-8246-35CF-4B86-C1773383E13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05004" y="995283"/>
            <a:ext cx="6010275" cy="493395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Facilitation Team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7 universities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1 research institute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1 clinical research programme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2 funders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2 professional organizations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4 countries</a:t>
            </a: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Attendees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106 registered attendees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60 institutions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22 countries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05F95E-7315-0514-F481-06DEA2B44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35" y="1709997"/>
            <a:ext cx="2689970" cy="633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0163C4-B085-725B-5564-84554F475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373" y="4566062"/>
            <a:ext cx="2007122" cy="797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AF194F-CB75-7571-C23D-BF7134402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380" y="3596342"/>
            <a:ext cx="1615026" cy="1076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F4A01-3284-6371-E605-0BB2DE87E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3429" y="4084880"/>
            <a:ext cx="1299622" cy="4789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414E23-9206-D229-CD0E-48C0AC0625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2957" y="2618187"/>
            <a:ext cx="1182167" cy="508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443BA5-915F-6744-1F22-B3F763122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9624" y="4741254"/>
            <a:ext cx="1419661" cy="4578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166ED5-8782-5F3E-B3BC-863BA1D619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4385" y="668131"/>
            <a:ext cx="1209709" cy="3930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77565E-D7ED-C769-CCF2-32362871B6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8881" y="1366208"/>
            <a:ext cx="1594108" cy="10627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798665-DDAA-4F71-AC92-3C6B9C74694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233" t="53684" r="24831"/>
          <a:stretch/>
        </p:blipFill>
        <p:spPr>
          <a:xfrm>
            <a:off x="9365464" y="2742921"/>
            <a:ext cx="1514859" cy="759233"/>
          </a:xfrm>
          <a:prstGeom prst="rect">
            <a:avLst/>
          </a:prstGeom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3A9FA8F1-75A2-BEEE-6B5A-0C9F967A0B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4604" y="3424839"/>
            <a:ext cx="1470793" cy="463769"/>
          </a:xfrm>
          <a:prstGeom prst="rect">
            <a:avLst/>
          </a:prstGeom>
        </p:spPr>
      </p:pic>
      <p:pic>
        <p:nvPicPr>
          <p:cNvPr id="4" name="Picture 3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913FD3BD-45A5-DEC3-E26F-4F22A7F744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6220" y="749444"/>
            <a:ext cx="1509890" cy="80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35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1E7-84A3-A349-8AEB-5A5CFDB87C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0414" y="143315"/>
            <a:ext cx="9210675" cy="88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800">
                <a:solidFill>
                  <a:srgbClr val="000000"/>
                </a:solidFill>
                <a:latin typeface="Arial"/>
                <a:cs typeface="Arial"/>
              </a:rPr>
              <a:t>Who decides?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D042F-868F-834F-96EA-D677E5DCBC3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40082" y="1611030"/>
            <a:ext cx="11487150" cy="4933950"/>
          </a:xfrm>
        </p:spPr>
        <p:txBody>
          <a:bodyPr>
            <a:normAutofit/>
          </a:bodyPr>
          <a:lstStyle/>
          <a:p>
            <a:r>
              <a:rPr lang="en-GB" sz="3200">
                <a:solidFill>
                  <a:srgbClr val="000000"/>
                </a:solidFill>
              </a:rPr>
              <a:t>All delegates are asked:</a:t>
            </a:r>
          </a:p>
          <a:p>
            <a:pPr lvl="1"/>
            <a:r>
              <a:rPr lang="en-GB" sz="3200">
                <a:solidFill>
                  <a:srgbClr val="000000"/>
                </a:solidFill>
              </a:rPr>
              <a:t>What challenges are you facing in your work that you hope a community of other people like yourself might be able to help resolve </a:t>
            </a:r>
          </a:p>
          <a:p>
            <a:pPr lvl="1"/>
            <a:r>
              <a:rPr lang="en-GB" sz="3200">
                <a:solidFill>
                  <a:srgbClr val="000000"/>
                </a:solidFill>
              </a:rPr>
              <a:t>What do you hope to get from this meeting? Personally? Professionally? What will have to happen for you to consider this meeting a success?</a:t>
            </a:r>
          </a:p>
          <a:p>
            <a:pPr lvl="1"/>
            <a:endParaRPr lang="en-GB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77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1E7-84A3-A349-8AEB-5A5CFDB87C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6551" y="-2822"/>
            <a:ext cx="9210675" cy="88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800">
                <a:solidFill>
                  <a:schemeClr val="tx2"/>
                </a:solidFill>
                <a:latin typeface="Arial"/>
                <a:cs typeface="Arial"/>
              </a:rPr>
              <a:t>Challenges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AE029B-4788-2834-B3A7-41ABD8F72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76" y="682131"/>
            <a:ext cx="10545647" cy="53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10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87AEC2-94D1-EAF3-9C55-FB4F3A86A1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70"/>
          <a:stretch/>
        </p:blipFill>
        <p:spPr>
          <a:xfrm>
            <a:off x="890947" y="744463"/>
            <a:ext cx="10410105" cy="5056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89F1E7-84A3-A349-8AEB-5A5CFDB87C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1409" y="14870"/>
            <a:ext cx="9210675" cy="88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800">
                <a:solidFill>
                  <a:schemeClr val="tx2"/>
                </a:solidFill>
                <a:latin typeface="Arial"/>
                <a:cs typeface="Arial"/>
              </a:rPr>
              <a:t>Hopes</a:t>
            </a:r>
          </a:p>
        </p:txBody>
      </p:sp>
    </p:spTree>
    <p:extLst>
      <p:ext uri="{BB962C8B-B14F-4D97-AF65-F5344CB8AC3E}">
        <p14:creationId xmlns:p14="http://schemas.microsoft.com/office/powerpoint/2010/main" val="2592868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1E7-84A3-A349-8AEB-5A5CFDB87C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2776" y="207385"/>
            <a:ext cx="9210675" cy="88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800">
                <a:solidFill>
                  <a:srgbClr val="000000"/>
                </a:solidFill>
                <a:latin typeface="Arial"/>
                <a:cs typeface="Arial"/>
              </a:rPr>
              <a:t>Then we try to deliver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D042F-868F-834F-96EA-D677E5DCBC3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4986" y="1381386"/>
            <a:ext cx="5822950" cy="49339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600" dirty="0">
                <a:solidFill>
                  <a:srgbClr val="000000"/>
                </a:solidFill>
                <a:latin typeface="Arial"/>
                <a:cs typeface="Arial"/>
              </a:rPr>
              <a:t>Sessions based on most requested topics</a:t>
            </a:r>
          </a:p>
          <a:p>
            <a:r>
              <a:rPr lang="en-GB" sz="3600" dirty="0">
                <a:solidFill>
                  <a:srgbClr val="000000"/>
                </a:solidFill>
                <a:latin typeface="Arial"/>
                <a:cs typeface="Arial"/>
              </a:rPr>
              <a:t>Practical exercises and tools</a:t>
            </a:r>
          </a:p>
          <a:p>
            <a:r>
              <a:rPr lang="en-GB" sz="3600" dirty="0">
                <a:solidFill>
                  <a:srgbClr val="000000"/>
                </a:solidFill>
                <a:latin typeface="Arial"/>
                <a:cs typeface="Arial"/>
              </a:rPr>
              <a:t>Assigned seating</a:t>
            </a:r>
          </a:p>
          <a:p>
            <a:r>
              <a:rPr lang="en-GB" sz="3600" dirty="0">
                <a:solidFill>
                  <a:srgbClr val="000000"/>
                </a:solidFill>
                <a:latin typeface="Arial"/>
                <a:cs typeface="Arial"/>
              </a:rPr>
              <a:t>Emphasis on peer-to-peer learning</a:t>
            </a:r>
          </a:p>
          <a:p>
            <a:endParaRPr lang="en-US" sz="3600">
              <a:solidFill>
                <a:srgbClr val="000000"/>
              </a:solidFill>
            </a:endParaRPr>
          </a:p>
          <a:p>
            <a:endParaRPr lang="en-US" sz="3600">
              <a:solidFill>
                <a:srgbClr val="000000"/>
              </a:solidFill>
            </a:endParaRPr>
          </a:p>
        </p:txBody>
      </p:sp>
      <p:pic>
        <p:nvPicPr>
          <p:cNvPr id="4" name="Picture 3" descr="A group of people sitting around a round table&#10;&#10;AI-generated content may be incorrect.">
            <a:extLst>
              <a:ext uri="{FF2B5EF4-FFF2-40B4-BE49-F238E27FC236}">
                <a16:creationId xmlns:a16="http://schemas.microsoft.com/office/drawing/2014/main" id="{65A4AF4E-DBE5-F6F7-21E9-92C08C5C4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611" y="2849879"/>
            <a:ext cx="4162778" cy="2772834"/>
          </a:xfrm>
          <a:prstGeom prst="rect">
            <a:avLst/>
          </a:prstGeom>
        </p:spPr>
      </p:pic>
      <p:pic>
        <p:nvPicPr>
          <p:cNvPr id="5" name="Picture 4" descr="A screen with a picture of a park and people&#10;&#10;AI-generated content may be incorrect.">
            <a:extLst>
              <a:ext uri="{FF2B5EF4-FFF2-40B4-BE49-F238E27FC236}">
                <a16:creationId xmlns:a16="http://schemas.microsoft.com/office/drawing/2014/main" id="{058DA384-6966-119C-3FC8-5BA3E75EA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610" y="168770"/>
            <a:ext cx="4162779" cy="237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65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1E7-84A3-A349-8AEB-5A5CFDB87C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4359" y="164192"/>
            <a:ext cx="9210675" cy="88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800">
                <a:solidFill>
                  <a:srgbClr val="000000"/>
                </a:solidFill>
                <a:latin typeface="Arial"/>
                <a:cs typeface="Arial"/>
              </a:rPr>
              <a:t>Some thorny issues to grapple with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D042F-868F-834F-96EA-D677E5DCBC3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7534" y="1715413"/>
            <a:ext cx="5822950" cy="49339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200">
                <a:solidFill>
                  <a:srgbClr val="000000"/>
                </a:solidFill>
                <a:latin typeface="Arial"/>
                <a:cs typeface="Arial"/>
              </a:rPr>
              <a:t>Time</a:t>
            </a:r>
          </a:p>
          <a:p>
            <a:r>
              <a:rPr lang="en-GB" sz="3200">
                <a:solidFill>
                  <a:srgbClr val="000000"/>
                </a:solidFill>
                <a:latin typeface="Arial"/>
                <a:cs typeface="Arial"/>
              </a:rPr>
              <a:t>Money</a:t>
            </a:r>
          </a:p>
          <a:p>
            <a:r>
              <a:rPr lang="en-GB" sz="3200">
                <a:solidFill>
                  <a:srgbClr val="000000"/>
                </a:solidFill>
                <a:latin typeface="Arial"/>
                <a:cs typeface="Arial"/>
              </a:rPr>
              <a:t>Potentially reinforces problematic practices</a:t>
            </a:r>
          </a:p>
          <a:p>
            <a:r>
              <a:rPr lang="en-GB" sz="3200">
                <a:solidFill>
                  <a:srgbClr val="000000"/>
                </a:solidFill>
                <a:latin typeface="Arial"/>
                <a:cs typeface="Arial"/>
              </a:rPr>
              <a:t>Unsustainable model</a:t>
            </a:r>
          </a:p>
          <a:p>
            <a:r>
              <a:rPr lang="en-GB" sz="3200">
                <a:solidFill>
                  <a:srgbClr val="000000"/>
                </a:solidFill>
                <a:latin typeface="Arial"/>
                <a:cs typeface="Arial"/>
              </a:rPr>
              <a:t>Not led by the right people</a:t>
            </a:r>
            <a:endParaRPr lang="en-US" sz="32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3200">
              <a:solidFill>
                <a:srgbClr val="000000"/>
              </a:solidFill>
            </a:endParaRPr>
          </a:p>
        </p:txBody>
      </p:sp>
      <p:pic>
        <p:nvPicPr>
          <p:cNvPr id="4" name="Picture 3" descr="A table with numbers and a few pounds&#10;&#10;AI-generated content may be incorrect.">
            <a:extLst>
              <a:ext uri="{FF2B5EF4-FFF2-40B4-BE49-F238E27FC236}">
                <a16:creationId xmlns:a16="http://schemas.microsoft.com/office/drawing/2014/main" id="{3E200626-D4B8-7366-8F09-ADFC16254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794" y="1711994"/>
            <a:ext cx="56642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30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049C3-5C28-BB65-8A51-7AADD46FF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D0BAAD9-03B8-B9B2-0A9D-E0A3DBCA012A}"/>
              </a:ext>
            </a:extLst>
          </p:cNvPr>
          <p:cNvSpPr txBox="1">
            <a:spLocks/>
          </p:cNvSpPr>
          <p:nvPr/>
        </p:nvSpPr>
        <p:spPr>
          <a:xfrm>
            <a:off x="273134" y="1239675"/>
            <a:ext cx="5318785" cy="49329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Research to tackle societal challenges requires complex support</a:t>
            </a:r>
            <a:endParaRPr lang="en-US" sz="2800" dirty="0">
              <a:solidFill>
                <a:srgbClr val="003865"/>
              </a:solidFill>
              <a:latin typeface="Arial"/>
              <a:cs typeface="Arial"/>
            </a:endParaRPr>
          </a:p>
          <a:p>
            <a:pPr lvl="1"/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Policies</a:t>
            </a:r>
            <a:endParaRPr lang="en-US" sz="2800" dirty="0">
              <a:solidFill>
                <a:srgbClr val="003865"/>
              </a:solidFill>
              <a:latin typeface="Arial"/>
              <a:cs typeface="Arial"/>
            </a:endParaRPr>
          </a:p>
          <a:p>
            <a:pPr lvl="1"/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Processes</a:t>
            </a:r>
            <a:endParaRPr lang="en-US" sz="2800" dirty="0">
              <a:solidFill>
                <a:srgbClr val="003865"/>
              </a:solidFill>
              <a:latin typeface="Arial"/>
              <a:cs typeface="Arial"/>
            </a:endParaRPr>
          </a:p>
          <a:p>
            <a:pPr lvl="1"/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People</a:t>
            </a:r>
            <a:endParaRPr lang="en-US" sz="2800" dirty="0">
              <a:solidFill>
                <a:srgbClr val="003865"/>
              </a:solidFill>
              <a:latin typeface="Arial"/>
              <a:cs typeface="Arial"/>
            </a:endParaRPr>
          </a:p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Research managers and administrators underpin research delivery and compliance</a:t>
            </a:r>
            <a:endParaRPr lang="en-US" sz="2800" dirty="0">
              <a:solidFill>
                <a:srgbClr val="003865"/>
              </a:solidFill>
              <a:latin typeface="Arial"/>
              <a:cs typeface="Arial"/>
            </a:endParaRPr>
          </a:p>
          <a:p>
            <a:endParaRPr lang="en-US" sz="2800">
              <a:solidFill>
                <a:srgbClr val="000000"/>
              </a:solidFill>
            </a:endParaRPr>
          </a:p>
          <a:p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5" name="Picture 4" descr="A group of colorful game pieces&#10;&#10;AI-generated content may be incorrect.">
            <a:extLst>
              <a:ext uri="{FF2B5EF4-FFF2-40B4-BE49-F238E27FC236}">
                <a16:creationId xmlns:a16="http://schemas.microsoft.com/office/drawing/2014/main" id="{5DEB3EE8-27C2-700E-7189-83683CA766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214" r="13833" b="-1"/>
          <a:stretch/>
        </p:blipFill>
        <p:spPr>
          <a:xfrm>
            <a:off x="6375874" y="10"/>
            <a:ext cx="5814603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12C4A0-6169-397C-EAEC-81F8E9C57A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881" y="158337"/>
            <a:ext cx="6611893" cy="97463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3100" dirty="0">
                <a:solidFill>
                  <a:srgbClr val="000000"/>
                </a:solidFill>
                <a:latin typeface="Arial"/>
                <a:cs typeface="Arial"/>
              </a:rPr>
              <a:t>Research management is fundamental to equitable partnership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977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4F220-4ECF-B057-B626-73A93FF5C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E4069-0D37-AC79-D039-D3AAAFC917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4359" y="334985"/>
            <a:ext cx="9210675" cy="889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3800" dirty="0">
                <a:solidFill>
                  <a:srgbClr val="000000"/>
                </a:solidFill>
                <a:latin typeface="Arial"/>
                <a:cs typeface="Arial"/>
              </a:rPr>
              <a:t>The Way Forward</a:t>
            </a:r>
            <a:br>
              <a:rPr lang="en-US" sz="380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3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AAC5C-B2BD-5E94-9D23-60D8E809A3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7534" y="1047755"/>
            <a:ext cx="6389007" cy="489040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Untie research management capacity strengthening from research projects 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Support for networks for KE in the UK</a:t>
            </a:r>
            <a:endParaRPr lang="en-GB"/>
          </a:p>
          <a:p>
            <a:pPr lvl="1">
              <a:buFont typeface="Courier New" panose="020B0604020202020204" pitchFamily="34" charset="0"/>
              <a:buChar char="o"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Dedicated support for LMIC-led professional development initiatives </a:t>
            </a:r>
          </a:p>
          <a:p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Strategic coordination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Consolidation of sector-wide knowledge and approaches </a:t>
            </a:r>
            <a:endParaRPr lang="en-GB" dirty="0"/>
          </a:p>
          <a:p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Leveraging RMA expertise to shape an equitable future</a:t>
            </a:r>
            <a:endParaRPr lang="en-US" dirty="0">
              <a:solidFill>
                <a:srgbClr val="003B58"/>
              </a:solidFill>
              <a:latin typeface="Arial"/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Ongoing consultation with RMA professionals. </a:t>
            </a:r>
            <a:endParaRPr lang="en-US"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7181E5-A1EC-59DC-A3B1-26FDBBB17A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062" r="6985" b="-1"/>
          <a:stretch/>
        </p:blipFill>
        <p:spPr>
          <a:xfrm>
            <a:off x="6756874" y="10"/>
            <a:ext cx="5433603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40528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1E7-84A3-A349-8AEB-5A5CFDB87C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881" y="259937"/>
            <a:ext cx="9210675" cy="88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800">
                <a:solidFill>
                  <a:srgbClr val="000000"/>
                </a:solidFill>
                <a:latin typeface="Arial"/>
                <a:cs typeface="Arial"/>
              </a:rPr>
              <a:t>May you live in uncertain times…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FE15EAB-E3A1-9F10-2A06-9D7EC5FEE702}"/>
              </a:ext>
            </a:extLst>
          </p:cNvPr>
          <p:cNvSpPr txBox="1">
            <a:spLocks/>
          </p:cNvSpPr>
          <p:nvPr/>
        </p:nvSpPr>
        <p:spPr>
          <a:xfrm>
            <a:off x="273134" y="1465453"/>
            <a:ext cx="5318785" cy="49329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Research is constantly changing</a:t>
            </a:r>
          </a:p>
          <a:p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Research administration and management changes as well</a:t>
            </a:r>
          </a:p>
          <a:p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New challenges require new solutions</a:t>
            </a:r>
          </a:p>
          <a:p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Capacity strengthening often tied to individual research projects rather than institutional capacity </a:t>
            </a:r>
            <a:endParaRPr lang="en-US" sz="2800">
              <a:solidFill>
                <a:srgbClr val="000000"/>
              </a:solidFill>
            </a:endParaRPr>
          </a:p>
          <a:p>
            <a:endParaRPr lang="en-US" sz="2800">
              <a:solidFill>
                <a:srgbClr val="000000"/>
              </a:solidFill>
            </a:endParaRPr>
          </a:p>
          <a:p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8" name="Picture 7" descr="A group of people under a tent&#10;&#10;Description automatically generated">
            <a:extLst>
              <a:ext uri="{FF2B5EF4-FFF2-40B4-BE49-F238E27FC236}">
                <a16:creationId xmlns:a16="http://schemas.microsoft.com/office/drawing/2014/main" id="{10DD4CA7-2CD5-819B-CA3B-4B170F59D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39" y="1354412"/>
            <a:ext cx="3722628" cy="2481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2F045F-EA62-BD24-1026-944B2194C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321" y="4351038"/>
            <a:ext cx="3470595" cy="21691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944634-E6A3-7B69-8AFB-BD36C68A77F2}"/>
              </a:ext>
            </a:extLst>
          </p:cNvPr>
          <p:cNvSpPr txBox="1"/>
          <p:nvPr/>
        </p:nvSpPr>
        <p:spPr>
          <a:xfrm>
            <a:off x="10567165" y="6273939"/>
            <a:ext cx="10267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bg1"/>
                </a:solidFill>
              </a:rPr>
              <a:t>@ARUA_News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A96E2B-2CFA-A3BF-6E29-12894FB6A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531" y="2458681"/>
            <a:ext cx="2021306" cy="27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05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ightbulb idea concept">
            <a:extLst>
              <a:ext uri="{FF2B5EF4-FFF2-40B4-BE49-F238E27FC236}">
                <a16:creationId xmlns:a16="http://schemas.microsoft.com/office/drawing/2014/main" id="{5722468B-7262-2538-BFCA-BEA3E65ACB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5275"/>
          <a:stretch/>
        </p:blipFill>
        <p:spPr>
          <a:xfrm>
            <a:off x="-4" y="-16897"/>
            <a:ext cx="12192003" cy="6884632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870DEF6-46A2-D4F8-8BE6-91165D93E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4083" y="1474755"/>
            <a:ext cx="3943552" cy="3927961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4B1F40-0B4E-581F-BA63-CBDE8AA4C749}"/>
              </a:ext>
            </a:extLst>
          </p:cNvPr>
          <p:cNvSpPr txBox="1"/>
          <p:nvPr/>
        </p:nvSpPr>
        <p:spPr>
          <a:xfrm>
            <a:off x="7227856" y="2209316"/>
            <a:ext cx="3069083" cy="194552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Case Studies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>
              <a:latin typeface="+mj-lt"/>
              <a:ea typeface="+mj-ea"/>
              <a:cs typeface="+mj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48256A-88AC-4254-406B-0E8EE2CC2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5334" y="1940933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593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E7592-256B-1F08-0182-699EA410F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8F4EE13-9182-7C0C-8AB8-DB89F590B9A6}"/>
              </a:ext>
            </a:extLst>
          </p:cNvPr>
          <p:cNvSpPr txBox="1">
            <a:spLocks/>
          </p:cNvSpPr>
          <p:nvPr/>
        </p:nvSpPr>
        <p:spPr>
          <a:xfrm>
            <a:off x="273134" y="1465453"/>
            <a:ext cx="5318785" cy="49329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A Network of research Managers from over 50 UK Universities aiming to enhance research partnerships with LMICs</a:t>
            </a:r>
            <a:br>
              <a:rPr lang="en-US" sz="1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</a:br>
            <a:r>
              <a:rPr lang="en-US" sz="1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br>
              <a:rPr lang="en-US" sz="1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</a:br>
            <a:r>
              <a:rPr lang="en-US" sz="1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Aims:</a:t>
            </a:r>
            <a:br>
              <a:rPr lang="en-US" sz="1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</a:br>
            <a:r>
              <a:rPr lang="en-US" sz="1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 - 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Supporting more equitable research partnerships with</a:t>
            </a:r>
            <a:r>
              <a:rPr lang="en-US" sz="1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LMICs.</a:t>
            </a:r>
            <a:b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 - </a:t>
            </a:r>
            <a:r>
              <a:rPr lang="en-US" sz="1800" dirty="0" err="1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Maximising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 the impact of research funding.</a:t>
            </a:r>
            <a:b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b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What we do:</a:t>
            </a:r>
            <a:b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 - We create a space for discussion, knowledge exchange and sharing good practice in research management.</a:t>
            </a:r>
            <a:b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 - We generate a supportive environment to better understand the funding landscape.</a:t>
            </a:r>
            <a:b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 - We connect and engage with other University Networks</a:t>
            </a:r>
            <a:r>
              <a:rPr lang="en-US" sz="16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endParaRPr lang="en-US" sz="2800">
              <a:solidFill>
                <a:srgbClr val="000000"/>
              </a:solidFill>
              <a:ea typeface="Calibri"/>
            </a:endParaRPr>
          </a:p>
        </p:txBody>
      </p:sp>
      <p:pic>
        <p:nvPicPr>
          <p:cNvPr id="4" name="Picture 3" descr="A collage of people in a room&#10;&#10;AI-generated content may be incorrect.">
            <a:extLst>
              <a:ext uri="{FF2B5EF4-FFF2-40B4-BE49-F238E27FC236}">
                <a16:creationId xmlns:a16="http://schemas.microsoft.com/office/drawing/2014/main" id="{A879C900-AD50-2402-27E3-5731611898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3"/>
          <a:stretch/>
        </p:blipFill>
        <p:spPr>
          <a:xfrm>
            <a:off x="5916046" y="10"/>
            <a:ext cx="627443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5F41CA-52C3-0A23-7C9C-032904B219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881" y="178657"/>
            <a:ext cx="6543675" cy="889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3800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  <a:ea typeface="Calibri Light"/>
                <a:cs typeface="Arial"/>
              </a:rPr>
              <a:t>Research Managers Network for LMIC Partnership - UK HEIs</a:t>
            </a:r>
            <a:endParaRPr lang="en-US" sz="3800" dirty="0">
              <a:solidFill>
                <a:schemeClr val="tx2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539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7D194B4-9490-C6FC-EF45-0948F802A0E2}"/>
              </a:ext>
            </a:extLst>
          </p:cNvPr>
          <p:cNvSpPr txBox="1"/>
          <p:nvPr/>
        </p:nvSpPr>
        <p:spPr>
          <a:xfrm>
            <a:off x="1694122" y="93144"/>
            <a:ext cx="8973879" cy="944098"/>
          </a:xfrm>
          <a:prstGeom prst="rect">
            <a:avLst/>
          </a:prstGeom>
        </p:spPr>
        <p:txBody>
          <a:bodyPr vert="horz" lIns="51435" tIns="25718" rIns="51435" bIns="25718" rtlCol="0" anchor="t">
            <a:normAutofit/>
          </a:bodyPr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spcAft>
                <a:spcPts val="190"/>
              </a:spcAft>
            </a:pPr>
            <a:endParaRPr lang="en-US" sz="1800" b="1">
              <a:ea typeface="+mj-ea"/>
              <a:cs typeface="+mj-cs"/>
            </a:endParaRPr>
          </a:p>
        </p:txBody>
      </p:sp>
      <p:pic>
        <p:nvPicPr>
          <p:cNvPr id="1026" name="Picture 2" descr="Random Distance on X: &quot;The distance between Ndyavu, South ...">
            <a:extLst>
              <a:ext uri="{FF2B5EF4-FFF2-40B4-BE49-F238E27FC236}">
                <a16:creationId xmlns:a16="http://schemas.microsoft.com/office/drawing/2014/main" id="{E8271C72-13CD-D139-00CB-F7133AF8A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5" t="5622" r="28632" b="12349"/>
          <a:stretch/>
        </p:blipFill>
        <p:spPr bwMode="auto">
          <a:xfrm>
            <a:off x="5155694" y="1471001"/>
            <a:ext cx="2050892" cy="34513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92509665-8ECA-7E38-CEB2-E27A6D97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305" y="31443"/>
            <a:ext cx="2262162" cy="6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7D1009F-0617-7C2F-5B7F-C0BBFAA16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12" y="5166035"/>
            <a:ext cx="2475184" cy="1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040B79-8E36-AAFA-D0A8-9A0A603B2180}"/>
              </a:ext>
            </a:extLst>
          </p:cNvPr>
          <p:cNvSpPr txBox="1"/>
          <p:nvPr/>
        </p:nvSpPr>
        <p:spPr>
          <a:xfrm>
            <a:off x="174913" y="1475605"/>
            <a:ext cx="4861218" cy="132343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en-GB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Research Capacity Strengthening (RCS) refers to the deliberate and sustained efforts to enhance the ability of individuals, institutions, and systems to conduct high-quality research effectively through strengthening research management ecosystems. </a:t>
            </a:r>
            <a:endParaRPr lang="en-GB" sz="16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891B3D-0892-14C7-2ADA-01C6C845B624}"/>
              </a:ext>
            </a:extLst>
          </p:cNvPr>
          <p:cNvSpPr txBox="1"/>
          <p:nvPr/>
        </p:nvSpPr>
        <p:spPr>
          <a:xfrm>
            <a:off x="7565940" y="1219698"/>
            <a:ext cx="4479997" cy="284879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lnSpc>
                <a:spcPct val="107000"/>
              </a:lnSpc>
            </a:pPr>
            <a:r>
              <a:rPr lang="en-GB" sz="1600" b="1">
                <a:solidFill>
                  <a:srgbClr val="4472C4"/>
                </a:solidFill>
                <a:latin typeface="Arial" panose="020B0604020202020204" pitchFamily="34" charset="0"/>
              </a:rPr>
              <a:t>Objectives &amp; Outcomes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GB" sz="1800" b="1">
                <a:solidFill>
                  <a:srgbClr val="000000"/>
                </a:solidFill>
              </a:rPr>
              <a:t>Strengthening strategic institutional relationships </a:t>
            </a:r>
            <a:r>
              <a:rPr lang="en-GB" sz="1800">
                <a:solidFill>
                  <a:srgbClr val="000000"/>
                </a:solidFill>
              </a:rPr>
              <a:t>leading to enhanced collaborations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GB" sz="1800" b="1">
                <a:solidFill>
                  <a:srgbClr val="000000"/>
                </a:solidFill>
              </a:rPr>
              <a:t>To exchange learning</a:t>
            </a:r>
            <a:r>
              <a:rPr lang="en-GB" sz="1800">
                <a:solidFill>
                  <a:srgbClr val="000000"/>
                </a:solidFill>
              </a:rPr>
              <a:t>, to </a:t>
            </a:r>
            <a:r>
              <a:rPr lang="en-GB" sz="1800" b="1">
                <a:solidFill>
                  <a:srgbClr val="000000"/>
                </a:solidFill>
              </a:rPr>
              <a:t>strengthen research management eco systems </a:t>
            </a:r>
            <a:r>
              <a:rPr lang="en-GB" sz="1800">
                <a:solidFill>
                  <a:srgbClr val="000000"/>
                </a:solidFill>
              </a:rPr>
              <a:t>to enhance the delivery of impactful equitable global research.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GB" sz="1800" b="1">
                <a:solidFill>
                  <a:srgbClr val="000000"/>
                </a:solidFill>
              </a:rPr>
              <a:t>Increased  staff capacity</a:t>
            </a:r>
            <a:r>
              <a:rPr lang="en-GB" sz="1800">
                <a:solidFill>
                  <a:srgbClr val="000000"/>
                </a:solidFill>
              </a:rPr>
              <a:t>. Professional development opportunity for PS staff. 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CD43229-D8C4-5115-D3B8-95DE1EAB6FF3}"/>
              </a:ext>
            </a:extLst>
          </p:cNvPr>
          <p:cNvSpPr/>
          <p:nvPr/>
        </p:nvSpPr>
        <p:spPr>
          <a:xfrm>
            <a:off x="122113" y="2909250"/>
            <a:ext cx="4854285" cy="2160815"/>
          </a:xfrm>
          <a:custGeom>
            <a:avLst/>
            <a:gdLst>
              <a:gd name="connsiteX0" fmla="*/ 0 w 3600235"/>
              <a:gd name="connsiteY0" fmla="*/ 304685 h 3046852"/>
              <a:gd name="connsiteX1" fmla="*/ 304685 w 3600235"/>
              <a:gd name="connsiteY1" fmla="*/ 0 h 3046852"/>
              <a:gd name="connsiteX2" fmla="*/ 3295550 w 3600235"/>
              <a:gd name="connsiteY2" fmla="*/ 0 h 3046852"/>
              <a:gd name="connsiteX3" fmla="*/ 3600235 w 3600235"/>
              <a:gd name="connsiteY3" fmla="*/ 304685 h 3046852"/>
              <a:gd name="connsiteX4" fmla="*/ 3600235 w 3600235"/>
              <a:gd name="connsiteY4" fmla="*/ 2742167 h 3046852"/>
              <a:gd name="connsiteX5" fmla="*/ 3295550 w 3600235"/>
              <a:gd name="connsiteY5" fmla="*/ 3046852 h 3046852"/>
              <a:gd name="connsiteX6" fmla="*/ 304685 w 3600235"/>
              <a:gd name="connsiteY6" fmla="*/ 3046852 h 3046852"/>
              <a:gd name="connsiteX7" fmla="*/ 0 w 3600235"/>
              <a:gd name="connsiteY7" fmla="*/ 2742167 h 3046852"/>
              <a:gd name="connsiteX8" fmla="*/ 0 w 3600235"/>
              <a:gd name="connsiteY8" fmla="*/ 304685 h 30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235" h="3046852">
                <a:moveTo>
                  <a:pt x="0" y="304685"/>
                </a:moveTo>
                <a:cubicBezTo>
                  <a:pt x="0" y="136412"/>
                  <a:pt x="136412" y="0"/>
                  <a:pt x="304685" y="0"/>
                </a:cubicBezTo>
                <a:lnTo>
                  <a:pt x="3295550" y="0"/>
                </a:lnTo>
                <a:cubicBezTo>
                  <a:pt x="3463823" y="0"/>
                  <a:pt x="3600235" y="136412"/>
                  <a:pt x="3600235" y="304685"/>
                </a:cubicBezTo>
                <a:lnTo>
                  <a:pt x="3600235" y="2742167"/>
                </a:lnTo>
                <a:cubicBezTo>
                  <a:pt x="3600235" y="2910440"/>
                  <a:pt x="3463823" y="3046852"/>
                  <a:pt x="3295550" y="3046852"/>
                </a:cubicBezTo>
                <a:lnTo>
                  <a:pt x="304685" y="3046852"/>
                </a:lnTo>
                <a:cubicBezTo>
                  <a:pt x="136412" y="3046852"/>
                  <a:pt x="0" y="2910440"/>
                  <a:pt x="0" y="2742167"/>
                </a:cubicBezTo>
                <a:lnTo>
                  <a:pt x="0" y="3046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57819" tIns="157819" rIns="157819" bIns="157819" numCol="1" spcCol="1270" anchor="ctr" anchorCtr="0">
            <a:noAutofit/>
          </a:bodyPr>
          <a:lstStyle/>
          <a:p>
            <a:pPr marL="0" lvl="0" indent="0" algn="just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800" b="1" kern="1200">
                <a:solidFill>
                  <a:srgbClr val="000000"/>
                </a:solidFill>
              </a:rPr>
              <a:t>Bi-directional Fellowship. </a:t>
            </a:r>
            <a:r>
              <a:rPr lang="en-GB" sz="1800" kern="1200">
                <a:solidFill>
                  <a:srgbClr val="000000"/>
                </a:solidFill>
              </a:rPr>
              <a:t> Five days of work shadowing &amp; knowledge exchange. Emphasis on two-way learning.   </a:t>
            </a:r>
            <a:endParaRPr lang="en-GB" sz="1800">
              <a:solidFill>
                <a:srgbClr val="000000"/>
              </a:solidFill>
            </a:endParaRPr>
          </a:p>
          <a:p>
            <a:pPr algn="just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>
                <a:solidFill>
                  <a:srgbClr val="000000"/>
                </a:solidFill>
              </a:rPr>
              <a:t>Fellows</a:t>
            </a:r>
            <a:r>
              <a:rPr lang="en-GB" sz="1800" kern="1200">
                <a:solidFill>
                  <a:srgbClr val="000000"/>
                </a:solidFill>
              </a:rPr>
              <a:t> from partner universities in South Africa (Wits University and</a:t>
            </a:r>
            <a:r>
              <a:rPr lang="en-GB">
                <a:solidFill>
                  <a:srgbClr val="000000"/>
                </a:solidFill>
              </a:rPr>
              <a:t> </a:t>
            </a:r>
            <a:r>
              <a:rPr lang="en-GB" sz="1800" kern="1200">
                <a:solidFill>
                  <a:srgbClr val="000000"/>
                </a:solidFill>
              </a:rPr>
              <a:t> University of Cape Town) visited UCL in June ‘23</a:t>
            </a:r>
            <a:r>
              <a:rPr lang="en-GB">
                <a:solidFill>
                  <a:srgbClr val="000000"/>
                </a:solidFill>
              </a:rPr>
              <a:t> and June '24,</a:t>
            </a:r>
            <a:r>
              <a:rPr lang="en-GB" sz="1800" kern="1200">
                <a:solidFill>
                  <a:srgbClr val="000000"/>
                </a:solidFill>
              </a:rPr>
              <a:t> </a:t>
            </a:r>
            <a:r>
              <a:rPr lang="en-GB">
                <a:solidFill>
                  <a:srgbClr val="000000"/>
                </a:solidFill>
              </a:rPr>
              <a:t>and fellows</a:t>
            </a:r>
            <a:r>
              <a:rPr lang="en-GB" sz="1800" kern="1200">
                <a:solidFill>
                  <a:srgbClr val="000000"/>
                </a:solidFill>
              </a:rPr>
              <a:t> from UCL visited the partner institutions in South Africa in </a:t>
            </a:r>
            <a:r>
              <a:rPr lang="en-GB">
                <a:solidFill>
                  <a:srgbClr val="000000"/>
                </a:solidFill>
              </a:rPr>
              <a:t>Oct</a:t>
            </a:r>
            <a:r>
              <a:rPr lang="en-GB" sz="1800" kern="1200">
                <a:solidFill>
                  <a:srgbClr val="000000"/>
                </a:solidFill>
              </a:rPr>
              <a:t> ‘23</a:t>
            </a:r>
            <a:r>
              <a:rPr lang="en-GB">
                <a:solidFill>
                  <a:srgbClr val="000000"/>
                </a:solidFill>
              </a:rPr>
              <a:t> and Nov '24</a:t>
            </a:r>
            <a:r>
              <a:rPr lang="en-GB" sz="1800" kern="1200">
                <a:solidFill>
                  <a:srgbClr val="000000"/>
                </a:solidFill>
              </a:rPr>
              <a:t>  </a:t>
            </a:r>
            <a:endParaRPr lang="en-US" sz="1800" kern="120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C7833F-E8A1-CBDB-5CF3-350829DA7C1E}"/>
              </a:ext>
            </a:extLst>
          </p:cNvPr>
          <p:cNvSpPr txBox="1"/>
          <p:nvPr/>
        </p:nvSpPr>
        <p:spPr>
          <a:xfrm>
            <a:off x="1519" y="273650"/>
            <a:ext cx="993720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Arial"/>
                <a:ea typeface="+mj-ea"/>
                <a:cs typeface="Arial"/>
              </a:rPr>
              <a:t>Research Capacity Strengthening: </a:t>
            </a:r>
            <a:r>
              <a:rPr lang="en-GB" sz="2800" b="1">
                <a:solidFill>
                  <a:srgbClr val="000000"/>
                </a:solidFill>
                <a:latin typeface="Arial"/>
                <a:ea typeface="+mj-ea"/>
                <a:cs typeface="Arial"/>
              </a:rPr>
              <a:t>Harnessing Research Management to Foster Global Equitable Partnerships​</a:t>
            </a:r>
          </a:p>
        </p:txBody>
      </p:sp>
      <p:pic>
        <p:nvPicPr>
          <p:cNvPr id="3" name="Picture 2" descr="A building with columns and banners&#10;&#10;AI-generated content may be incorrect.">
            <a:extLst>
              <a:ext uri="{FF2B5EF4-FFF2-40B4-BE49-F238E27FC236}">
                <a16:creationId xmlns:a16="http://schemas.microsoft.com/office/drawing/2014/main" id="{83419E6E-44A8-5E37-F625-8B3F19B98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515" y="5136866"/>
            <a:ext cx="3144259" cy="1627566"/>
          </a:xfrm>
          <a:prstGeom prst="rect">
            <a:avLst/>
          </a:prstGeom>
        </p:spPr>
      </p:pic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4690B33-1BDE-ECC2-A490-927003570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5024" y="4202045"/>
            <a:ext cx="2912035" cy="2275248"/>
          </a:xfrm>
          <a:prstGeom prst="rect">
            <a:avLst/>
          </a:prstGeom>
        </p:spPr>
      </p:pic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29C29B3-8B45-113E-6384-4A904C5B3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8770" y="4197446"/>
            <a:ext cx="2015675" cy="256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69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1E7-84A3-A349-8AEB-5A5CFDB87C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4065" y="142823"/>
            <a:ext cx="10113786" cy="889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3800">
                <a:solidFill>
                  <a:srgbClr val="000000"/>
                </a:solidFill>
                <a:latin typeface="Arial"/>
                <a:cs typeface="Arial"/>
              </a:rPr>
              <a:t>Supporting research for Global Challenges</a:t>
            </a:r>
            <a:endParaRPr lang="en-US" sz="3800">
              <a:solidFill>
                <a:srgbClr val="000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FE15EAB-E3A1-9F10-2A06-9D7EC5FEE702}"/>
              </a:ext>
            </a:extLst>
          </p:cNvPr>
          <p:cNvSpPr txBox="1">
            <a:spLocks/>
          </p:cNvSpPr>
          <p:nvPr/>
        </p:nvSpPr>
        <p:spPr>
          <a:xfrm>
            <a:off x="273134" y="1705342"/>
            <a:ext cx="4780130" cy="4932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/>
          </a:p>
          <a:p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3" name="Picture 2" descr="A yellow and orange poster with text and images&#10;&#10;AI-generated content may be incorrect.">
            <a:extLst>
              <a:ext uri="{FF2B5EF4-FFF2-40B4-BE49-F238E27FC236}">
                <a16:creationId xmlns:a16="http://schemas.microsoft.com/office/drawing/2014/main" id="{539A276E-AF36-F968-CB1F-B5131C2FA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012" y="1019733"/>
            <a:ext cx="6829425" cy="4829175"/>
          </a:xfrm>
          <a:prstGeom prst="rect">
            <a:avLst/>
          </a:prstGeom>
          <a:ln>
            <a:solidFill>
              <a:schemeClr val="tx2">
                <a:lumMod val="95000"/>
                <a:lumOff val="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C21F47-8ED6-BBB1-53AF-F39237B8DB7D}"/>
              </a:ext>
            </a:extLst>
          </p:cNvPr>
          <p:cNvSpPr txBox="1"/>
          <p:nvPr/>
        </p:nvSpPr>
        <p:spPr>
          <a:xfrm>
            <a:off x="267438" y="1162880"/>
            <a:ext cx="4892506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400">
                <a:solidFill>
                  <a:srgbClr val="000000"/>
                </a:solidFill>
                <a:latin typeface="Arial"/>
                <a:cs typeface="Arial"/>
              </a:rPr>
              <a:t>Universities have developed substantial global research portfolios using ODA.</a:t>
            </a:r>
            <a:endParaRPr lang="en-US">
              <a:solidFill>
                <a:srgbClr val="000000"/>
              </a:solidFill>
            </a:endParaRPr>
          </a:p>
          <a:p>
            <a:endParaRPr lang="en-GB" sz="240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2400">
                <a:solidFill>
                  <a:srgbClr val="000000"/>
                </a:solidFill>
                <a:latin typeface="Arial"/>
                <a:cs typeface="Arial"/>
              </a:rPr>
              <a:t>This is underpinned by trusted partnerships with collaborators in the Global South.</a:t>
            </a:r>
            <a:endParaRPr lang="en-GB">
              <a:solidFill>
                <a:srgbClr val="000000"/>
              </a:solidFill>
            </a:endParaRPr>
          </a:p>
          <a:p>
            <a:endParaRPr lang="en-GB" sz="240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2400">
                <a:solidFill>
                  <a:srgbClr val="000000"/>
                </a:solidFill>
                <a:latin typeface="Arial"/>
                <a:cs typeface="Arial"/>
              </a:rPr>
              <a:t>To sustain and grow we need a long-term international funding strategy which supports the whole research pipeline.</a:t>
            </a:r>
            <a:endParaRPr lang="en-GB">
              <a:solidFill>
                <a:srgbClr val="000000"/>
              </a:solidFill>
            </a:endParaRPr>
          </a:p>
          <a:p>
            <a:pPr algn="l"/>
            <a:endParaRPr lang="en-GB">
              <a:solidFill>
                <a:srgbClr val="000000"/>
              </a:solidFill>
              <a:ea typeface="Calibri"/>
              <a:cs typeface="Calibri"/>
            </a:endParaRPr>
          </a:p>
        </p:txBody>
      </p:sp>
      <p:pic>
        <p:nvPicPr>
          <p:cNvPr id="5" name="Picture 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FAC87616-C6B0-2E13-2B8A-F4AC5F258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5913" y="6076768"/>
            <a:ext cx="1709437" cy="72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90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A71FA4FE-3D02-CC4B-2DD5-DE514E049E89}"/>
              </a:ext>
            </a:extLst>
          </p:cNvPr>
          <p:cNvSpPr txBox="1"/>
          <p:nvPr/>
        </p:nvSpPr>
        <p:spPr>
          <a:xfrm>
            <a:off x="2122342" y="1314886"/>
            <a:ext cx="4858584" cy="372370"/>
          </a:xfrm>
          <a:prstGeom prst="rect">
            <a:avLst/>
          </a:prstGeom>
        </p:spPr>
        <p:txBody>
          <a:bodyPr vert="horz" wrap="square" lIns="0" tIns="8343" rIns="0" bIns="0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43">
              <a:spcBef>
                <a:spcPts val="66"/>
              </a:spcBef>
            </a:pPr>
            <a:r>
              <a:rPr sz="2365" spc="-53">
                <a:solidFill>
                  <a:srgbClr val="3F3F3F"/>
                </a:solidFill>
                <a:latin typeface="TradeGothic-Light"/>
                <a:cs typeface="TradeGothic-Light"/>
              </a:rPr>
              <a:t>Over </a:t>
            </a:r>
            <a:r>
              <a:rPr sz="2365" b="1" spc="-23">
                <a:solidFill>
                  <a:srgbClr val="A43113"/>
                </a:solidFill>
                <a:latin typeface="Sabon LT Std"/>
                <a:cs typeface="Sabon LT Std"/>
              </a:rPr>
              <a:t>200 </a:t>
            </a:r>
            <a:r>
              <a:rPr sz="2365" spc="-62">
                <a:solidFill>
                  <a:srgbClr val="3F3F3F"/>
                </a:solidFill>
                <a:latin typeface="TradeGothic-Light"/>
                <a:cs typeface="TradeGothic-Light"/>
              </a:rPr>
              <a:t>projects </a:t>
            </a:r>
            <a:r>
              <a:rPr sz="2365" spc="-66">
                <a:solidFill>
                  <a:srgbClr val="3F3F3F"/>
                </a:solidFill>
                <a:latin typeface="TradeGothic-Light"/>
                <a:cs typeface="TradeGothic-Light"/>
              </a:rPr>
              <a:t>and over </a:t>
            </a:r>
            <a:r>
              <a:rPr sz="2365" b="1" spc="-26">
                <a:solidFill>
                  <a:srgbClr val="A43113"/>
                </a:solidFill>
                <a:latin typeface="Sabon LT Std"/>
                <a:cs typeface="Sabon LT Std"/>
              </a:rPr>
              <a:t>40 </a:t>
            </a:r>
            <a:r>
              <a:rPr sz="2365" spc="-69">
                <a:solidFill>
                  <a:srgbClr val="3F3F3F"/>
                </a:solidFill>
                <a:latin typeface="TradeGothic-Light"/>
                <a:cs typeface="TradeGothic-Light"/>
              </a:rPr>
              <a:t>countries</a:t>
            </a:r>
            <a:endParaRPr sz="2365">
              <a:latin typeface="TradeGothic-Light"/>
              <a:cs typeface="TradeGothic-Light"/>
            </a:endParaRPr>
          </a:p>
        </p:txBody>
      </p:sp>
      <p:sp>
        <p:nvSpPr>
          <p:cNvPr id="7" name="object 102">
            <a:extLst>
              <a:ext uri="{FF2B5EF4-FFF2-40B4-BE49-F238E27FC236}">
                <a16:creationId xmlns:a16="http://schemas.microsoft.com/office/drawing/2014/main" id="{9C4EBD25-7E93-6165-7BBC-F9FFDE6A8B93}"/>
              </a:ext>
            </a:extLst>
          </p:cNvPr>
          <p:cNvSpPr/>
          <p:nvPr/>
        </p:nvSpPr>
        <p:spPr>
          <a:xfrm>
            <a:off x="2116422" y="1691901"/>
            <a:ext cx="8497491" cy="3972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920"/>
          </a:p>
        </p:txBody>
      </p:sp>
      <p:pic>
        <p:nvPicPr>
          <p:cNvPr id="2" name="Picture 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809ECA4F-F091-47A6-6B37-A359B89F5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472" y="4680990"/>
            <a:ext cx="2249588" cy="945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7218349-A53C-EEE9-7F34-56A7B6415ED5}"/>
              </a:ext>
            </a:extLst>
          </p:cNvPr>
          <p:cNvSpPr txBox="1">
            <a:spLocks/>
          </p:cNvSpPr>
          <p:nvPr/>
        </p:nvSpPr>
        <p:spPr>
          <a:xfrm>
            <a:off x="344065" y="264743"/>
            <a:ext cx="10113786" cy="889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800">
                <a:solidFill>
                  <a:srgbClr val="000000"/>
                </a:solidFill>
                <a:latin typeface="Arial"/>
                <a:cs typeface="Arial"/>
              </a:rPr>
              <a:t>Supporting research for Global Challenges</a:t>
            </a:r>
            <a:endParaRPr lang="en-US" sz="3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57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FE15EAB-E3A1-9F10-2A06-9D7EC5FEE702}"/>
              </a:ext>
            </a:extLst>
          </p:cNvPr>
          <p:cNvSpPr txBox="1">
            <a:spLocks/>
          </p:cNvSpPr>
          <p:nvPr/>
        </p:nvSpPr>
        <p:spPr>
          <a:xfrm>
            <a:off x="273134" y="1111829"/>
            <a:ext cx="5371336" cy="4932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5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rgbClr val="000000"/>
                </a:solidFill>
              </a:rPr>
              <a:t>Money, power and equity are tied together</a:t>
            </a:r>
          </a:p>
          <a:p>
            <a:r>
              <a:rPr lang="en-US" sz="2800">
                <a:solidFill>
                  <a:srgbClr val="000000"/>
                </a:solidFill>
              </a:rPr>
              <a:t>Standard UK approach is payment in arrears</a:t>
            </a:r>
          </a:p>
          <a:p>
            <a:r>
              <a:rPr lang="en-US" sz="2800">
                <a:solidFill>
                  <a:srgbClr val="000000"/>
                </a:solidFill>
              </a:rPr>
              <a:t>For many LMIC institutions, this is not an option</a:t>
            </a:r>
          </a:p>
          <a:p>
            <a:r>
              <a:rPr lang="en-US" sz="2800">
                <a:solidFill>
                  <a:srgbClr val="000000"/>
                </a:solidFill>
              </a:rPr>
              <a:t>Advance payment is necessary, but not standard </a:t>
            </a:r>
          </a:p>
          <a:p>
            <a:r>
              <a:rPr lang="en-US" sz="2800">
                <a:solidFill>
                  <a:srgbClr val="000000"/>
                </a:solidFill>
              </a:rPr>
              <a:t>Processes are determined by the lead institution</a:t>
            </a:r>
          </a:p>
          <a:p>
            <a:endParaRPr lang="en-US" sz="2800">
              <a:solidFill>
                <a:srgbClr val="000000"/>
              </a:solidFill>
            </a:endParaRPr>
          </a:p>
          <a:p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4869D4-EBE5-640C-913B-59DD88A579E8}"/>
              </a:ext>
            </a:extLst>
          </p:cNvPr>
          <p:cNvSpPr txBox="1"/>
          <p:nvPr/>
        </p:nvSpPr>
        <p:spPr>
          <a:xfrm>
            <a:off x="5937320" y="4236734"/>
            <a:ext cx="613215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000">
                <a:ea typeface="Calibri"/>
                <a:cs typeface="Calibri"/>
              </a:rPr>
              <a:t>"We handle them on a case-by-case basis."</a:t>
            </a:r>
            <a:endParaRPr lang="en-GB" sz="4000"/>
          </a:p>
        </p:txBody>
      </p:sp>
      <p:pic>
        <p:nvPicPr>
          <p:cNvPr id="5" name="Picture 4" descr="A diagram of a flowchart&#10;&#10;AI-generated content may be incorrect.">
            <a:extLst>
              <a:ext uri="{FF2B5EF4-FFF2-40B4-BE49-F238E27FC236}">
                <a16:creationId xmlns:a16="http://schemas.microsoft.com/office/drawing/2014/main" id="{F854A22A-B69B-8F89-AC37-A3B3A1980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691" y="810541"/>
            <a:ext cx="4771452" cy="34290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0AB0327-FD37-72FE-9A78-268000D7D454}"/>
              </a:ext>
            </a:extLst>
          </p:cNvPr>
          <p:cNvSpPr txBox="1">
            <a:spLocks/>
          </p:cNvSpPr>
          <p:nvPr/>
        </p:nvSpPr>
        <p:spPr>
          <a:xfrm>
            <a:off x="445674" y="70246"/>
            <a:ext cx="9210675" cy="88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GB" sz="3800">
                <a:solidFill>
                  <a:srgbClr val="000000"/>
                </a:solidFill>
                <a:latin typeface="Arial"/>
                <a:cs typeface="Arial"/>
              </a:rPr>
              <a:t>Advance Payments </a:t>
            </a:r>
            <a:endParaRPr lang="en-US" sz="380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54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ofG colours">
      <a:dk1>
        <a:srgbClr val="003865"/>
      </a:dk1>
      <a:lt1>
        <a:srgbClr val="FFFFFE"/>
      </a:lt1>
      <a:dk2>
        <a:srgbClr val="000000"/>
      </a:dk2>
      <a:lt2>
        <a:srgbClr val="7D2238"/>
      </a:lt2>
      <a:accent1>
        <a:srgbClr val="0075B0"/>
      </a:accent1>
      <a:accent2>
        <a:srgbClr val="5B4D93"/>
      </a:accent2>
      <a:accent3>
        <a:srgbClr val="CF1C20"/>
      </a:accent3>
      <a:accent4>
        <a:srgbClr val="00833C"/>
      </a:accent4>
      <a:accent5>
        <a:srgbClr val="BE4D00"/>
      </a:accent5>
      <a:accent6>
        <a:srgbClr val="951271"/>
      </a:accent6>
      <a:hlink>
        <a:srgbClr val="584B3D"/>
      </a:hlink>
      <a:folHlink>
        <a:srgbClr val="0068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61AF5F2-503D-2641-86A1-09AD8919EA9C}" vid="{A816E7D6-9491-074F-A4D5-6596497DAC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848-e179-4a22-99c5-517bb1bb7459" xsi:nil="true"/>
    <lcf76f155ced4ddcb4097134ff3c332f xmlns="5542781d-72a5-46d9-8093-0fa1f196d6ef">
      <Terms xmlns="http://schemas.microsoft.com/office/infopath/2007/PartnerControls"/>
    </lcf76f155ced4ddcb4097134ff3c332f>
    <_Flow_SignoffStatus xmlns="5542781d-72a5-46d9-8093-0fa1f196d6e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D1133FAA646447B1F506C0CC1AD96D" ma:contentTypeVersion="19" ma:contentTypeDescription="Create a new document." ma:contentTypeScope="" ma:versionID="14f4aa07d0839b33096b253d0b7c7ec8">
  <xsd:schema xmlns:xsd="http://www.w3.org/2001/XMLSchema" xmlns:xs="http://www.w3.org/2001/XMLSchema" xmlns:p="http://schemas.microsoft.com/office/2006/metadata/properties" xmlns:ns2="5542781d-72a5-46d9-8093-0fa1f196d6ef" xmlns:ns3="50a1e848-e179-4a22-99c5-517bb1bb7459" targetNamespace="http://schemas.microsoft.com/office/2006/metadata/properties" ma:root="true" ma:fieldsID="59925d844ab5b342759dba5a1dc709c2" ns2:_="" ns3:_="">
    <xsd:import namespace="5542781d-72a5-46d9-8093-0fa1f196d6ef"/>
    <xsd:import namespace="50a1e848-e179-4a22-99c5-517bb1bb7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2781d-72a5-46d9-8093-0fa1f196d6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5b5b39e-099d-40c3-b251-37436ed69e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848-e179-4a22-99c5-517bb1bb745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87f5f95-d141-4bc4-a91a-84dc09fea444}" ma:internalName="TaxCatchAll" ma:showField="CatchAllData" ma:web="50a1e848-e179-4a22-99c5-517bb1bb7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C202B4-35C5-4E0E-B547-9F682FF1ECAF}">
  <ds:schemaRefs>
    <ds:schemaRef ds:uri="04203d2a-e0e6-49b8-8b27-298e85e11383"/>
    <ds:schemaRef ds:uri="b75bac94-165e-44cd-b271-c7a7c444cc22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A9F2DB2-B570-4823-9AF0-793C7882BC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274DE2-6322-44D5-B01F-12F6BCB7D907}"/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20</Slides>
  <Notes>17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Research management is fundamental to equitable partnership</vt:lpstr>
      <vt:lpstr>May you live in uncertain times…</vt:lpstr>
      <vt:lpstr>PowerPoint Presentation</vt:lpstr>
      <vt:lpstr>Research Managers Network for LMIC Partnership - UK HEIs</vt:lpstr>
      <vt:lpstr>PowerPoint Presentation</vt:lpstr>
      <vt:lpstr>Supporting research for Global Challenges</vt:lpstr>
      <vt:lpstr>PowerPoint Presentation</vt:lpstr>
      <vt:lpstr>PowerPoint Presentation</vt:lpstr>
      <vt:lpstr>Advance Payments </vt:lpstr>
      <vt:lpstr>PowerPoint Presentation</vt:lpstr>
      <vt:lpstr>Capacity Strengthening Workshop</vt:lpstr>
      <vt:lpstr>The barest attempt to address this massive challenge</vt:lpstr>
      <vt:lpstr>A coalition of the willing</vt:lpstr>
      <vt:lpstr>Who decides?</vt:lpstr>
      <vt:lpstr>Challenges</vt:lpstr>
      <vt:lpstr>Hopes</vt:lpstr>
      <vt:lpstr>Then we try to deliver</vt:lpstr>
      <vt:lpstr>Some thorny issues to grapple with</vt:lpstr>
      <vt:lpstr>The Way Forward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Mary Ryan</dc:creator>
  <cp:keywords/>
  <dc:description/>
  <cp:revision>480</cp:revision>
  <dcterms:created xsi:type="dcterms:W3CDTF">2021-01-06T14:22:07Z</dcterms:created>
  <dcterms:modified xsi:type="dcterms:W3CDTF">2025-02-11T21:40:28Z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0x0101009FD1133FAA646447B1F506C0CC1AD96D</vt:lpwstr>
  </property>
  <property fmtid="{D5CDD505-2E9C-101B-9397-08002B2CF9AE}" pid="3" name="MediaServiceImageTags">
    <vt:lpwstr/>
  </property>
  <property fmtid="{D5CDD505-2E9C-101B-9397-08002B2CF9AE}" pid="4" name="Order">
    <vt:lpwstr>52400.0000000000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