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omments/modernComment_109_0.xml" ContentType="application/vnd.ms-powerpoint.comment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5"/>
  </p:notesMasterIdLst>
  <p:sldIdLst>
    <p:sldId id="256" r:id="rId5"/>
    <p:sldId id="257" r:id="rId6"/>
    <p:sldId id="305" r:id="rId7"/>
    <p:sldId id="258" r:id="rId8"/>
    <p:sldId id="306" r:id="rId9"/>
    <p:sldId id="275" r:id="rId10"/>
    <p:sldId id="293" r:id="rId11"/>
    <p:sldId id="290" r:id="rId12"/>
    <p:sldId id="291" r:id="rId13"/>
    <p:sldId id="261" r:id="rId14"/>
    <p:sldId id="310" r:id="rId15"/>
    <p:sldId id="311" r:id="rId16"/>
    <p:sldId id="280" r:id="rId17"/>
    <p:sldId id="312" r:id="rId18"/>
    <p:sldId id="313" r:id="rId19"/>
    <p:sldId id="314" r:id="rId20"/>
    <p:sldId id="262" r:id="rId21"/>
    <p:sldId id="274" r:id="rId22"/>
    <p:sldId id="281" r:id="rId23"/>
    <p:sldId id="265" r:id="rId2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F5F03A6-34D1-8DE5-81E9-784054FEF898}" name="Julia Felix da Silva" initials="JF" userId="S::julia.felix@fgv.br::2d38912e-6343-4a63-ba08-3187d236ebc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E7E"/>
    <a:srgbClr val="0595D5"/>
    <a:srgbClr val="D63D16"/>
    <a:srgbClr val="274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56" autoAdjust="0"/>
    <p:restoredTop sz="94343" autoAdjust="0"/>
  </p:normalViewPr>
  <p:slideViewPr>
    <p:cSldViewPr snapToGrid="0" snapToObjects="1">
      <p:cViewPr>
        <p:scale>
          <a:sx n="74" d="100"/>
          <a:sy n="74" d="100"/>
        </p:scale>
        <p:origin x="540" y="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33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comments/modernComment_109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E1D77AEB-A5DA-40BF-A0B7-AF354A672F3B}" authorId="{8F5F03A6-34D1-8DE5-81E9-784054FEF898}" created="2025-02-03T14:08:17.265">
    <pc:sldMkLst xmlns:pc="http://schemas.microsoft.com/office/powerpoint/2013/main/command">
      <pc:docMk/>
      <pc:sldMk cId="0" sldId="265"/>
    </pc:sldMkLst>
    <p188:txBody>
      <a:bodyPr/>
      <a:lstStyle/>
      <a:p>
        <a:r>
          <a:rPr lang="pt-BR"/>
          <a:t>Coloquei o Linkedin da Goret
</a:t>
        </a:r>
      </a:p>
    </p188:txBody>
  </p188:cm>
</p188:cmLst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openxmlformats.org/officeDocument/2006/relationships/image" Target="../media/image18.svg"/><Relationship Id="rId2" Type="http://schemas.openxmlformats.org/officeDocument/2006/relationships/image" Target="../media/image8.svg"/><Relationship Id="rId1" Type="http://schemas.openxmlformats.org/officeDocument/2006/relationships/image" Target="../media/image2.png"/><Relationship Id="rId6" Type="http://schemas.openxmlformats.org/officeDocument/2006/relationships/image" Target="../media/image12.svg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6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openxmlformats.org/officeDocument/2006/relationships/image" Target="../media/image18.svg"/><Relationship Id="rId2" Type="http://schemas.openxmlformats.org/officeDocument/2006/relationships/image" Target="../media/image8.svg"/><Relationship Id="rId1" Type="http://schemas.openxmlformats.org/officeDocument/2006/relationships/image" Target="../media/image2.png"/><Relationship Id="rId6" Type="http://schemas.openxmlformats.org/officeDocument/2006/relationships/image" Target="../media/image12.svg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1B9693-7F73-41FE-A028-AA57C741A40A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CDBF7C81-6AF9-4667-9A8F-BA9AC9E0F56C}">
      <dgm:prSet custT="1"/>
      <dgm:spPr/>
      <dgm:t>
        <a:bodyPr/>
        <a:lstStyle/>
        <a:p>
          <a:r>
            <a:rPr lang="en-US" sz="2000" dirty="0" smtClean="0">
              <a:latin typeface="Arial" panose="020B0604020202020204" pitchFamily="34" charset="0"/>
              <a:cs typeface="Arial" panose="020B0604020202020204" pitchFamily="34" charset="0"/>
            </a:rPr>
            <a:t>Publication Goals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0AEE335-9B44-4D70-8A75-5D812B0A051B}" type="parTrans" cxnId="{4F82A6FD-DD7B-4C7F-9D6B-1CC81C36DE88}">
      <dgm:prSet/>
      <dgm:spPr/>
      <dgm:t>
        <a:bodyPr/>
        <a:lstStyle/>
        <a:p>
          <a:endParaRPr lang="en-US"/>
        </a:p>
      </dgm:t>
    </dgm:pt>
    <dgm:pt modelId="{DE0696CF-2B50-4F07-8C2D-CDB0916431F4}" type="sibTrans" cxnId="{4F82A6FD-DD7B-4C7F-9D6B-1CC81C36DE88}">
      <dgm:prSet/>
      <dgm:spPr/>
      <dgm:t>
        <a:bodyPr/>
        <a:lstStyle/>
        <a:p>
          <a:endParaRPr lang="en-US"/>
        </a:p>
      </dgm:t>
    </dgm:pt>
    <dgm:pt modelId="{8EF62ACB-21D4-423E-BF06-322CA730365B}">
      <dgm:prSet custT="1"/>
      <dgm:spPr/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Securing Funding</a:t>
          </a:r>
        </a:p>
      </dgm:t>
    </dgm:pt>
    <dgm:pt modelId="{EE07EE1F-BC89-48E1-9901-CF5EA54320A0}" type="parTrans" cxnId="{0586681E-7AAA-4C78-BAE3-F458DA8D9C89}">
      <dgm:prSet/>
      <dgm:spPr/>
      <dgm:t>
        <a:bodyPr/>
        <a:lstStyle/>
        <a:p>
          <a:endParaRPr lang="en-US"/>
        </a:p>
      </dgm:t>
    </dgm:pt>
    <dgm:pt modelId="{B2C06FA4-9383-4BD6-807A-7D72BB99C13C}" type="sibTrans" cxnId="{0586681E-7AAA-4C78-BAE3-F458DA8D9C89}">
      <dgm:prSet/>
      <dgm:spPr/>
      <dgm:t>
        <a:bodyPr/>
        <a:lstStyle/>
        <a:p>
          <a:endParaRPr lang="en-US"/>
        </a:p>
      </dgm:t>
    </dgm:pt>
    <dgm:pt modelId="{3AEE8CF8-D555-4704-80E2-E2C66B993B9C}">
      <dgm:prSet custT="1"/>
      <dgm:spPr/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Establishing Partnerships</a:t>
          </a:r>
        </a:p>
      </dgm:t>
    </dgm:pt>
    <dgm:pt modelId="{33228731-C655-4AB5-937D-1DC2C06B760C}" type="parTrans" cxnId="{4A9BB938-D915-41FC-AE75-08C5B874E203}">
      <dgm:prSet/>
      <dgm:spPr/>
      <dgm:t>
        <a:bodyPr/>
        <a:lstStyle/>
        <a:p>
          <a:endParaRPr lang="en-US"/>
        </a:p>
      </dgm:t>
    </dgm:pt>
    <dgm:pt modelId="{C52870B6-7683-415D-855D-41516CCB43A2}" type="sibTrans" cxnId="{4A9BB938-D915-41FC-AE75-08C5B874E203}">
      <dgm:prSet/>
      <dgm:spPr/>
      <dgm:t>
        <a:bodyPr/>
        <a:lstStyle/>
        <a:p>
          <a:endParaRPr lang="en-US"/>
        </a:p>
      </dgm:t>
    </dgm:pt>
    <dgm:pt modelId="{FBBF8C15-7C96-4970-963E-7DF8E85A02BA}">
      <dgm:prSet custT="1"/>
      <dgm:spPr/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Managing and Maintaining Projects</a:t>
          </a:r>
        </a:p>
      </dgm:t>
    </dgm:pt>
    <dgm:pt modelId="{3BAC627F-FF32-4809-9570-9EBD35B1DACE}" type="parTrans" cxnId="{2B909324-7121-404E-8A76-52C5625786CA}">
      <dgm:prSet/>
      <dgm:spPr/>
      <dgm:t>
        <a:bodyPr/>
        <a:lstStyle/>
        <a:p>
          <a:endParaRPr lang="en-US"/>
        </a:p>
      </dgm:t>
    </dgm:pt>
    <dgm:pt modelId="{3ABFECF8-FDE9-4123-8648-59E036091B87}" type="sibTrans" cxnId="{2B909324-7121-404E-8A76-52C5625786CA}">
      <dgm:prSet/>
      <dgm:spPr/>
      <dgm:t>
        <a:bodyPr/>
        <a:lstStyle/>
        <a:p>
          <a:endParaRPr lang="en-US"/>
        </a:p>
      </dgm:t>
    </dgm:pt>
    <dgm:pt modelId="{6A97665B-EF29-4A8B-B487-E1145DB436C7}">
      <dgm:prSet custT="1"/>
      <dgm:spPr/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Dealing with Administrative Burdens </a:t>
          </a:r>
        </a:p>
      </dgm:t>
    </dgm:pt>
    <dgm:pt modelId="{23BA4E1A-4EE0-4C98-AEBD-CF7B943CD42B}" type="parTrans" cxnId="{121CA63A-F76E-4D0C-AC53-CBFD7926B939}">
      <dgm:prSet/>
      <dgm:spPr/>
      <dgm:t>
        <a:bodyPr/>
        <a:lstStyle/>
        <a:p>
          <a:endParaRPr lang="en-US"/>
        </a:p>
      </dgm:t>
    </dgm:pt>
    <dgm:pt modelId="{EEE7B33A-32F2-4422-887E-93B36B544394}" type="sibTrans" cxnId="{121CA63A-F76E-4D0C-AC53-CBFD7926B939}">
      <dgm:prSet/>
      <dgm:spPr/>
      <dgm:t>
        <a:bodyPr/>
        <a:lstStyle/>
        <a:p>
          <a:endParaRPr lang="en-US"/>
        </a:p>
      </dgm:t>
    </dgm:pt>
    <dgm:pt modelId="{9A513BF1-A64E-4563-962A-7F82DAEECA1C}">
      <dgm:prSet custT="1"/>
      <dgm:spPr/>
      <dgm:t>
        <a:bodyPr/>
        <a:lstStyle/>
        <a:p>
          <a:r>
            <a:rPr lang="en-US" sz="2000" dirty="0" smtClean="0">
              <a:latin typeface="Arial" panose="020B0604020202020204" pitchFamily="34" charset="0"/>
              <a:cs typeface="Arial" panose="020B0604020202020204" pitchFamily="34" charset="0"/>
            </a:rPr>
            <a:t>Student Guidance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EF99739-40C6-434B-99DB-F645F88D6A8E}" type="parTrans" cxnId="{9274FAD8-C87D-48C9-B992-F68E03BA2A06}">
      <dgm:prSet/>
      <dgm:spPr/>
      <dgm:t>
        <a:bodyPr/>
        <a:lstStyle/>
        <a:p>
          <a:endParaRPr lang="en-US"/>
        </a:p>
      </dgm:t>
    </dgm:pt>
    <dgm:pt modelId="{0DF2EC07-92F1-467A-AB80-A00123B645DD}" type="sibTrans" cxnId="{9274FAD8-C87D-48C9-B992-F68E03BA2A06}">
      <dgm:prSet/>
      <dgm:spPr/>
      <dgm:t>
        <a:bodyPr/>
        <a:lstStyle/>
        <a:p>
          <a:endParaRPr lang="en-US"/>
        </a:p>
      </dgm:t>
    </dgm:pt>
    <dgm:pt modelId="{81A21506-5660-4BC9-810C-67A2D2B2E41B}" type="pres">
      <dgm:prSet presAssocID="{B71B9693-7F73-41FE-A028-AA57C741A40A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27D3315E-5FE3-4515-8C28-C0EB7C5F6B34}" type="pres">
      <dgm:prSet presAssocID="{B71B9693-7F73-41FE-A028-AA57C741A40A}" presName="container" presStyleCnt="0">
        <dgm:presLayoutVars>
          <dgm:dir/>
          <dgm:resizeHandles val="exact"/>
        </dgm:presLayoutVars>
      </dgm:prSet>
      <dgm:spPr/>
    </dgm:pt>
    <dgm:pt modelId="{845E664B-BA34-40B0-A321-6993C63B926B}" type="pres">
      <dgm:prSet presAssocID="{CDBF7C81-6AF9-4667-9A8F-BA9AC9E0F56C}" presName="compNode" presStyleCnt="0"/>
      <dgm:spPr/>
    </dgm:pt>
    <dgm:pt modelId="{44AAD3BD-FAFB-4327-BF4B-320EA8864F44}" type="pres">
      <dgm:prSet presAssocID="{CDBF7C81-6AF9-4667-9A8F-BA9AC9E0F56C}" presName="iconBgRect" presStyleLbl="bgShp" presStyleIdx="0" presStyleCnt="6"/>
      <dgm:spPr/>
    </dgm:pt>
    <dgm:pt modelId="{6C8200C2-FE18-4D76-8709-661B755472D0}" type="pres">
      <dgm:prSet presAssocID="{CDBF7C81-6AF9-4667-9A8F-BA9AC9E0F56C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dor"/>
        </a:ext>
      </dgm:extLst>
    </dgm:pt>
    <dgm:pt modelId="{4665B81D-E5D0-400E-8CE8-A72BD3A7E1CD}" type="pres">
      <dgm:prSet presAssocID="{CDBF7C81-6AF9-4667-9A8F-BA9AC9E0F56C}" presName="spaceRect" presStyleCnt="0"/>
      <dgm:spPr/>
    </dgm:pt>
    <dgm:pt modelId="{CE5295E8-F2DC-4676-AA3E-EE9FE465691E}" type="pres">
      <dgm:prSet presAssocID="{CDBF7C81-6AF9-4667-9A8F-BA9AC9E0F56C}" presName="textRect" presStyleLbl="revTx" presStyleIdx="0" presStyleCnt="6">
        <dgm:presLayoutVars>
          <dgm:chMax val="1"/>
          <dgm:chPref val="1"/>
        </dgm:presLayoutVars>
      </dgm:prSet>
      <dgm:spPr/>
      <dgm:t>
        <a:bodyPr/>
        <a:lstStyle/>
        <a:p>
          <a:endParaRPr lang="pt-BR"/>
        </a:p>
      </dgm:t>
    </dgm:pt>
    <dgm:pt modelId="{7F4E4837-7FE3-400F-928D-3431D26DADCB}" type="pres">
      <dgm:prSet presAssocID="{DE0696CF-2B50-4F07-8C2D-CDB0916431F4}" presName="sibTrans" presStyleLbl="sibTrans2D1" presStyleIdx="0" presStyleCnt="0"/>
      <dgm:spPr/>
      <dgm:t>
        <a:bodyPr/>
        <a:lstStyle/>
        <a:p>
          <a:endParaRPr lang="pt-BR"/>
        </a:p>
      </dgm:t>
    </dgm:pt>
    <dgm:pt modelId="{9DCEE758-9834-49BF-9798-A0AD41886BD3}" type="pres">
      <dgm:prSet presAssocID="{8EF62ACB-21D4-423E-BF06-322CA730365B}" presName="compNode" presStyleCnt="0"/>
      <dgm:spPr/>
    </dgm:pt>
    <dgm:pt modelId="{74F198B1-4E86-474E-8E95-AA5F83835E98}" type="pres">
      <dgm:prSet presAssocID="{8EF62ACB-21D4-423E-BF06-322CA730365B}" presName="iconBgRect" presStyleLbl="bgShp" presStyleIdx="1" presStyleCnt="6"/>
      <dgm:spPr/>
    </dgm:pt>
    <dgm:pt modelId="{B15C7523-59CA-4D36-8908-895A055017FB}" type="pres">
      <dgm:prSet presAssocID="{8EF62ACB-21D4-423E-BF06-322CA730365B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nheiro"/>
        </a:ext>
      </dgm:extLst>
    </dgm:pt>
    <dgm:pt modelId="{9C057AE9-5381-400D-864E-F7421EE6DC02}" type="pres">
      <dgm:prSet presAssocID="{8EF62ACB-21D4-423E-BF06-322CA730365B}" presName="spaceRect" presStyleCnt="0"/>
      <dgm:spPr/>
    </dgm:pt>
    <dgm:pt modelId="{5FD85D52-AD94-4E88-B442-D005524194BD}" type="pres">
      <dgm:prSet presAssocID="{8EF62ACB-21D4-423E-BF06-322CA730365B}" presName="textRect" presStyleLbl="revTx" presStyleIdx="1" presStyleCnt="6">
        <dgm:presLayoutVars>
          <dgm:chMax val="1"/>
          <dgm:chPref val="1"/>
        </dgm:presLayoutVars>
      </dgm:prSet>
      <dgm:spPr/>
      <dgm:t>
        <a:bodyPr/>
        <a:lstStyle/>
        <a:p>
          <a:endParaRPr lang="pt-BR"/>
        </a:p>
      </dgm:t>
    </dgm:pt>
    <dgm:pt modelId="{B820FB36-6EB9-467F-8762-580386635A1B}" type="pres">
      <dgm:prSet presAssocID="{B2C06FA4-9383-4BD6-807A-7D72BB99C13C}" presName="sibTrans" presStyleLbl="sibTrans2D1" presStyleIdx="0" presStyleCnt="0"/>
      <dgm:spPr/>
      <dgm:t>
        <a:bodyPr/>
        <a:lstStyle/>
        <a:p>
          <a:endParaRPr lang="pt-BR"/>
        </a:p>
      </dgm:t>
    </dgm:pt>
    <dgm:pt modelId="{AB085CDB-6876-474A-945E-01826CE728D8}" type="pres">
      <dgm:prSet presAssocID="{3AEE8CF8-D555-4704-80E2-E2C66B993B9C}" presName="compNode" presStyleCnt="0"/>
      <dgm:spPr/>
    </dgm:pt>
    <dgm:pt modelId="{3D6CE8AD-A7D4-4C71-85ED-54AAC51B8321}" type="pres">
      <dgm:prSet presAssocID="{3AEE8CF8-D555-4704-80E2-E2C66B993B9C}" presName="iconBgRect" presStyleLbl="bgShp" presStyleIdx="2" presStyleCnt="6"/>
      <dgm:spPr/>
    </dgm:pt>
    <dgm:pt modelId="{BA7ABF8F-6F07-4B45-A9C1-8C71BD2C7D45}" type="pres">
      <dgm:prSet presAssocID="{3AEE8CF8-D555-4704-80E2-E2C66B993B9C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perto de mão"/>
        </a:ext>
      </dgm:extLst>
    </dgm:pt>
    <dgm:pt modelId="{2C5E708A-A6BB-491D-9ED6-C107A9CBC47F}" type="pres">
      <dgm:prSet presAssocID="{3AEE8CF8-D555-4704-80E2-E2C66B993B9C}" presName="spaceRect" presStyleCnt="0"/>
      <dgm:spPr/>
    </dgm:pt>
    <dgm:pt modelId="{DE01907F-04E1-46B9-A3FC-AFA44DD685D1}" type="pres">
      <dgm:prSet presAssocID="{3AEE8CF8-D555-4704-80E2-E2C66B993B9C}" presName="textRect" presStyleLbl="revTx" presStyleIdx="2" presStyleCnt="6">
        <dgm:presLayoutVars>
          <dgm:chMax val="1"/>
          <dgm:chPref val="1"/>
        </dgm:presLayoutVars>
      </dgm:prSet>
      <dgm:spPr/>
      <dgm:t>
        <a:bodyPr/>
        <a:lstStyle/>
        <a:p>
          <a:endParaRPr lang="pt-BR"/>
        </a:p>
      </dgm:t>
    </dgm:pt>
    <dgm:pt modelId="{83EA1C13-FB69-4BF1-958B-E14F61E50BA3}" type="pres">
      <dgm:prSet presAssocID="{C52870B6-7683-415D-855D-41516CCB43A2}" presName="sibTrans" presStyleLbl="sibTrans2D1" presStyleIdx="0" presStyleCnt="0"/>
      <dgm:spPr/>
      <dgm:t>
        <a:bodyPr/>
        <a:lstStyle/>
        <a:p>
          <a:endParaRPr lang="pt-BR"/>
        </a:p>
      </dgm:t>
    </dgm:pt>
    <dgm:pt modelId="{0B602EE6-D36F-45DE-AED0-48172DE2F3DA}" type="pres">
      <dgm:prSet presAssocID="{FBBF8C15-7C96-4970-963E-7DF8E85A02BA}" presName="compNode" presStyleCnt="0"/>
      <dgm:spPr/>
    </dgm:pt>
    <dgm:pt modelId="{2B5B6C77-FE29-4ED7-BB8F-9687338FE058}" type="pres">
      <dgm:prSet presAssocID="{FBBF8C15-7C96-4970-963E-7DF8E85A02BA}" presName="iconBgRect" presStyleLbl="bgShp" presStyleIdx="3" presStyleCnt="6"/>
      <dgm:spPr/>
    </dgm:pt>
    <dgm:pt modelId="{E6BDDB70-3507-4DB2-845D-C52770DEC17F}" type="pres">
      <dgm:prSet presAssocID="{FBBF8C15-7C96-4970-963E-7DF8E85A02BA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união"/>
        </a:ext>
      </dgm:extLst>
    </dgm:pt>
    <dgm:pt modelId="{D81E3662-F6FF-4DBE-9C06-165EE3146FA3}" type="pres">
      <dgm:prSet presAssocID="{FBBF8C15-7C96-4970-963E-7DF8E85A02BA}" presName="spaceRect" presStyleCnt="0"/>
      <dgm:spPr/>
    </dgm:pt>
    <dgm:pt modelId="{2B541FEA-F0A6-4E22-82AE-976085D293AF}" type="pres">
      <dgm:prSet presAssocID="{FBBF8C15-7C96-4970-963E-7DF8E85A02BA}" presName="textRect" presStyleLbl="revTx" presStyleIdx="3" presStyleCnt="6">
        <dgm:presLayoutVars>
          <dgm:chMax val="1"/>
          <dgm:chPref val="1"/>
        </dgm:presLayoutVars>
      </dgm:prSet>
      <dgm:spPr/>
      <dgm:t>
        <a:bodyPr/>
        <a:lstStyle/>
        <a:p>
          <a:endParaRPr lang="pt-BR"/>
        </a:p>
      </dgm:t>
    </dgm:pt>
    <dgm:pt modelId="{86C71C74-249F-45AF-8571-7EB092756FD7}" type="pres">
      <dgm:prSet presAssocID="{3ABFECF8-FDE9-4123-8648-59E036091B87}" presName="sibTrans" presStyleLbl="sibTrans2D1" presStyleIdx="0" presStyleCnt="0"/>
      <dgm:spPr/>
      <dgm:t>
        <a:bodyPr/>
        <a:lstStyle/>
        <a:p>
          <a:endParaRPr lang="pt-BR"/>
        </a:p>
      </dgm:t>
    </dgm:pt>
    <dgm:pt modelId="{49537897-279F-43AE-81AD-40BA15C50916}" type="pres">
      <dgm:prSet presAssocID="{6A97665B-EF29-4A8B-B487-E1145DB436C7}" presName="compNode" presStyleCnt="0"/>
      <dgm:spPr/>
    </dgm:pt>
    <dgm:pt modelId="{BA5B5926-701C-4135-9E67-D93C9C39975E}" type="pres">
      <dgm:prSet presAssocID="{6A97665B-EF29-4A8B-B487-E1145DB436C7}" presName="iconBgRect" presStyleLbl="bgShp" presStyleIdx="4" presStyleCnt="6"/>
      <dgm:spPr/>
    </dgm:pt>
    <dgm:pt modelId="{79D8C4A1-4E39-412B-9468-2E3027509015}" type="pres">
      <dgm:prSet presAssocID="{6A97665B-EF29-4A8B-B487-E1145DB436C7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C4F07C14-3D0C-41FD-A2C9-21200D75E997}" type="pres">
      <dgm:prSet presAssocID="{6A97665B-EF29-4A8B-B487-E1145DB436C7}" presName="spaceRect" presStyleCnt="0"/>
      <dgm:spPr/>
    </dgm:pt>
    <dgm:pt modelId="{CD059232-F744-4DB0-96E4-95E87BB61807}" type="pres">
      <dgm:prSet presAssocID="{6A97665B-EF29-4A8B-B487-E1145DB436C7}" presName="textRect" presStyleLbl="revTx" presStyleIdx="4" presStyleCnt="6">
        <dgm:presLayoutVars>
          <dgm:chMax val="1"/>
          <dgm:chPref val="1"/>
        </dgm:presLayoutVars>
      </dgm:prSet>
      <dgm:spPr/>
      <dgm:t>
        <a:bodyPr/>
        <a:lstStyle/>
        <a:p>
          <a:endParaRPr lang="pt-BR"/>
        </a:p>
      </dgm:t>
    </dgm:pt>
    <dgm:pt modelId="{F3E7E897-88D0-4E0B-9932-66E4A31F2D52}" type="pres">
      <dgm:prSet presAssocID="{EEE7B33A-32F2-4422-887E-93B36B544394}" presName="sibTrans" presStyleLbl="sibTrans2D1" presStyleIdx="0" presStyleCnt="0"/>
      <dgm:spPr/>
      <dgm:t>
        <a:bodyPr/>
        <a:lstStyle/>
        <a:p>
          <a:endParaRPr lang="pt-BR"/>
        </a:p>
      </dgm:t>
    </dgm:pt>
    <dgm:pt modelId="{70113603-3D05-4E21-B635-F60308ECB3C5}" type="pres">
      <dgm:prSet presAssocID="{9A513BF1-A64E-4563-962A-7F82DAEECA1C}" presName="compNode" presStyleCnt="0"/>
      <dgm:spPr/>
    </dgm:pt>
    <dgm:pt modelId="{171DFF15-488E-4F65-9B21-2F8576C9F16D}" type="pres">
      <dgm:prSet presAssocID="{9A513BF1-A64E-4563-962A-7F82DAEECA1C}" presName="iconBgRect" presStyleLbl="bgShp" presStyleIdx="5" presStyleCnt="6"/>
      <dgm:spPr/>
    </dgm:pt>
    <dgm:pt modelId="{45450195-F482-4919-8076-4388C331F6B8}" type="pres">
      <dgm:prSet presAssocID="{9A513BF1-A64E-4563-962A-7F82DAEECA1C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vros"/>
        </a:ext>
      </dgm:extLst>
    </dgm:pt>
    <dgm:pt modelId="{50D8D526-BFD5-4911-B25B-6E1941DD0471}" type="pres">
      <dgm:prSet presAssocID="{9A513BF1-A64E-4563-962A-7F82DAEECA1C}" presName="spaceRect" presStyleCnt="0"/>
      <dgm:spPr/>
    </dgm:pt>
    <dgm:pt modelId="{3F7FEEE3-DE9A-42DC-9994-A2F00B15DACB}" type="pres">
      <dgm:prSet presAssocID="{9A513BF1-A64E-4563-962A-7F82DAEECA1C}" presName="textRect" presStyleLbl="revTx" presStyleIdx="5" presStyleCnt="6">
        <dgm:presLayoutVars>
          <dgm:chMax val="1"/>
          <dgm:chPref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D2CAC1D8-FD09-48E8-B99B-302B4D1964DD}" type="presOf" srcId="{3ABFECF8-FDE9-4123-8648-59E036091B87}" destId="{86C71C74-249F-45AF-8571-7EB092756FD7}" srcOrd="0" destOrd="0" presId="urn:microsoft.com/office/officeart/2018/2/layout/IconCircleList"/>
    <dgm:cxn modelId="{643BFA6C-F409-4182-884F-00F302F00000}" type="presOf" srcId="{8EF62ACB-21D4-423E-BF06-322CA730365B}" destId="{5FD85D52-AD94-4E88-B442-D005524194BD}" srcOrd="0" destOrd="0" presId="urn:microsoft.com/office/officeart/2018/2/layout/IconCircleList"/>
    <dgm:cxn modelId="{4F82A6FD-DD7B-4C7F-9D6B-1CC81C36DE88}" srcId="{B71B9693-7F73-41FE-A028-AA57C741A40A}" destId="{CDBF7C81-6AF9-4667-9A8F-BA9AC9E0F56C}" srcOrd="0" destOrd="0" parTransId="{F0AEE335-9B44-4D70-8A75-5D812B0A051B}" sibTransId="{DE0696CF-2B50-4F07-8C2D-CDB0916431F4}"/>
    <dgm:cxn modelId="{0586681E-7AAA-4C78-BAE3-F458DA8D9C89}" srcId="{B71B9693-7F73-41FE-A028-AA57C741A40A}" destId="{8EF62ACB-21D4-423E-BF06-322CA730365B}" srcOrd="1" destOrd="0" parTransId="{EE07EE1F-BC89-48E1-9901-CF5EA54320A0}" sibTransId="{B2C06FA4-9383-4BD6-807A-7D72BB99C13C}"/>
    <dgm:cxn modelId="{7FA2D147-3013-45FA-9B19-247AF6946004}" type="presOf" srcId="{FBBF8C15-7C96-4970-963E-7DF8E85A02BA}" destId="{2B541FEA-F0A6-4E22-82AE-976085D293AF}" srcOrd="0" destOrd="0" presId="urn:microsoft.com/office/officeart/2018/2/layout/IconCircleList"/>
    <dgm:cxn modelId="{56AF629C-6E31-4C4A-984A-7447FB4FBCB3}" type="presOf" srcId="{9A513BF1-A64E-4563-962A-7F82DAEECA1C}" destId="{3F7FEEE3-DE9A-42DC-9994-A2F00B15DACB}" srcOrd="0" destOrd="0" presId="urn:microsoft.com/office/officeart/2018/2/layout/IconCircleList"/>
    <dgm:cxn modelId="{2A141F5B-B204-424A-B9D8-5A20ED19B711}" type="presOf" srcId="{C52870B6-7683-415D-855D-41516CCB43A2}" destId="{83EA1C13-FB69-4BF1-958B-E14F61E50BA3}" srcOrd="0" destOrd="0" presId="urn:microsoft.com/office/officeart/2018/2/layout/IconCircleList"/>
    <dgm:cxn modelId="{121CA63A-F76E-4D0C-AC53-CBFD7926B939}" srcId="{B71B9693-7F73-41FE-A028-AA57C741A40A}" destId="{6A97665B-EF29-4A8B-B487-E1145DB436C7}" srcOrd="4" destOrd="0" parTransId="{23BA4E1A-4EE0-4C98-AEBD-CF7B943CD42B}" sibTransId="{EEE7B33A-32F2-4422-887E-93B36B544394}"/>
    <dgm:cxn modelId="{4E67156D-3131-4BD7-91D4-C9AB58B5B204}" type="presOf" srcId="{DE0696CF-2B50-4F07-8C2D-CDB0916431F4}" destId="{7F4E4837-7FE3-400F-928D-3431D26DADCB}" srcOrd="0" destOrd="0" presId="urn:microsoft.com/office/officeart/2018/2/layout/IconCircleList"/>
    <dgm:cxn modelId="{A473B118-44F7-493C-A0FA-FEDA2CF43AD6}" type="presOf" srcId="{EEE7B33A-32F2-4422-887E-93B36B544394}" destId="{F3E7E897-88D0-4E0B-9932-66E4A31F2D52}" srcOrd="0" destOrd="0" presId="urn:microsoft.com/office/officeart/2018/2/layout/IconCircleList"/>
    <dgm:cxn modelId="{A64FF434-37A9-4EE8-B987-88437E94F4BC}" type="presOf" srcId="{B71B9693-7F73-41FE-A028-AA57C741A40A}" destId="{81A21506-5660-4BC9-810C-67A2D2B2E41B}" srcOrd="0" destOrd="0" presId="urn:microsoft.com/office/officeart/2018/2/layout/IconCircleList"/>
    <dgm:cxn modelId="{9274FAD8-C87D-48C9-B992-F68E03BA2A06}" srcId="{B71B9693-7F73-41FE-A028-AA57C741A40A}" destId="{9A513BF1-A64E-4563-962A-7F82DAEECA1C}" srcOrd="5" destOrd="0" parTransId="{CEF99739-40C6-434B-99DB-F645F88D6A8E}" sibTransId="{0DF2EC07-92F1-467A-AB80-A00123B645DD}"/>
    <dgm:cxn modelId="{FAC04E93-8764-436A-980C-786C869FD2B7}" type="presOf" srcId="{CDBF7C81-6AF9-4667-9A8F-BA9AC9E0F56C}" destId="{CE5295E8-F2DC-4676-AA3E-EE9FE465691E}" srcOrd="0" destOrd="0" presId="urn:microsoft.com/office/officeart/2018/2/layout/IconCircleList"/>
    <dgm:cxn modelId="{D353649E-18C1-47EF-802B-E8B1A70AA7C4}" type="presOf" srcId="{B2C06FA4-9383-4BD6-807A-7D72BB99C13C}" destId="{B820FB36-6EB9-467F-8762-580386635A1B}" srcOrd="0" destOrd="0" presId="urn:microsoft.com/office/officeart/2018/2/layout/IconCircleList"/>
    <dgm:cxn modelId="{2B909324-7121-404E-8A76-52C5625786CA}" srcId="{B71B9693-7F73-41FE-A028-AA57C741A40A}" destId="{FBBF8C15-7C96-4970-963E-7DF8E85A02BA}" srcOrd="3" destOrd="0" parTransId="{3BAC627F-FF32-4809-9570-9EBD35B1DACE}" sibTransId="{3ABFECF8-FDE9-4123-8648-59E036091B87}"/>
    <dgm:cxn modelId="{4A9BB938-D915-41FC-AE75-08C5B874E203}" srcId="{B71B9693-7F73-41FE-A028-AA57C741A40A}" destId="{3AEE8CF8-D555-4704-80E2-E2C66B993B9C}" srcOrd="2" destOrd="0" parTransId="{33228731-C655-4AB5-937D-1DC2C06B760C}" sibTransId="{C52870B6-7683-415D-855D-41516CCB43A2}"/>
    <dgm:cxn modelId="{68E775A5-09E3-42D8-8AC9-C8D5D26475E9}" type="presOf" srcId="{6A97665B-EF29-4A8B-B487-E1145DB436C7}" destId="{CD059232-F744-4DB0-96E4-95E87BB61807}" srcOrd="0" destOrd="0" presId="urn:microsoft.com/office/officeart/2018/2/layout/IconCircleList"/>
    <dgm:cxn modelId="{A4CC7832-14DC-44D5-A7D5-72BAF789AF7F}" type="presOf" srcId="{3AEE8CF8-D555-4704-80E2-E2C66B993B9C}" destId="{DE01907F-04E1-46B9-A3FC-AFA44DD685D1}" srcOrd="0" destOrd="0" presId="urn:microsoft.com/office/officeart/2018/2/layout/IconCircleList"/>
    <dgm:cxn modelId="{1E567D1C-6FDE-4E82-9345-5B0B9E07CFFF}" type="presParOf" srcId="{81A21506-5660-4BC9-810C-67A2D2B2E41B}" destId="{27D3315E-5FE3-4515-8C28-C0EB7C5F6B34}" srcOrd="0" destOrd="0" presId="urn:microsoft.com/office/officeart/2018/2/layout/IconCircleList"/>
    <dgm:cxn modelId="{EA3BA77F-8B9A-46C9-8966-635900ED19B0}" type="presParOf" srcId="{27D3315E-5FE3-4515-8C28-C0EB7C5F6B34}" destId="{845E664B-BA34-40B0-A321-6993C63B926B}" srcOrd="0" destOrd="0" presId="urn:microsoft.com/office/officeart/2018/2/layout/IconCircleList"/>
    <dgm:cxn modelId="{9694A1D0-40F2-4BB5-BA47-896EF28E7527}" type="presParOf" srcId="{845E664B-BA34-40B0-A321-6993C63B926B}" destId="{44AAD3BD-FAFB-4327-BF4B-320EA8864F44}" srcOrd="0" destOrd="0" presId="urn:microsoft.com/office/officeart/2018/2/layout/IconCircleList"/>
    <dgm:cxn modelId="{2B953B85-737C-4D20-A0CE-E91ED8EA21C0}" type="presParOf" srcId="{845E664B-BA34-40B0-A321-6993C63B926B}" destId="{6C8200C2-FE18-4D76-8709-661B755472D0}" srcOrd="1" destOrd="0" presId="urn:microsoft.com/office/officeart/2018/2/layout/IconCircleList"/>
    <dgm:cxn modelId="{82CA9434-526D-48A8-8F7B-E47CF3DB99D3}" type="presParOf" srcId="{845E664B-BA34-40B0-A321-6993C63B926B}" destId="{4665B81D-E5D0-400E-8CE8-A72BD3A7E1CD}" srcOrd="2" destOrd="0" presId="urn:microsoft.com/office/officeart/2018/2/layout/IconCircleList"/>
    <dgm:cxn modelId="{B39B22FA-A00D-4D7D-ABD3-C1A6F4D56549}" type="presParOf" srcId="{845E664B-BA34-40B0-A321-6993C63B926B}" destId="{CE5295E8-F2DC-4676-AA3E-EE9FE465691E}" srcOrd="3" destOrd="0" presId="urn:microsoft.com/office/officeart/2018/2/layout/IconCircleList"/>
    <dgm:cxn modelId="{4BD031E7-014C-4059-B9F2-9C42DA2A779A}" type="presParOf" srcId="{27D3315E-5FE3-4515-8C28-C0EB7C5F6B34}" destId="{7F4E4837-7FE3-400F-928D-3431D26DADCB}" srcOrd="1" destOrd="0" presId="urn:microsoft.com/office/officeart/2018/2/layout/IconCircleList"/>
    <dgm:cxn modelId="{BDAD36A1-E2C7-4656-A1C3-0D7FA475EA5F}" type="presParOf" srcId="{27D3315E-5FE3-4515-8C28-C0EB7C5F6B34}" destId="{9DCEE758-9834-49BF-9798-A0AD41886BD3}" srcOrd="2" destOrd="0" presId="urn:microsoft.com/office/officeart/2018/2/layout/IconCircleList"/>
    <dgm:cxn modelId="{1F46C35D-E0FD-4BD9-92C2-4D7BC3090420}" type="presParOf" srcId="{9DCEE758-9834-49BF-9798-A0AD41886BD3}" destId="{74F198B1-4E86-474E-8E95-AA5F83835E98}" srcOrd="0" destOrd="0" presId="urn:microsoft.com/office/officeart/2018/2/layout/IconCircleList"/>
    <dgm:cxn modelId="{6B7F3967-1C13-4F1A-988A-7712260F8A14}" type="presParOf" srcId="{9DCEE758-9834-49BF-9798-A0AD41886BD3}" destId="{B15C7523-59CA-4D36-8908-895A055017FB}" srcOrd="1" destOrd="0" presId="urn:microsoft.com/office/officeart/2018/2/layout/IconCircleList"/>
    <dgm:cxn modelId="{DD17FBD2-CD72-4A81-8AE8-69730766CEC2}" type="presParOf" srcId="{9DCEE758-9834-49BF-9798-A0AD41886BD3}" destId="{9C057AE9-5381-400D-864E-F7421EE6DC02}" srcOrd="2" destOrd="0" presId="urn:microsoft.com/office/officeart/2018/2/layout/IconCircleList"/>
    <dgm:cxn modelId="{2906AD7F-061D-4CDE-94A2-62C8F3DDD4DC}" type="presParOf" srcId="{9DCEE758-9834-49BF-9798-A0AD41886BD3}" destId="{5FD85D52-AD94-4E88-B442-D005524194BD}" srcOrd="3" destOrd="0" presId="urn:microsoft.com/office/officeart/2018/2/layout/IconCircleList"/>
    <dgm:cxn modelId="{C86F7AC7-78C2-4AF3-822C-8E6E05C96574}" type="presParOf" srcId="{27D3315E-5FE3-4515-8C28-C0EB7C5F6B34}" destId="{B820FB36-6EB9-467F-8762-580386635A1B}" srcOrd="3" destOrd="0" presId="urn:microsoft.com/office/officeart/2018/2/layout/IconCircleList"/>
    <dgm:cxn modelId="{BEF3EBC0-39C8-4D67-B23D-0F1B5FBC01D3}" type="presParOf" srcId="{27D3315E-5FE3-4515-8C28-C0EB7C5F6B34}" destId="{AB085CDB-6876-474A-945E-01826CE728D8}" srcOrd="4" destOrd="0" presId="urn:microsoft.com/office/officeart/2018/2/layout/IconCircleList"/>
    <dgm:cxn modelId="{694F3103-A726-4647-8C6B-F06D6CB225DD}" type="presParOf" srcId="{AB085CDB-6876-474A-945E-01826CE728D8}" destId="{3D6CE8AD-A7D4-4C71-85ED-54AAC51B8321}" srcOrd="0" destOrd="0" presId="urn:microsoft.com/office/officeart/2018/2/layout/IconCircleList"/>
    <dgm:cxn modelId="{6D903990-B112-4283-AC2C-04168FC53EEC}" type="presParOf" srcId="{AB085CDB-6876-474A-945E-01826CE728D8}" destId="{BA7ABF8F-6F07-4B45-A9C1-8C71BD2C7D45}" srcOrd="1" destOrd="0" presId="urn:microsoft.com/office/officeart/2018/2/layout/IconCircleList"/>
    <dgm:cxn modelId="{45ED34B7-58F7-4DE0-8512-427905A11E52}" type="presParOf" srcId="{AB085CDB-6876-474A-945E-01826CE728D8}" destId="{2C5E708A-A6BB-491D-9ED6-C107A9CBC47F}" srcOrd="2" destOrd="0" presId="urn:microsoft.com/office/officeart/2018/2/layout/IconCircleList"/>
    <dgm:cxn modelId="{8D57A333-FEF7-4FE4-B255-6F09B6280B02}" type="presParOf" srcId="{AB085CDB-6876-474A-945E-01826CE728D8}" destId="{DE01907F-04E1-46B9-A3FC-AFA44DD685D1}" srcOrd="3" destOrd="0" presId="urn:microsoft.com/office/officeart/2018/2/layout/IconCircleList"/>
    <dgm:cxn modelId="{8D1AF848-460D-4804-A385-C065AEB181EE}" type="presParOf" srcId="{27D3315E-5FE3-4515-8C28-C0EB7C5F6B34}" destId="{83EA1C13-FB69-4BF1-958B-E14F61E50BA3}" srcOrd="5" destOrd="0" presId="urn:microsoft.com/office/officeart/2018/2/layout/IconCircleList"/>
    <dgm:cxn modelId="{6FE4C52A-4BFE-4AB3-882C-8C7C12C19BB0}" type="presParOf" srcId="{27D3315E-5FE3-4515-8C28-C0EB7C5F6B34}" destId="{0B602EE6-D36F-45DE-AED0-48172DE2F3DA}" srcOrd="6" destOrd="0" presId="urn:microsoft.com/office/officeart/2018/2/layout/IconCircleList"/>
    <dgm:cxn modelId="{C6AD454E-69AD-4CE5-9130-FD8E76C11263}" type="presParOf" srcId="{0B602EE6-D36F-45DE-AED0-48172DE2F3DA}" destId="{2B5B6C77-FE29-4ED7-BB8F-9687338FE058}" srcOrd="0" destOrd="0" presId="urn:microsoft.com/office/officeart/2018/2/layout/IconCircleList"/>
    <dgm:cxn modelId="{ACEA71EF-BBE5-405E-88BA-3E362CB75F04}" type="presParOf" srcId="{0B602EE6-D36F-45DE-AED0-48172DE2F3DA}" destId="{E6BDDB70-3507-4DB2-845D-C52770DEC17F}" srcOrd="1" destOrd="0" presId="urn:microsoft.com/office/officeart/2018/2/layout/IconCircleList"/>
    <dgm:cxn modelId="{BF22AF23-049E-4D0A-93E4-5523B304DDC5}" type="presParOf" srcId="{0B602EE6-D36F-45DE-AED0-48172DE2F3DA}" destId="{D81E3662-F6FF-4DBE-9C06-165EE3146FA3}" srcOrd="2" destOrd="0" presId="urn:microsoft.com/office/officeart/2018/2/layout/IconCircleList"/>
    <dgm:cxn modelId="{4938C443-DB31-406C-A9A9-E9422AEE15D8}" type="presParOf" srcId="{0B602EE6-D36F-45DE-AED0-48172DE2F3DA}" destId="{2B541FEA-F0A6-4E22-82AE-976085D293AF}" srcOrd="3" destOrd="0" presId="urn:microsoft.com/office/officeart/2018/2/layout/IconCircleList"/>
    <dgm:cxn modelId="{AB8393E9-C936-4B8A-AA8B-5414DC5BAD9C}" type="presParOf" srcId="{27D3315E-5FE3-4515-8C28-C0EB7C5F6B34}" destId="{86C71C74-249F-45AF-8571-7EB092756FD7}" srcOrd="7" destOrd="0" presId="urn:microsoft.com/office/officeart/2018/2/layout/IconCircleList"/>
    <dgm:cxn modelId="{9BDB0D1C-D86B-40BD-AF97-D9CC94FFAF44}" type="presParOf" srcId="{27D3315E-5FE3-4515-8C28-C0EB7C5F6B34}" destId="{49537897-279F-43AE-81AD-40BA15C50916}" srcOrd="8" destOrd="0" presId="urn:microsoft.com/office/officeart/2018/2/layout/IconCircleList"/>
    <dgm:cxn modelId="{69139413-4E12-4BFE-A89D-981431955080}" type="presParOf" srcId="{49537897-279F-43AE-81AD-40BA15C50916}" destId="{BA5B5926-701C-4135-9E67-D93C9C39975E}" srcOrd="0" destOrd="0" presId="urn:microsoft.com/office/officeart/2018/2/layout/IconCircleList"/>
    <dgm:cxn modelId="{D748DB04-4E96-48AA-84B4-FDC182AF0BC0}" type="presParOf" srcId="{49537897-279F-43AE-81AD-40BA15C50916}" destId="{79D8C4A1-4E39-412B-9468-2E3027509015}" srcOrd="1" destOrd="0" presId="urn:microsoft.com/office/officeart/2018/2/layout/IconCircleList"/>
    <dgm:cxn modelId="{6C6CEA69-0290-43F5-B622-3C9A77BDBD5F}" type="presParOf" srcId="{49537897-279F-43AE-81AD-40BA15C50916}" destId="{C4F07C14-3D0C-41FD-A2C9-21200D75E997}" srcOrd="2" destOrd="0" presId="urn:microsoft.com/office/officeart/2018/2/layout/IconCircleList"/>
    <dgm:cxn modelId="{07D52839-0B04-4D81-910B-20F6927E59F4}" type="presParOf" srcId="{49537897-279F-43AE-81AD-40BA15C50916}" destId="{CD059232-F744-4DB0-96E4-95E87BB61807}" srcOrd="3" destOrd="0" presId="urn:microsoft.com/office/officeart/2018/2/layout/IconCircleList"/>
    <dgm:cxn modelId="{D4245D21-6425-4518-8C62-6C72F749974F}" type="presParOf" srcId="{27D3315E-5FE3-4515-8C28-C0EB7C5F6B34}" destId="{F3E7E897-88D0-4E0B-9932-66E4A31F2D52}" srcOrd="9" destOrd="0" presId="urn:microsoft.com/office/officeart/2018/2/layout/IconCircleList"/>
    <dgm:cxn modelId="{AD55228C-CB95-4A8F-99B9-9DE02C375404}" type="presParOf" srcId="{27D3315E-5FE3-4515-8C28-C0EB7C5F6B34}" destId="{70113603-3D05-4E21-B635-F60308ECB3C5}" srcOrd="10" destOrd="0" presId="urn:microsoft.com/office/officeart/2018/2/layout/IconCircleList"/>
    <dgm:cxn modelId="{8784E2E0-E159-4DA0-BE1E-844A2676F51D}" type="presParOf" srcId="{70113603-3D05-4E21-B635-F60308ECB3C5}" destId="{171DFF15-488E-4F65-9B21-2F8576C9F16D}" srcOrd="0" destOrd="0" presId="urn:microsoft.com/office/officeart/2018/2/layout/IconCircleList"/>
    <dgm:cxn modelId="{F2CC9E4B-B497-4846-A55C-D5DF9AE8E83A}" type="presParOf" srcId="{70113603-3D05-4E21-B635-F60308ECB3C5}" destId="{45450195-F482-4919-8076-4388C331F6B8}" srcOrd="1" destOrd="0" presId="urn:microsoft.com/office/officeart/2018/2/layout/IconCircleList"/>
    <dgm:cxn modelId="{616AE18E-133C-47B9-A134-619EDEFF0092}" type="presParOf" srcId="{70113603-3D05-4E21-B635-F60308ECB3C5}" destId="{50D8D526-BFD5-4911-B25B-6E1941DD0471}" srcOrd="2" destOrd="0" presId="urn:microsoft.com/office/officeart/2018/2/layout/IconCircleList"/>
    <dgm:cxn modelId="{4694F83B-BEDE-458D-8C80-F4D003185EBC}" type="presParOf" srcId="{70113603-3D05-4E21-B635-F60308ECB3C5}" destId="{3F7FEEE3-DE9A-42DC-9994-A2F00B15DACB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2421F5-75D2-49F6-AFD0-6D97D1EE1D16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8CC2655-DA67-4ED7-A052-79EC6A7D1AC9}">
      <dgm:prSet custT="1"/>
      <dgm:spPr/>
      <dgm:t>
        <a:bodyPr/>
        <a:lstStyle/>
        <a:p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Supports researchers </a:t>
          </a:r>
          <a:r>
            <a:rPr lang="en-US" sz="3200" dirty="0" smtClean="0">
              <a:latin typeface="Arial" panose="020B0604020202020204" pitchFamily="34" charset="0"/>
              <a:cs typeface="Arial" panose="020B0604020202020204" pitchFamily="34" charset="0"/>
            </a:rPr>
            <a:t>to find funding opportunities, building partnerships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, and </a:t>
          </a:r>
          <a:r>
            <a:rPr lang="en-US" sz="3200" dirty="0" smtClean="0">
              <a:latin typeface="Arial" panose="020B0604020202020204" pitchFamily="34" charset="0"/>
              <a:cs typeface="Arial" panose="020B0604020202020204" pitchFamily="34" charset="0"/>
            </a:rPr>
            <a:t>managing projects.</a:t>
          </a:r>
          <a:endParaRPr lang="en-US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7011F7-02E5-43B1-A60D-5BB380EC3793}" type="parTrans" cxnId="{1DA5FAD5-B060-47F1-8DD0-7AAE65090D65}">
      <dgm:prSet/>
      <dgm:spPr/>
      <dgm:t>
        <a:bodyPr/>
        <a:lstStyle/>
        <a:p>
          <a:endParaRPr lang="en-US"/>
        </a:p>
      </dgm:t>
    </dgm:pt>
    <dgm:pt modelId="{5D7A583A-BD4A-4CCD-AADA-669992AB28E0}" type="sibTrans" cxnId="{1DA5FAD5-B060-47F1-8DD0-7AAE65090D65}">
      <dgm:prSet/>
      <dgm:spPr/>
      <dgm:t>
        <a:bodyPr/>
        <a:lstStyle/>
        <a:p>
          <a:endParaRPr lang="en-US"/>
        </a:p>
      </dgm:t>
    </dgm:pt>
    <dgm:pt modelId="{D9D7EA02-FA25-40D2-84BB-6E238D29401C}">
      <dgm:prSet custT="1"/>
      <dgm:spPr/>
      <dgm:t>
        <a:bodyPr/>
        <a:lstStyle/>
        <a:p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Common in Europe and the USA, but rare in some regions.</a:t>
          </a:r>
        </a:p>
      </dgm:t>
    </dgm:pt>
    <dgm:pt modelId="{3F216277-FC42-460C-A92A-A7A99EBF1CBC}" type="parTrans" cxnId="{6BE18BC6-4107-4600-81BD-57AB1F59181D}">
      <dgm:prSet/>
      <dgm:spPr/>
      <dgm:t>
        <a:bodyPr/>
        <a:lstStyle/>
        <a:p>
          <a:endParaRPr lang="en-US"/>
        </a:p>
      </dgm:t>
    </dgm:pt>
    <dgm:pt modelId="{127B3406-C2DE-4AA7-9A52-4D130F9F4829}" type="sibTrans" cxnId="{6BE18BC6-4107-4600-81BD-57AB1F59181D}">
      <dgm:prSet/>
      <dgm:spPr/>
      <dgm:t>
        <a:bodyPr/>
        <a:lstStyle/>
        <a:p>
          <a:endParaRPr lang="en-US"/>
        </a:p>
      </dgm:t>
    </dgm:pt>
    <dgm:pt modelId="{EBD6754F-0373-46C1-AF96-0DAAEABFACB6}" type="pres">
      <dgm:prSet presAssocID="{E82421F5-75D2-49F6-AFD0-6D97D1EE1D1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5B534404-951B-4573-915B-277CEEA0725B}" type="pres">
      <dgm:prSet presAssocID="{88CC2655-DA67-4ED7-A052-79EC6A7D1AC9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90A8FFD-82BF-4C0F-AE04-70BB8FCA7D2A}" type="pres">
      <dgm:prSet presAssocID="{5D7A583A-BD4A-4CCD-AADA-669992AB28E0}" presName="spacer" presStyleCnt="0"/>
      <dgm:spPr/>
    </dgm:pt>
    <dgm:pt modelId="{37B66054-1109-40EC-B237-B16EF523182D}" type="pres">
      <dgm:prSet presAssocID="{D9D7EA02-FA25-40D2-84BB-6E238D29401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FE26484B-5F89-4C10-A181-E4353EFF8140}" type="presOf" srcId="{88CC2655-DA67-4ED7-A052-79EC6A7D1AC9}" destId="{5B534404-951B-4573-915B-277CEEA0725B}" srcOrd="0" destOrd="0" presId="urn:microsoft.com/office/officeart/2005/8/layout/vList2"/>
    <dgm:cxn modelId="{F2FF4B76-4862-4DB4-B2A0-4C6BF4C5960A}" type="presOf" srcId="{E82421F5-75D2-49F6-AFD0-6D97D1EE1D16}" destId="{EBD6754F-0373-46C1-AF96-0DAAEABFACB6}" srcOrd="0" destOrd="0" presId="urn:microsoft.com/office/officeart/2005/8/layout/vList2"/>
    <dgm:cxn modelId="{6BE18BC6-4107-4600-81BD-57AB1F59181D}" srcId="{E82421F5-75D2-49F6-AFD0-6D97D1EE1D16}" destId="{D9D7EA02-FA25-40D2-84BB-6E238D29401C}" srcOrd="1" destOrd="0" parTransId="{3F216277-FC42-460C-A92A-A7A99EBF1CBC}" sibTransId="{127B3406-C2DE-4AA7-9A52-4D130F9F4829}"/>
    <dgm:cxn modelId="{CF2543AF-5EA2-4D69-A4DE-F241DE0F160D}" type="presOf" srcId="{D9D7EA02-FA25-40D2-84BB-6E238D29401C}" destId="{37B66054-1109-40EC-B237-B16EF523182D}" srcOrd="0" destOrd="0" presId="urn:microsoft.com/office/officeart/2005/8/layout/vList2"/>
    <dgm:cxn modelId="{1DA5FAD5-B060-47F1-8DD0-7AAE65090D65}" srcId="{E82421F5-75D2-49F6-AFD0-6D97D1EE1D16}" destId="{88CC2655-DA67-4ED7-A052-79EC6A7D1AC9}" srcOrd="0" destOrd="0" parTransId="{B77011F7-02E5-43B1-A60D-5BB380EC3793}" sibTransId="{5D7A583A-BD4A-4CCD-AADA-669992AB28E0}"/>
    <dgm:cxn modelId="{04921C47-7D49-4198-9042-B16D2658ABE3}" type="presParOf" srcId="{EBD6754F-0373-46C1-AF96-0DAAEABFACB6}" destId="{5B534404-951B-4573-915B-277CEEA0725B}" srcOrd="0" destOrd="0" presId="urn:microsoft.com/office/officeart/2005/8/layout/vList2"/>
    <dgm:cxn modelId="{B314422C-775C-408A-A68C-0F8A754AB18E}" type="presParOf" srcId="{EBD6754F-0373-46C1-AF96-0DAAEABFACB6}" destId="{E90A8FFD-82BF-4C0F-AE04-70BB8FCA7D2A}" srcOrd="1" destOrd="0" presId="urn:microsoft.com/office/officeart/2005/8/layout/vList2"/>
    <dgm:cxn modelId="{C7A00FC6-FB27-4A07-9302-36C82A73F865}" type="presParOf" srcId="{EBD6754F-0373-46C1-AF96-0DAAEABFACB6}" destId="{37B66054-1109-40EC-B237-B16EF523182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F1C120C-D057-4875-9F9D-89D626C5484F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E0F54B2-8C28-49C1-8781-0C3ADE13C26B}">
      <dgm:prSet/>
      <dgm:spPr>
        <a:ln>
          <a:noFill/>
        </a:ln>
      </dgm:spPr>
      <dgm:t>
        <a:bodyPr/>
        <a:lstStyle/>
        <a:p>
          <a:r>
            <a:rPr lang="en-US" b="1" i="0" baseline="0" dirty="0"/>
            <a:t>The Challenge</a:t>
          </a:r>
          <a:endParaRPr lang="en-US" dirty="0"/>
        </a:p>
      </dgm:t>
    </dgm:pt>
    <dgm:pt modelId="{FDEBA591-D2BF-447D-969B-9A5BAADCD81E}" type="parTrans" cxnId="{00B8767B-0477-4BEA-8CAF-71E2FE06B275}">
      <dgm:prSet/>
      <dgm:spPr/>
      <dgm:t>
        <a:bodyPr/>
        <a:lstStyle/>
        <a:p>
          <a:endParaRPr lang="en-US"/>
        </a:p>
      </dgm:t>
    </dgm:pt>
    <dgm:pt modelId="{F0F20F15-5718-404B-896F-BEECC6DC3FA2}" type="sibTrans" cxnId="{00B8767B-0477-4BEA-8CAF-71E2FE06B275}">
      <dgm:prSet/>
      <dgm:spPr/>
      <dgm:t>
        <a:bodyPr/>
        <a:lstStyle/>
        <a:p>
          <a:endParaRPr lang="en-US"/>
        </a:p>
      </dgm:t>
    </dgm:pt>
    <dgm:pt modelId="{33246F80-B377-47F0-AE2B-AAA3C2E0B90F}">
      <dgm:prSet/>
      <dgm:spPr/>
      <dgm:t>
        <a:bodyPr/>
        <a:lstStyle/>
        <a:p>
          <a:r>
            <a:rPr lang="en-US" b="0" i="0" baseline="0" dirty="0"/>
            <a:t>Three different FGV proposals were submitted to the </a:t>
          </a:r>
          <a:r>
            <a:rPr lang="en-US" b="1" i="0" baseline="0" dirty="0"/>
            <a:t>BR-UK PACT initiative</a:t>
          </a:r>
          <a:r>
            <a:rPr lang="en-US" b="0" i="0" baseline="0" dirty="0"/>
            <a:t> in 2024</a:t>
          </a:r>
          <a:endParaRPr lang="en-US" dirty="0"/>
        </a:p>
      </dgm:t>
    </dgm:pt>
    <dgm:pt modelId="{E6A1360F-2C36-43B5-94B1-C78029659066}" type="parTrans" cxnId="{7A4A5017-BFA3-4D29-BC7A-00F618AF1908}">
      <dgm:prSet/>
      <dgm:spPr/>
      <dgm:t>
        <a:bodyPr/>
        <a:lstStyle/>
        <a:p>
          <a:endParaRPr lang="en-US"/>
        </a:p>
      </dgm:t>
    </dgm:pt>
    <dgm:pt modelId="{EA33681C-B7C4-4D76-A976-8D83585269CF}" type="sibTrans" cxnId="{7A4A5017-BFA3-4D29-BC7A-00F618AF1908}">
      <dgm:prSet/>
      <dgm:spPr/>
      <dgm:t>
        <a:bodyPr/>
        <a:lstStyle/>
        <a:p>
          <a:endParaRPr lang="en-US"/>
        </a:p>
      </dgm:t>
    </dgm:pt>
    <dgm:pt modelId="{EDCEA825-B85F-470E-8437-A4A1D3968A7A}">
      <dgm:prSet/>
      <dgm:spPr>
        <a:ln>
          <a:noFill/>
        </a:ln>
      </dgm:spPr>
      <dgm:t>
        <a:bodyPr/>
        <a:lstStyle/>
        <a:p>
          <a:r>
            <a:rPr lang="en-US" b="1" i="0" baseline="0" dirty="0"/>
            <a:t>The Key Difference</a:t>
          </a:r>
          <a:endParaRPr lang="en-US" dirty="0"/>
        </a:p>
      </dgm:t>
    </dgm:pt>
    <dgm:pt modelId="{795C1132-B506-42C4-B84B-E9C04F9C4D32}" type="parTrans" cxnId="{E574E7D8-D0AE-4976-9E53-E40177BF3080}">
      <dgm:prSet/>
      <dgm:spPr/>
      <dgm:t>
        <a:bodyPr/>
        <a:lstStyle/>
        <a:p>
          <a:endParaRPr lang="en-US"/>
        </a:p>
      </dgm:t>
    </dgm:pt>
    <dgm:pt modelId="{6EB6EEBD-B973-40B8-9356-F7F35CE61F43}" type="sibTrans" cxnId="{E574E7D8-D0AE-4976-9E53-E40177BF3080}">
      <dgm:prSet/>
      <dgm:spPr/>
      <dgm:t>
        <a:bodyPr/>
        <a:lstStyle/>
        <a:p>
          <a:endParaRPr lang="en-US"/>
        </a:p>
      </dgm:t>
    </dgm:pt>
    <dgm:pt modelId="{12B4D3FD-D139-4D2B-8270-1A3FC7B4E8DC}">
      <dgm:prSet/>
      <dgm:spPr/>
      <dgm:t>
        <a:bodyPr/>
        <a:lstStyle/>
        <a:p>
          <a:r>
            <a:rPr lang="en-US" b="0" i="0" baseline="0" dirty="0"/>
            <a:t>Only </a:t>
          </a:r>
          <a:r>
            <a:rPr lang="en-US" b="1" i="0" baseline="0" dirty="0"/>
            <a:t>one</a:t>
          </a:r>
          <a:r>
            <a:rPr lang="en-US" b="0" i="0" baseline="0" dirty="0"/>
            <a:t> proposal had the support of the </a:t>
          </a:r>
          <a:r>
            <a:rPr lang="en-US" b="1" i="0" baseline="0" dirty="0"/>
            <a:t>Research Development Office (RDO)</a:t>
          </a:r>
          <a:endParaRPr lang="en-US" dirty="0"/>
        </a:p>
      </dgm:t>
    </dgm:pt>
    <dgm:pt modelId="{0F7D3C50-9F39-4DC0-88E2-2C868CB75B1D}" type="parTrans" cxnId="{12D7DE0A-6898-4E1A-8DF2-ADE689B6124B}">
      <dgm:prSet/>
      <dgm:spPr/>
      <dgm:t>
        <a:bodyPr/>
        <a:lstStyle/>
        <a:p>
          <a:endParaRPr lang="en-US"/>
        </a:p>
      </dgm:t>
    </dgm:pt>
    <dgm:pt modelId="{C8FEB304-1FE1-420E-8693-895864CE1899}" type="sibTrans" cxnId="{12D7DE0A-6898-4E1A-8DF2-ADE689B6124B}">
      <dgm:prSet/>
      <dgm:spPr/>
      <dgm:t>
        <a:bodyPr/>
        <a:lstStyle/>
        <a:p>
          <a:endParaRPr lang="en-US"/>
        </a:p>
      </dgm:t>
    </dgm:pt>
    <dgm:pt modelId="{3621865A-AB6E-40E8-B52E-60B176C411AE}">
      <dgm:prSet/>
      <dgm:spPr>
        <a:ln>
          <a:noFill/>
        </a:ln>
      </dgm:spPr>
      <dgm:t>
        <a:bodyPr/>
        <a:lstStyle/>
        <a:p>
          <a:r>
            <a:rPr lang="en-US" b="1" i="0" baseline="0"/>
            <a:t>The Outcome</a:t>
          </a:r>
          <a:endParaRPr lang="en-US"/>
        </a:p>
      </dgm:t>
    </dgm:pt>
    <dgm:pt modelId="{221E7C12-C98F-4663-BEB6-505C473D2E7B}" type="parTrans" cxnId="{C6D4256A-175F-4350-B81F-6C3B0C8E5B16}">
      <dgm:prSet/>
      <dgm:spPr/>
      <dgm:t>
        <a:bodyPr/>
        <a:lstStyle/>
        <a:p>
          <a:endParaRPr lang="en-US"/>
        </a:p>
      </dgm:t>
    </dgm:pt>
    <dgm:pt modelId="{3528FCFD-1070-4D48-B502-B4A9023B5140}" type="sibTrans" cxnId="{C6D4256A-175F-4350-B81F-6C3B0C8E5B16}">
      <dgm:prSet/>
      <dgm:spPr/>
      <dgm:t>
        <a:bodyPr/>
        <a:lstStyle/>
        <a:p>
          <a:endParaRPr lang="en-US"/>
        </a:p>
      </dgm:t>
    </dgm:pt>
    <dgm:pt modelId="{47145D54-B9FA-4595-9C7A-552511BDCEF3}">
      <dgm:prSet/>
      <dgm:spPr/>
      <dgm:t>
        <a:bodyPr/>
        <a:lstStyle/>
        <a:p>
          <a:r>
            <a:rPr lang="en-US" b="0" i="0" baseline="0" dirty="0"/>
            <a:t>The </a:t>
          </a:r>
          <a:r>
            <a:rPr lang="en-US" b="1" i="0" baseline="0" dirty="0"/>
            <a:t>only</a:t>
          </a:r>
          <a:r>
            <a:rPr lang="en-US" b="0" i="0" baseline="0" dirty="0"/>
            <a:t> selected proposal was the one supported by the RDO</a:t>
          </a:r>
          <a:endParaRPr lang="en-US" dirty="0"/>
        </a:p>
      </dgm:t>
    </dgm:pt>
    <dgm:pt modelId="{773FB698-5BC7-45E4-8534-42E0A13C07EA}" type="parTrans" cxnId="{F77586A4-BCB0-4B19-B879-6403DE3B6849}">
      <dgm:prSet/>
      <dgm:spPr/>
      <dgm:t>
        <a:bodyPr/>
        <a:lstStyle/>
        <a:p>
          <a:endParaRPr lang="en-US"/>
        </a:p>
      </dgm:t>
    </dgm:pt>
    <dgm:pt modelId="{0C0DF4F6-11D0-41A5-BCB0-379ED7C9C1A0}" type="sibTrans" cxnId="{F77586A4-BCB0-4B19-B879-6403DE3B6849}">
      <dgm:prSet/>
      <dgm:spPr/>
      <dgm:t>
        <a:bodyPr/>
        <a:lstStyle/>
        <a:p>
          <a:endParaRPr lang="en-US"/>
        </a:p>
      </dgm:t>
    </dgm:pt>
    <dgm:pt modelId="{006F11FD-9D49-4745-80DE-C81696AC2FE2}">
      <dgm:prSet/>
      <dgm:spPr>
        <a:ln>
          <a:noFill/>
        </a:ln>
      </dgm:spPr>
      <dgm:t>
        <a:bodyPr/>
        <a:lstStyle/>
        <a:p>
          <a:r>
            <a:rPr lang="en-US" b="1" i="0" baseline="0"/>
            <a:t>Why It Worked</a:t>
          </a:r>
          <a:endParaRPr lang="en-US"/>
        </a:p>
      </dgm:t>
    </dgm:pt>
    <dgm:pt modelId="{44FA4F38-3B09-4881-B624-FE0207EC0AE4}" type="parTrans" cxnId="{CEEB772B-F54B-4BC1-9141-BA95D3072DF8}">
      <dgm:prSet/>
      <dgm:spPr/>
      <dgm:t>
        <a:bodyPr/>
        <a:lstStyle/>
        <a:p>
          <a:endParaRPr lang="en-US"/>
        </a:p>
      </dgm:t>
    </dgm:pt>
    <dgm:pt modelId="{F57A4749-197A-4F9D-A92E-1F74CBBCC88A}" type="sibTrans" cxnId="{CEEB772B-F54B-4BC1-9141-BA95D3072DF8}">
      <dgm:prSet/>
      <dgm:spPr/>
      <dgm:t>
        <a:bodyPr/>
        <a:lstStyle/>
        <a:p>
          <a:endParaRPr lang="en-US"/>
        </a:p>
      </dgm:t>
    </dgm:pt>
    <dgm:pt modelId="{DF82D4A5-9617-464F-A553-0BDE3A1B9EC2}">
      <dgm:prSet/>
      <dgm:spPr/>
      <dgm:t>
        <a:bodyPr/>
        <a:lstStyle/>
        <a:p>
          <a:r>
            <a:rPr lang="en-US" b="0" i="0" baseline="0" dirty="0"/>
            <a:t> Strategic guidance in proposal preparation</a:t>
          </a:r>
          <a:endParaRPr lang="en-US" dirty="0"/>
        </a:p>
      </dgm:t>
    </dgm:pt>
    <dgm:pt modelId="{01BCC51C-5FC7-4587-9708-C3B653E344F3}" type="parTrans" cxnId="{86D9659E-BF08-4E37-A036-F6781152A755}">
      <dgm:prSet/>
      <dgm:spPr/>
      <dgm:t>
        <a:bodyPr/>
        <a:lstStyle/>
        <a:p>
          <a:endParaRPr lang="en-US"/>
        </a:p>
      </dgm:t>
    </dgm:pt>
    <dgm:pt modelId="{9DBA3FE6-F7B9-4350-8937-A51F7381AF59}" type="sibTrans" cxnId="{86D9659E-BF08-4E37-A036-F6781152A755}">
      <dgm:prSet/>
      <dgm:spPr/>
      <dgm:t>
        <a:bodyPr/>
        <a:lstStyle/>
        <a:p>
          <a:endParaRPr lang="en-US"/>
        </a:p>
      </dgm:t>
    </dgm:pt>
    <dgm:pt modelId="{BDC4D2B5-0C94-42C9-86E7-4F8F32469834}">
      <dgm:prSet/>
      <dgm:spPr/>
      <dgm:t>
        <a:bodyPr/>
        <a:lstStyle/>
        <a:p>
          <a:r>
            <a:rPr lang="en-US" b="0" i="0" baseline="0" dirty="0"/>
            <a:t> Secured </a:t>
          </a:r>
          <a:r>
            <a:rPr lang="en-US" b="1" i="0" baseline="0" dirty="0"/>
            <a:t>~£1,000,000</a:t>
          </a:r>
          <a:r>
            <a:rPr lang="en-US" b="0" i="0" baseline="0" dirty="0"/>
            <a:t> in funding</a:t>
          </a:r>
          <a:endParaRPr lang="en-US" dirty="0"/>
        </a:p>
      </dgm:t>
    </dgm:pt>
    <dgm:pt modelId="{DF30B26A-5430-486B-ABEB-D7B93128B70A}" type="parTrans" cxnId="{06114129-29F4-4449-ADD2-CB3D545F3F4B}">
      <dgm:prSet/>
      <dgm:spPr/>
      <dgm:t>
        <a:bodyPr/>
        <a:lstStyle/>
        <a:p>
          <a:endParaRPr lang="pt-BR"/>
        </a:p>
      </dgm:t>
    </dgm:pt>
    <dgm:pt modelId="{C2ACB118-0722-4559-970D-8ECC39B1D8F9}" type="sibTrans" cxnId="{06114129-29F4-4449-ADD2-CB3D545F3F4B}">
      <dgm:prSet/>
      <dgm:spPr/>
      <dgm:t>
        <a:bodyPr/>
        <a:lstStyle/>
        <a:p>
          <a:endParaRPr lang="pt-BR"/>
        </a:p>
      </dgm:t>
    </dgm:pt>
    <dgm:pt modelId="{C49AB731-9D7B-415D-A1EE-5CDDCA2498C8}">
      <dgm:prSet/>
      <dgm:spPr/>
      <dgm:t>
        <a:bodyPr/>
        <a:lstStyle/>
        <a:p>
          <a:r>
            <a:rPr lang="en-US" b="0" i="0" baseline="0" dirty="0"/>
            <a:t> Alignment with funding priorities</a:t>
          </a:r>
          <a:endParaRPr lang="en-US" dirty="0"/>
        </a:p>
      </dgm:t>
    </dgm:pt>
    <dgm:pt modelId="{C437DF53-A574-4464-9C8F-FD91128DD575}" type="parTrans" cxnId="{869178DB-1FC0-47FE-8BC7-B1DBD166CB94}">
      <dgm:prSet/>
      <dgm:spPr/>
      <dgm:t>
        <a:bodyPr/>
        <a:lstStyle/>
        <a:p>
          <a:endParaRPr lang="pt-BR"/>
        </a:p>
      </dgm:t>
    </dgm:pt>
    <dgm:pt modelId="{73E94493-D75F-42DF-9300-7C8839CB6EDF}" type="sibTrans" cxnId="{869178DB-1FC0-47FE-8BC7-B1DBD166CB94}">
      <dgm:prSet/>
      <dgm:spPr/>
      <dgm:t>
        <a:bodyPr/>
        <a:lstStyle/>
        <a:p>
          <a:endParaRPr lang="pt-BR"/>
        </a:p>
      </dgm:t>
    </dgm:pt>
    <dgm:pt modelId="{46F3DF5B-9D22-4996-9E8F-503930913A28}">
      <dgm:prSet/>
      <dgm:spPr/>
      <dgm:t>
        <a:bodyPr/>
        <a:lstStyle/>
        <a:p>
          <a:r>
            <a:rPr lang="en-US" b="0" i="0" baseline="0" dirty="0"/>
            <a:t>Stronger project structure and compliance</a:t>
          </a:r>
          <a:endParaRPr lang="en-US" dirty="0"/>
        </a:p>
      </dgm:t>
    </dgm:pt>
    <dgm:pt modelId="{D368CEB7-0A3D-457D-9E86-5CABF421B14F}" type="parTrans" cxnId="{2736DC44-4827-483D-BE38-C7F3EE6B9ADB}">
      <dgm:prSet/>
      <dgm:spPr/>
      <dgm:t>
        <a:bodyPr/>
        <a:lstStyle/>
        <a:p>
          <a:endParaRPr lang="pt-BR"/>
        </a:p>
      </dgm:t>
    </dgm:pt>
    <dgm:pt modelId="{E119197E-AF43-49D7-B6D9-ADF4BAAAEB36}" type="sibTrans" cxnId="{2736DC44-4827-483D-BE38-C7F3EE6B9ADB}">
      <dgm:prSet/>
      <dgm:spPr/>
      <dgm:t>
        <a:bodyPr/>
        <a:lstStyle/>
        <a:p>
          <a:endParaRPr lang="pt-BR"/>
        </a:p>
      </dgm:t>
    </dgm:pt>
    <dgm:pt modelId="{B48EAD8B-86D1-4622-A9AD-B15114F7B4DE}">
      <dgm:prSet/>
      <dgm:spPr/>
      <dgm:t>
        <a:bodyPr/>
        <a:lstStyle/>
        <a:p>
          <a:r>
            <a:rPr lang="en-US" b="0" i="0" baseline="0" dirty="0"/>
            <a:t>High competition and strict selection criteria</a:t>
          </a:r>
          <a:endParaRPr lang="en-US" dirty="0"/>
        </a:p>
      </dgm:t>
    </dgm:pt>
    <dgm:pt modelId="{819E9BF6-A479-4AA6-BDF7-BE833DF6BADC}" type="parTrans" cxnId="{C926950F-EA40-41DD-89C0-C745738F4E8B}">
      <dgm:prSet/>
      <dgm:spPr/>
      <dgm:t>
        <a:bodyPr/>
        <a:lstStyle/>
        <a:p>
          <a:endParaRPr lang="pt-BR"/>
        </a:p>
      </dgm:t>
    </dgm:pt>
    <dgm:pt modelId="{BC7DF255-CCF0-4C5F-B416-FD814AEA48C3}" type="sibTrans" cxnId="{C926950F-EA40-41DD-89C0-C745738F4E8B}">
      <dgm:prSet/>
      <dgm:spPr/>
      <dgm:t>
        <a:bodyPr/>
        <a:lstStyle/>
        <a:p>
          <a:endParaRPr lang="pt-BR"/>
        </a:p>
      </dgm:t>
    </dgm:pt>
    <dgm:pt modelId="{0F9ADF7A-D987-4AB6-B57D-150E24265B91}" type="pres">
      <dgm:prSet presAssocID="{1F1C120C-D057-4875-9F9D-89D626C5484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FF51A65C-04C7-4583-9A7A-38810043D7AA}" type="pres">
      <dgm:prSet presAssocID="{6E0F54B2-8C28-49C1-8781-0C3ADE13C26B}" presName="linNode" presStyleCnt="0"/>
      <dgm:spPr/>
    </dgm:pt>
    <dgm:pt modelId="{2F3BB605-CB56-4D5E-9F90-46240DD4D219}" type="pres">
      <dgm:prSet presAssocID="{6E0F54B2-8C28-49C1-8781-0C3ADE13C26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3DC6D2A-4716-4E18-9AB2-C66151710DEE}" type="pres">
      <dgm:prSet presAssocID="{6E0F54B2-8C28-49C1-8781-0C3ADE13C26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563AA9C-BE24-4F66-ABB1-C840B42C01F5}" type="pres">
      <dgm:prSet presAssocID="{F0F20F15-5718-404B-896F-BEECC6DC3FA2}" presName="sp" presStyleCnt="0"/>
      <dgm:spPr/>
    </dgm:pt>
    <dgm:pt modelId="{DC3B5F8B-7CBD-4F10-99D6-59B7CCB33A90}" type="pres">
      <dgm:prSet presAssocID="{EDCEA825-B85F-470E-8437-A4A1D3968A7A}" presName="linNode" presStyleCnt="0"/>
      <dgm:spPr/>
    </dgm:pt>
    <dgm:pt modelId="{6F4B0C9C-B4D6-450C-A9BD-F819F1972741}" type="pres">
      <dgm:prSet presAssocID="{EDCEA825-B85F-470E-8437-A4A1D3968A7A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06F8F6F-5702-40B6-9389-28315F199861}" type="pres">
      <dgm:prSet presAssocID="{EDCEA825-B85F-470E-8437-A4A1D3968A7A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49FFC76-71AB-43EA-8903-74417F0E05B8}" type="pres">
      <dgm:prSet presAssocID="{6EB6EEBD-B973-40B8-9356-F7F35CE61F43}" presName="sp" presStyleCnt="0"/>
      <dgm:spPr/>
    </dgm:pt>
    <dgm:pt modelId="{48844153-8C2A-43AF-A73D-55D3992DEFD6}" type="pres">
      <dgm:prSet presAssocID="{3621865A-AB6E-40E8-B52E-60B176C411AE}" presName="linNode" presStyleCnt="0"/>
      <dgm:spPr/>
    </dgm:pt>
    <dgm:pt modelId="{208EC804-D06D-41BC-844D-4661DE1195B5}" type="pres">
      <dgm:prSet presAssocID="{3621865A-AB6E-40E8-B52E-60B176C411AE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8185354-1310-477E-B93A-4DE16425D390}" type="pres">
      <dgm:prSet presAssocID="{3621865A-AB6E-40E8-B52E-60B176C411AE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168886E-74B1-49E7-9361-37260E6E1DCF}" type="pres">
      <dgm:prSet presAssocID="{3528FCFD-1070-4D48-B502-B4A9023B5140}" presName="sp" presStyleCnt="0"/>
      <dgm:spPr/>
    </dgm:pt>
    <dgm:pt modelId="{09147539-C35D-4688-A1D0-865D4026AAFC}" type="pres">
      <dgm:prSet presAssocID="{006F11FD-9D49-4745-80DE-C81696AC2FE2}" presName="linNode" presStyleCnt="0"/>
      <dgm:spPr/>
    </dgm:pt>
    <dgm:pt modelId="{EEDA90F7-553E-45CD-9A7F-3F3603F2D32C}" type="pres">
      <dgm:prSet presAssocID="{006F11FD-9D49-4745-80DE-C81696AC2FE2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74BDD87-6680-4E5C-8871-813F28AA7B09}" type="pres">
      <dgm:prSet presAssocID="{006F11FD-9D49-4745-80DE-C81696AC2FE2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86D9659E-BF08-4E37-A036-F6781152A755}" srcId="{006F11FD-9D49-4745-80DE-C81696AC2FE2}" destId="{DF82D4A5-9617-464F-A553-0BDE3A1B9EC2}" srcOrd="0" destOrd="0" parTransId="{01BCC51C-5FC7-4587-9708-C3B653E344F3}" sibTransId="{9DBA3FE6-F7B9-4350-8937-A51F7381AF59}"/>
    <dgm:cxn modelId="{97C0127B-5F43-4C2E-88B6-D935B7EDB441}" type="presOf" srcId="{46F3DF5B-9D22-4996-9E8F-503930913A28}" destId="{C74BDD87-6680-4E5C-8871-813F28AA7B09}" srcOrd="0" destOrd="2" presId="urn:microsoft.com/office/officeart/2005/8/layout/vList5"/>
    <dgm:cxn modelId="{F77586A4-BCB0-4B19-B879-6403DE3B6849}" srcId="{3621865A-AB6E-40E8-B52E-60B176C411AE}" destId="{47145D54-B9FA-4595-9C7A-552511BDCEF3}" srcOrd="0" destOrd="0" parTransId="{773FB698-5BC7-45E4-8534-42E0A13C07EA}" sibTransId="{0C0DF4F6-11D0-41A5-BCB0-379ED7C9C1A0}"/>
    <dgm:cxn modelId="{FE3F8FAC-F266-4C28-990D-2B712A313325}" type="presOf" srcId="{B48EAD8B-86D1-4622-A9AD-B15114F7B4DE}" destId="{63DC6D2A-4716-4E18-9AB2-C66151710DEE}" srcOrd="0" destOrd="1" presId="urn:microsoft.com/office/officeart/2005/8/layout/vList5"/>
    <dgm:cxn modelId="{C926950F-EA40-41DD-89C0-C745738F4E8B}" srcId="{6E0F54B2-8C28-49C1-8781-0C3ADE13C26B}" destId="{B48EAD8B-86D1-4622-A9AD-B15114F7B4DE}" srcOrd="1" destOrd="0" parTransId="{819E9BF6-A479-4AA6-BDF7-BE833DF6BADC}" sibTransId="{BC7DF255-CCF0-4C5F-B416-FD814AEA48C3}"/>
    <dgm:cxn modelId="{2736DC44-4827-483D-BE38-C7F3EE6B9ADB}" srcId="{006F11FD-9D49-4745-80DE-C81696AC2FE2}" destId="{46F3DF5B-9D22-4996-9E8F-503930913A28}" srcOrd="2" destOrd="0" parTransId="{D368CEB7-0A3D-457D-9E86-5CABF421B14F}" sibTransId="{E119197E-AF43-49D7-B6D9-ADF4BAAAEB36}"/>
    <dgm:cxn modelId="{869178DB-1FC0-47FE-8BC7-B1DBD166CB94}" srcId="{006F11FD-9D49-4745-80DE-C81696AC2FE2}" destId="{C49AB731-9D7B-415D-A1EE-5CDDCA2498C8}" srcOrd="1" destOrd="0" parTransId="{C437DF53-A574-4464-9C8F-FD91128DD575}" sibTransId="{73E94493-D75F-42DF-9300-7C8839CB6EDF}"/>
    <dgm:cxn modelId="{12D7DE0A-6898-4E1A-8DF2-ADE689B6124B}" srcId="{EDCEA825-B85F-470E-8437-A4A1D3968A7A}" destId="{12B4D3FD-D139-4D2B-8270-1A3FC7B4E8DC}" srcOrd="0" destOrd="0" parTransId="{0F7D3C50-9F39-4DC0-88E2-2C868CB75B1D}" sibTransId="{C8FEB304-1FE1-420E-8693-895864CE1899}"/>
    <dgm:cxn modelId="{7669A415-7B2F-407C-BFD3-2BAB8FFDADF2}" type="presOf" srcId="{006F11FD-9D49-4745-80DE-C81696AC2FE2}" destId="{EEDA90F7-553E-45CD-9A7F-3F3603F2D32C}" srcOrd="0" destOrd="0" presId="urn:microsoft.com/office/officeart/2005/8/layout/vList5"/>
    <dgm:cxn modelId="{6EE0519A-8D8C-4F75-A084-654976F7B4C5}" type="presOf" srcId="{C49AB731-9D7B-415D-A1EE-5CDDCA2498C8}" destId="{C74BDD87-6680-4E5C-8871-813F28AA7B09}" srcOrd="0" destOrd="1" presId="urn:microsoft.com/office/officeart/2005/8/layout/vList5"/>
    <dgm:cxn modelId="{7A4A5017-BFA3-4D29-BC7A-00F618AF1908}" srcId="{6E0F54B2-8C28-49C1-8781-0C3ADE13C26B}" destId="{33246F80-B377-47F0-AE2B-AAA3C2E0B90F}" srcOrd="0" destOrd="0" parTransId="{E6A1360F-2C36-43B5-94B1-C78029659066}" sibTransId="{EA33681C-B7C4-4D76-A976-8D83585269CF}"/>
    <dgm:cxn modelId="{B1142724-F554-4256-A170-027151B692A9}" type="presOf" srcId="{3621865A-AB6E-40E8-B52E-60B176C411AE}" destId="{208EC804-D06D-41BC-844D-4661DE1195B5}" srcOrd="0" destOrd="0" presId="urn:microsoft.com/office/officeart/2005/8/layout/vList5"/>
    <dgm:cxn modelId="{06114129-29F4-4449-ADD2-CB3D545F3F4B}" srcId="{3621865A-AB6E-40E8-B52E-60B176C411AE}" destId="{BDC4D2B5-0C94-42C9-86E7-4F8F32469834}" srcOrd="1" destOrd="0" parTransId="{DF30B26A-5430-486B-ABEB-D7B93128B70A}" sibTransId="{C2ACB118-0722-4559-970D-8ECC39B1D8F9}"/>
    <dgm:cxn modelId="{3519D6BB-7BF7-43F0-9B4A-C7F73DEA068F}" type="presOf" srcId="{1F1C120C-D057-4875-9F9D-89D626C5484F}" destId="{0F9ADF7A-D987-4AB6-B57D-150E24265B91}" srcOrd="0" destOrd="0" presId="urn:microsoft.com/office/officeart/2005/8/layout/vList5"/>
    <dgm:cxn modelId="{C6D4256A-175F-4350-B81F-6C3B0C8E5B16}" srcId="{1F1C120C-D057-4875-9F9D-89D626C5484F}" destId="{3621865A-AB6E-40E8-B52E-60B176C411AE}" srcOrd="2" destOrd="0" parTransId="{221E7C12-C98F-4663-BEB6-505C473D2E7B}" sibTransId="{3528FCFD-1070-4D48-B502-B4A9023B5140}"/>
    <dgm:cxn modelId="{E7D05B93-AC0F-4B5E-A1A2-15598C15B0C0}" type="presOf" srcId="{6E0F54B2-8C28-49C1-8781-0C3ADE13C26B}" destId="{2F3BB605-CB56-4D5E-9F90-46240DD4D219}" srcOrd="0" destOrd="0" presId="urn:microsoft.com/office/officeart/2005/8/layout/vList5"/>
    <dgm:cxn modelId="{40F504BC-D909-40A3-8465-8C49E8CFC026}" type="presOf" srcId="{BDC4D2B5-0C94-42C9-86E7-4F8F32469834}" destId="{28185354-1310-477E-B93A-4DE16425D390}" srcOrd="0" destOrd="1" presId="urn:microsoft.com/office/officeart/2005/8/layout/vList5"/>
    <dgm:cxn modelId="{A830138B-C726-4C4F-A3DE-4F3195460E72}" type="presOf" srcId="{12B4D3FD-D139-4D2B-8270-1A3FC7B4E8DC}" destId="{106F8F6F-5702-40B6-9389-28315F199861}" srcOrd="0" destOrd="0" presId="urn:microsoft.com/office/officeart/2005/8/layout/vList5"/>
    <dgm:cxn modelId="{BCEC5D42-1DA3-41D0-9CD4-A5F3CA61D644}" type="presOf" srcId="{EDCEA825-B85F-470E-8437-A4A1D3968A7A}" destId="{6F4B0C9C-B4D6-450C-A9BD-F819F1972741}" srcOrd="0" destOrd="0" presId="urn:microsoft.com/office/officeart/2005/8/layout/vList5"/>
    <dgm:cxn modelId="{43676336-14CC-46A5-B8C1-39BC8957DD7C}" type="presOf" srcId="{47145D54-B9FA-4595-9C7A-552511BDCEF3}" destId="{28185354-1310-477E-B93A-4DE16425D390}" srcOrd="0" destOrd="0" presId="urn:microsoft.com/office/officeart/2005/8/layout/vList5"/>
    <dgm:cxn modelId="{CEEB772B-F54B-4BC1-9141-BA95D3072DF8}" srcId="{1F1C120C-D057-4875-9F9D-89D626C5484F}" destId="{006F11FD-9D49-4745-80DE-C81696AC2FE2}" srcOrd="3" destOrd="0" parTransId="{44FA4F38-3B09-4881-B624-FE0207EC0AE4}" sibTransId="{F57A4749-197A-4F9D-A92E-1F74CBBCC88A}"/>
    <dgm:cxn modelId="{E574E7D8-D0AE-4976-9E53-E40177BF3080}" srcId="{1F1C120C-D057-4875-9F9D-89D626C5484F}" destId="{EDCEA825-B85F-470E-8437-A4A1D3968A7A}" srcOrd="1" destOrd="0" parTransId="{795C1132-B506-42C4-B84B-E9C04F9C4D32}" sibTransId="{6EB6EEBD-B973-40B8-9356-F7F35CE61F43}"/>
    <dgm:cxn modelId="{44E6A888-0A19-4935-A0C5-E765528A5FA0}" type="presOf" srcId="{DF82D4A5-9617-464F-A553-0BDE3A1B9EC2}" destId="{C74BDD87-6680-4E5C-8871-813F28AA7B09}" srcOrd="0" destOrd="0" presId="urn:microsoft.com/office/officeart/2005/8/layout/vList5"/>
    <dgm:cxn modelId="{911927CA-D35B-413E-9785-198D09D5A4EA}" type="presOf" srcId="{33246F80-B377-47F0-AE2B-AAA3C2E0B90F}" destId="{63DC6D2A-4716-4E18-9AB2-C66151710DEE}" srcOrd="0" destOrd="0" presId="urn:microsoft.com/office/officeart/2005/8/layout/vList5"/>
    <dgm:cxn modelId="{00B8767B-0477-4BEA-8CAF-71E2FE06B275}" srcId="{1F1C120C-D057-4875-9F9D-89D626C5484F}" destId="{6E0F54B2-8C28-49C1-8781-0C3ADE13C26B}" srcOrd="0" destOrd="0" parTransId="{FDEBA591-D2BF-447D-969B-9A5BAADCD81E}" sibTransId="{F0F20F15-5718-404B-896F-BEECC6DC3FA2}"/>
    <dgm:cxn modelId="{E7A643BD-B14A-40D5-A24F-1F37EA729CFD}" type="presParOf" srcId="{0F9ADF7A-D987-4AB6-B57D-150E24265B91}" destId="{FF51A65C-04C7-4583-9A7A-38810043D7AA}" srcOrd="0" destOrd="0" presId="urn:microsoft.com/office/officeart/2005/8/layout/vList5"/>
    <dgm:cxn modelId="{0667AB73-F742-41EA-801A-21318501AC42}" type="presParOf" srcId="{FF51A65C-04C7-4583-9A7A-38810043D7AA}" destId="{2F3BB605-CB56-4D5E-9F90-46240DD4D219}" srcOrd="0" destOrd="0" presId="urn:microsoft.com/office/officeart/2005/8/layout/vList5"/>
    <dgm:cxn modelId="{14B70303-1570-477E-8AF7-61AD48743556}" type="presParOf" srcId="{FF51A65C-04C7-4583-9A7A-38810043D7AA}" destId="{63DC6D2A-4716-4E18-9AB2-C66151710DEE}" srcOrd="1" destOrd="0" presId="urn:microsoft.com/office/officeart/2005/8/layout/vList5"/>
    <dgm:cxn modelId="{602CA1B2-D046-4D47-AADD-A08A75259560}" type="presParOf" srcId="{0F9ADF7A-D987-4AB6-B57D-150E24265B91}" destId="{3563AA9C-BE24-4F66-ABB1-C840B42C01F5}" srcOrd="1" destOrd="0" presId="urn:microsoft.com/office/officeart/2005/8/layout/vList5"/>
    <dgm:cxn modelId="{BBD97661-5FD9-4E08-B7BA-9DED22896298}" type="presParOf" srcId="{0F9ADF7A-D987-4AB6-B57D-150E24265B91}" destId="{DC3B5F8B-7CBD-4F10-99D6-59B7CCB33A90}" srcOrd="2" destOrd="0" presId="urn:microsoft.com/office/officeart/2005/8/layout/vList5"/>
    <dgm:cxn modelId="{DBA5660A-7C81-429C-8220-46BE949B6A9B}" type="presParOf" srcId="{DC3B5F8B-7CBD-4F10-99D6-59B7CCB33A90}" destId="{6F4B0C9C-B4D6-450C-A9BD-F819F1972741}" srcOrd="0" destOrd="0" presId="urn:microsoft.com/office/officeart/2005/8/layout/vList5"/>
    <dgm:cxn modelId="{9707AA73-B00C-4E88-9457-860709FB8F98}" type="presParOf" srcId="{DC3B5F8B-7CBD-4F10-99D6-59B7CCB33A90}" destId="{106F8F6F-5702-40B6-9389-28315F199861}" srcOrd="1" destOrd="0" presId="urn:microsoft.com/office/officeart/2005/8/layout/vList5"/>
    <dgm:cxn modelId="{8E83ABE3-F696-4103-BA7E-A88CD49EFEEA}" type="presParOf" srcId="{0F9ADF7A-D987-4AB6-B57D-150E24265B91}" destId="{749FFC76-71AB-43EA-8903-74417F0E05B8}" srcOrd="3" destOrd="0" presId="urn:microsoft.com/office/officeart/2005/8/layout/vList5"/>
    <dgm:cxn modelId="{B420D7EA-18B2-453A-BB9F-B1524CB1942C}" type="presParOf" srcId="{0F9ADF7A-D987-4AB6-B57D-150E24265B91}" destId="{48844153-8C2A-43AF-A73D-55D3992DEFD6}" srcOrd="4" destOrd="0" presId="urn:microsoft.com/office/officeart/2005/8/layout/vList5"/>
    <dgm:cxn modelId="{BC67506C-F309-4D66-9A4B-448273D06ADD}" type="presParOf" srcId="{48844153-8C2A-43AF-A73D-55D3992DEFD6}" destId="{208EC804-D06D-41BC-844D-4661DE1195B5}" srcOrd="0" destOrd="0" presId="urn:microsoft.com/office/officeart/2005/8/layout/vList5"/>
    <dgm:cxn modelId="{ED8ABD70-85EE-490B-ACA1-F9D5965E5029}" type="presParOf" srcId="{48844153-8C2A-43AF-A73D-55D3992DEFD6}" destId="{28185354-1310-477E-B93A-4DE16425D390}" srcOrd="1" destOrd="0" presId="urn:microsoft.com/office/officeart/2005/8/layout/vList5"/>
    <dgm:cxn modelId="{AB02FB51-0A49-4E5B-B0C4-C4F6F3254AB5}" type="presParOf" srcId="{0F9ADF7A-D987-4AB6-B57D-150E24265B91}" destId="{C168886E-74B1-49E7-9361-37260E6E1DCF}" srcOrd="5" destOrd="0" presId="urn:microsoft.com/office/officeart/2005/8/layout/vList5"/>
    <dgm:cxn modelId="{73F9BE37-6798-4855-B3C0-5F87731D9D2A}" type="presParOf" srcId="{0F9ADF7A-D987-4AB6-B57D-150E24265B91}" destId="{09147539-C35D-4688-A1D0-865D4026AAFC}" srcOrd="6" destOrd="0" presId="urn:microsoft.com/office/officeart/2005/8/layout/vList5"/>
    <dgm:cxn modelId="{0CA50A69-7CE5-4B44-8288-63D529084128}" type="presParOf" srcId="{09147539-C35D-4688-A1D0-865D4026AAFC}" destId="{EEDA90F7-553E-45CD-9A7F-3F3603F2D32C}" srcOrd="0" destOrd="0" presId="urn:microsoft.com/office/officeart/2005/8/layout/vList5"/>
    <dgm:cxn modelId="{2B366DE0-6D41-4BC8-8B13-D869A2A44594}" type="presParOf" srcId="{09147539-C35D-4688-A1D0-865D4026AAFC}" destId="{C74BDD87-6680-4E5C-8871-813F28AA7B09}" srcOrd="1" destOrd="0" presId="urn:microsoft.com/office/officeart/2005/8/layout/vList5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33C493E-3965-4FB8-A780-084298AAD0FC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F10448B-F634-404C-A8A0-72861EC26383}">
      <dgm:prSet custT="1"/>
      <dgm:spPr/>
      <dgm:t>
        <a:bodyPr/>
        <a:lstStyle/>
        <a:p>
          <a:r>
            <a:rPr lang="en-US" sz="2800" dirty="0">
              <a:latin typeface="Arial" panose="020B0604020202020204" pitchFamily="34" charset="0"/>
              <a:cs typeface="Arial" panose="020B0604020202020204" pitchFamily="34" charset="0"/>
            </a:rPr>
            <a:t>Help researchers focus on 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science.</a:t>
          </a:r>
          <a:endParaRPr lang="en-US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15FDD1-3C5A-4F96-B577-928CA77CF8C9}" type="parTrans" cxnId="{7B4F4CEE-23CA-44F6-8776-CAE30CAEB1DF}">
      <dgm:prSet/>
      <dgm:spPr/>
      <dgm:t>
        <a:bodyPr/>
        <a:lstStyle/>
        <a:p>
          <a:endParaRPr lang="en-US"/>
        </a:p>
      </dgm:t>
    </dgm:pt>
    <dgm:pt modelId="{481BD43D-BD36-4C1D-AE66-8859CD7B5DF7}" type="sibTrans" cxnId="{7B4F4CEE-23CA-44F6-8776-CAE30CAEB1DF}">
      <dgm:prSet/>
      <dgm:spPr/>
      <dgm:t>
        <a:bodyPr/>
        <a:lstStyle/>
        <a:p>
          <a:endParaRPr lang="en-US"/>
        </a:p>
      </dgm:t>
    </dgm:pt>
    <dgm:pt modelId="{56592995-E570-454E-832C-FDBCD8A7EEF4}">
      <dgm:prSet custT="1"/>
      <dgm:spPr/>
      <dgm:t>
        <a:bodyPr/>
        <a:lstStyle/>
        <a:p>
          <a:r>
            <a:rPr lang="en-US" sz="2800">
              <a:latin typeface="Arial" panose="020B0604020202020204" pitchFamily="34" charset="0"/>
              <a:cs typeface="Arial" panose="020B0604020202020204" pitchFamily="34" charset="0"/>
            </a:rPr>
            <a:t>Support project management, funding applications, and partnerships.</a:t>
          </a:r>
          <a:endParaRPr lang="en-US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E5DBA4-F960-4022-AE40-1F918FFE8E36}" type="parTrans" cxnId="{E62E21A6-CBF2-4A33-982F-E25E6ED4E1EF}">
      <dgm:prSet/>
      <dgm:spPr/>
      <dgm:t>
        <a:bodyPr/>
        <a:lstStyle/>
        <a:p>
          <a:endParaRPr lang="en-US"/>
        </a:p>
      </dgm:t>
    </dgm:pt>
    <dgm:pt modelId="{DFF31434-B935-4F6D-ABAC-CC9BC2902417}" type="sibTrans" cxnId="{E62E21A6-CBF2-4A33-982F-E25E6ED4E1EF}">
      <dgm:prSet/>
      <dgm:spPr/>
      <dgm:t>
        <a:bodyPr/>
        <a:lstStyle/>
        <a:p>
          <a:endParaRPr lang="en-US"/>
        </a:p>
      </dgm:t>
    </dgm:pt>
    <dgm:pt modelId="{C3532648-5F1E-4047-A77B-75B35C3AF5AC}">
      <dgm:prSet custT="1"/>
      <dgm:spPr/>
      <dgm:t>
        <a:bodyPr/>
        <a:lstStyle/>
        <a:p>
          <a:r>
            <a:rPr lang="en-US" sz="2800" dirty="0">
              <a:latin typeface="Arial" panose="020B0604020202020204" pitchFamily="34" charset="0"/>
              <a:cs typeface="Arial" panose="020B0604020202020204" pitchFamily="34" charset="0"/>
            </a:rPr>
            <a:t>Enhance institutional research capacity.</a:t>
          </a:r>
        </a:p>
      </dgm:t>
    </dgm:pt>
    <dgm:pt modelId="{5ABDDC71-1AAE-400E-93D5-D903AC764B7E}" type="parTrans" cxnId="{0DC38300-AEC1-469D-B4A3-2F94B4B873DB}">
      <dgm:prSet/>
      <dgm:spPr/>
      <dgm:t>
        <a:bodyPr/>
        <a:lstStyle/>
        <a:p>
          <a:endParaRPr lang="en-US"/>
        </a:p>
      </dgm:t>
    </dgm:pt>
    <dgm:pt modelId="{F6B4D424-F1C6-4386-8AC6-DC7CC3591A1B}" type="sibTrans" cxnId="{0DC38300-AEC1-469D-B4A3-2F94B4B873DB}">
      <dgm:prSet/>
      <dgm:spPr/>
      <dgm:t>
        <a:bodyPr/>
        <a:lstStyle/>
        <a:p>
          <a:endParaRPr lang="en-US"/>
        </a:p>
      </dgm:t>
    </dgm:pt>
    <dgm:pt modelId="{C2256670-A344-409B-BE6E-30D010C5B13D}" type="pres">
      <dgm:prSet presAssocID="{333C493E-3965-4FB8-A780-084298AAD0F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82E4CBD9-D4E9-419D-B8A9-65E4EABFC004}" type="pres">
      <dgm:prSet presAssocID="{3F10448B-F634-404C-A8A0-72861EC2638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6FC8844-E14A-49C6-929B-53BC478964F5}" type="pres">
      <dgm:prSet presAssocID="{481BD43D-BD36-4C1D-AE66-8859CD7B5DF7}" presName="spacer" presStyleCnt="0"/>
      <dgm:spPr/>
    </dgm:pt>
    <dgm:pt modelId="{68709EDD-7AE2-497F-96C1-48DCCFD8000E}" type="pres">
      <dgm:prSet presAssocID="{56592995-E570-454E-832C-FDBCD8A7EEF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675CFC4-8A33-4112-8A52-9BA2F2A091B6}" type="pres">
      <dgm:prSet presAssocID="{DFF31434-B935-4F6D-ABAC-CC9BC2902417}" presName="spacer" presStyleCnt="0"/>
      <dgm:spPr/>
    </dgm:pt>
    <dgm:pt modelId="{31B40098-B849-48F4-A3B7-82A60B72A51E}" type="pres">
      <dgm:prSet presAssocID="{C3532648-5F1E-4047-A77B-75B35C3AF5A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7B4F4CEE-23CA-44F6-8776-CAE30CAEB1DF}" srcId="{333C493E-3965-4FB8-A780-084298AAD0FC}" destId="{3F10448B-F634-404C-A8A0-72861EC26383}" srcOrd="0" destOrd="0" parTransId="{1615FDD1-3C5A-4F96-B577-928CA77CF8C9}" sibTransId="{481BD43D-BD36-4C1D-AE66-8859CD7B5DF7}"/>
    <dgm:cxn modelId="{2B2EE599-CD13-47E7-A14C-099FEF940E63}" type="presOf" srcId="{C3532648-5F1E-4047-A77B-75B35C3AF5AC}" destId="{31B40098-B849-48F4-A3B7-82A60B72A51E}" srcOrd="0" destOrd="0" presId="urn:microsoft.com/office/officeart/2005/8/layout/vList2"/>
    <dgm:cxn modelId="{E62E21A6-CBF2-4A33-982F-E25E6ED4E1EF}" srcId="{333C493E-3965-4FB8-A780-084298AAD0FC}" destId="{56592995-E570-454E-832C-FDBCD8A7EEF4}" srcOrd="1" destOrd="0" parTransId="{38E5DBA4-F960-4022-AE40-1F918FFE8E36}" sibTransId="{DFF31434-B935-4F6D-ABAC-CC9BC2902417}"/>
    <dgm:cxn modelId="{0DC38300-AEC1-469D-B4A3-2F94B4B873DB}" srcId="{333C493E-3965-4FB8-A780-084298AAD0FC}" destId="{C3532648-5F1E-4047-A77B-75B35C3AF5AC}" srcOrd="2" destOrd="0" parTransId="{5ABDDC71-1AAE-400E-93D5-D903AC764B7E}" sibTransId="{F6B4D424-F1C6-4386-8AC6-DC7CC3591A1B}"/>
    <dgm:cxn modelId="{C2F70363-5B1A-4BA6-9FF6-4D02321A3E65}" type="presOf" srcId="{333C493E-3965-4FB8-A780-084298AAD0FC}" destId="{C2256670-A344-409B-BE6E-30D010C5B13D}" srcOrd="0" destOrd="0" presId="urn:microsoft.com/office/officeart/2005/8/layout/vList2"/>
    <dgm:cxn modelId="{FA9FDAA7-51E8-4361-A802-C833A785551C}" type="presOf" srcId="{3F10448B-F634-404C-A8A0-72861EC26383}" destId="{82E4CBD9-D4E9-419D-B8A9-65E4EABFC004}" srcOrd="0" destOrd="0" presId="urn:microsoft.com/office/officeart/2005/8/layout/vList2"/>
    <dgm:cxn modelId="{75409B87-1BA8-4481-BA20-AEE914E38127}" type="presOf" srcId="{56592995-E570-454E-832C-FDBCD8A7EEF4}" destId="{68709EDD-7AE2-497F-96C1-48DCCFD8000E}" srcOrd="0" destOrd="0" presId="urn:microsoft.com/office/officeart/2005/8/layout/vList2"/>
    <dgm:cxn modelId="{61F2BAFD-2116-4554-8447-977FE38DF4DA}" type="presParOf" srcId="{C2256670-A344-409B-BE6E-30D010C5B13D}" destId="{82E4CBD9-D4E9-419D-B8A9-65E4EABFC004}" srcOrd="0" destOrd="0" presId="urn:microsoft.com/office/officeart/2005/8/layout/vList2"/>
    <dgm:cxn modelId="{00F1FD3B-6292-4012-8D34-6FD9A7A3E4D4}" type="presParOf" srcId="{C2256670-A344-409B-BE6E-30D010C5B13D}" destId="{16FC8844-E14A-49C6-929B-53BC478964F5}" srcOrd="1" destOrd="0" presId="urn:microsoft.com/office/officeart/2005/8/layout/vList2"/>
    <dgm:cxn modelId="{C9D759EF-CD4D-4674-A41B-6AAC5CD602B5}" type="presParOf" srcId="{C2256670-A344-409B-BE6E-30D010C5B13D}" destId="{68709EDD-7AE2-497F-96C1-48DCCFD8000E}" srcOrd="2" destOrd="0" presId="urn:microsoft.com/office/officeart/2005/8/layout/vList2"/>
    <dgm:cxn modelId="{24687910-68BA-4E1B-8187-3B3B4ECBB6F6}" type="presParOf" srcId="{C2256670-A344-409B-BE6E-30D010C5B13D}" destId="{D675CFC4-8A33-4112-8A52-9BA2F2A091B6}" srcOrd="3" destOrd="0" presId="urn:microsoft.com/office/officeart/2005/8/layout/vList2"/>
    <dgm:cxn modelId="{C551C236-63AA-4D17-88B3-1F2178D753A0}" type="presParOf" srcId="{C2256670-A344-409B-BE6E-30D010C5B13D}" destId="{31B40098-B849-48F4-A3B7-82A60B72A51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AAD3BD-FAFB-4327-BF4B-320EA8864F44}">
      <dsp:nvSpPr>
        <dsp:cNvPr id="0" name=""/>
        <dsp:cNvSpPr/>
      </dsp:nvSpPr>
      <dsp:spPr>
        <a:xfrm>
          <a:off x="205509" y="619429"/>
          <a:ext cx="911674" cy="911674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8200C2-FE18-4D76-8709-661B755472D0}">
      <dsp:nvSpPr>
        <dsp:cNvPr id="0" name=""/>
        <dsp:cNvSpPr/>
      </dsp:nvSpPr>
      <dsp:spPr>
        <a:xfrm>
          <a:off x="396960" y="810880"/>
          <a:ext cx="528770" cy="5287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5295E8-F2DC-4676-AA3E-EE9FE465691E}">
      <dsp:nvSpPr>
        <dsp:cNvPr id="0" name=""/>
        <dsp:cNvSpPr/>
      </dsp:nvSpPr>
      <dsp:spPr>
        <a:xfrm>
          <a:off x="1312541" y="619429"/>
          <a:ext cx="2148945" cy="9116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Publication Goals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12541" y="619429"/>
        <a:ext cx="2148945" cy="911674"/>
      </dsp:txXfrm>
    </dsp:sp>
    <dsp:sp modelId="{74F198B1-4E86-474E-8E95-AA5F83835E98}">
      <dsp:nvSpPr>
        <dsp:cNvPr id="0" name=""/>
        <dsp:cNvSpPr/>
      </dsp:nvSpPr>
      <dsp:spPr>
        <a:xfrm>
          <a:off x="3835925" y="619429"/>
          <a:ext cx="911674" cy="911674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5C7523-59CA-4D36-8908-895A055017FB}">
      <dsp:nvSpPr>
        <dsp:cNvPr id="0" name=""/>
        <dsp:cNvSpPr/>
      </dsp:nvSpPr>
      <dsp:spPr>
        <a:xfrm>
          <a:off x="4027376" y="810880"/>
          <a:ext cx="528770" cy="5287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D85D52-AD94-4E88-B442-D005524194BD}">
      <dsp:nvSpPr>
        <dsp:cNvPr id="0" name=""/>
        <dsp:cNvSpPr/>
      </dsp:nvSpPr>
      <dsp:spPr>
        <a:xfrm>
          <a:off x="4942957" y="619429"/>
          <a:ext cx="2148945" cy="9116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Securing Funding</a:t>
          </a:r>
        </a:p>
      </dsp:txBody>
      <dsp:txXfrm>
        <a:off x="4942957" y="619429"/>
        <a:ext cx="2148945" cy="911674"/>
      </dsp:txXfrm>
    </dsp:sp>
    <dsp:sp modelId="{3D6CE8AD-A7D4-4C71-85ED-54AAC51B8321}">
      <dsp:nvSpPr>
        <dsp:cNvPr id="0" name=""/>
        <dsp:cNvSpPr/>
      </dsp:nvSpPr>
      <dsp:spPr>
        <a:xfrm>
          <a:off x="7466341" y="619429"/>
          <a:ext cx="911674" cy="911674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7ABF8F-6F07-4B45-A9C1-8C71BD2C7D45}">
      <dsp:nvSpPr>
        <dsp:cNvPr id="0" name=""/>
        <dsp:cNvSpPr/>
      </dsp:nvSpPr>
      <dsp:spPr>
        <a:xfrm>
          <a:off x="7657792" y="810880"/>
          <a:ext cx="528770" cy="52877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01907F-04E1-46B9-A3FC-AFA44DD685D1}">
      <dsp:nvSpPr>
        <dsp:cNvPr id="0" name=""/>
        <dsp:cNvSpPr/>
      </dsp:nvSpPr>
      <dsp:spPr>
        <a:xfrm>
          <a:off x="8573374" y="619429"/>
          <a:ext cx="2148945" cy="9116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Establishing Partnerships</a:t>
          </a:r>
        </a:p>
      </dsp:txBody>
      <dsp:txXfrm>
        <a:off x="8573374" y="619429"/>
        <a:ext cx="2148945" cy="911674"/>
      </dsp:txXfrm>
    </dsp:sp>
    <dsp:sp modelId="{2B5B6C77-FE29-4ED7-BB8F-9687338FE058}">
      <dsp:nvSpPr>
        <dsp:cNvPr id="0" name=""/>
        <dsp:cNvSpPr/>
      </dsp:nvSpPr>
      <dsp:spPr>
        <a:xfrm>
          <a:off x="205509" y="2158301"/>
          <a:ext cx="911674" cy="911674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BDDB70-3507-4DB2-845D-C52770DEC17F}">
      <dsp:nvSpPr>
        <dsp:cNvPr id="0" name=""/>
        <dsp:cNvSpPr/>
      </dsp:nvSpPr>
      <dsp:spPr>
        <a:xfrm>
          <a:off x="396960" y="2349753"/>
          <a:ext cx="528770" cy="52877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541FEA-F0A6-4E22-82AE-976085D293AF}">
      <dsp:nvSpPr>
        <dsp:cNvPr id="0" name=""/>
        <dsp:cNvSpPr/>
      </dsp:nvSpPr>
      <dsp:spPr>
        <a:xfrm>
          <a:off x="1312541" y="2158301"/>
          <a:ext cx="2148945" cy="9116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Managing and Maintaining Projects</a:t>
          </a:r>
        </a:p>
      </dsp:txBody>
      <dsp:txXfrm>
        <a:off x="1312541" y="2158301"/>
        <a:ext cx="2148945" cy="911674"/>
      </dsp:txXfrm>
    </dsp:sp>
    <dsp:sp modelId="{BA5B5926-701C-4135-9E67-D93C9C39975E}">
      <dsp:nvSpPr>
        <dsp:cNvPr id="0" name=""/>
        <dsp:cNvSpPr/>
      </dsp:nvSpPr>
      <dsp:spPr>
        <a:xfrm>
          <a:off x="3835925" y="2158301"/>
          <a:ext cx="911674" cy="911674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D8C4A1-4E39-412B-9468-2E3027509015}">
      <dsp:nvSpPr>
        <dsp:cNvPr id="0" name=""/>
        <dsp:cNvSpPr/>
      </dsp:nvSpPr>
      <dsp:spPr>
        <a:xfrm>
          <a:off x="4027376" y="2349753"/>
          <a:ext cx="528770" cy="52877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059232-F744-4DB0-96E4-95E87BB61807}">
      <dsp:nvSpPr>
        <dsp:cNvPr id="0" name=""/>
        <dsp:cNvSpPr/>
      </dsp:nvSpPr>
      <dsp:spPr>
        <a:xfrm>
          <a:off x="4942957" y="2158301"/>
          <a:ext cx="2148945" cy="9116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Dealing with Administrative Burdens </a:t>
          </a:r>
        </a:p>
      </dsp:txBody>
      <dsp:txXfrm>
        <a:off x="4942957" y="2158301"/>
        <a:ext cx="2148945" cy="911674"/>
      </dsp:txXfrm>
    </dsp:sp>
    <dsp:sp modelId="{171DFF15-488E-4F65-9B21-2F8576C9F16D}">
      <dsp:nvSpPr>
        <dsp:cNvPr id="0" name=""/>
        <dsp:cNvSpPr/>
      </dsp:nvSpPr>
      <dsp:spPr>
        <a:xfrm>
          <a:off x="7466341" y="2158301"/>
          <a:ext cx="911674" cy="911674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450195-F482-4919-8076-4388C331F6B8}">
      <dsp:nvSpPr>
        <dsp:cNvPr id="0" name=""/>
        <dsp:cNvSpPr/>
      </dsp:nvSpPr>
      <dsp:spPr>
        <a:xfrm>
          <a:off x="7657792" y="2349753"/>
          <a:ext cx="528770" cy="528770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7FEEE3-DE9A-42DC-9994-A2F00B15DACB}">
      <dsp:nvSpPr>
        <dsp:cNvPr id="0" name=""/>
        <dsp:cNvSpPr/>
      </dsp:nvSpPr>
      <dsp:spPr>
        <a:xfrm>
          <a:off x="8573374" y="2158301"/>
          <a:ext cx="2148945" cy="9116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Student Guidance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573374" y="2158301"/>
        <a:ext cx="2148945" cy="9116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534404-951B-4573-915B-277CEEA0725B}">
      <dsp:nvSpPr>
        <dsp:cNvPr id="0" name=""/>
        <dsp:cNvSpPr/>
      </dsp:nvSpPr>
      <dsp:spPr>
        <a:xfrm>
          <a:off x="0" y="267059"/>
          <a:ext cx="6253721" cy="216742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Supports researchers </a:t>
          </a:r>
          <a:r>
            <a:rPr lang="en-US" sz="3200" kern="1200" dirty="0" smtClean="0">
              <a:latin typeface="Arial" panose="020B0604020202020204" pitchFamily="34" charset="0"/>
              <a:cs typeface="Arial" panose="020B0604020202020204" pitchFamily="34" charset="0"/>
            </a:rPr>
            <a:t>to find funding opportunities, building partnerships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, and </a:t>
          </a:r>
          <a:r>
            <a:rPr lang="en-US" sz="3200" kern="1200" dirty="0" smtClean="0">
              <a:latin typeface="Arial" panose="020B0604020202020204" pitchFamily="34" charset="0"/>
              <a:cs typeface="Arial" panose="020B0604020202020204" pitchFamily="34" charset="0"/>
            </a:rPr>
            <a:t>managing projects.</a:t>
          </a:r>
          <a:endParaRPr lang="en-US" sz="3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5805" y="372864"/>
        <a:ext cx="6042111" cy="1955815"/>
      </dsp:txXfrm>
    </dsp:sp>
    <dsp:sp modelId="{37B66054-1109-40EC-B237-B16EF523182D}">
      <dsp:nvSpPr>
        <dsp:cNvPr id="0" name=""/>
        <dsp:cNvSpPr/>
      </dsp:nvSpPr>
      <dsp:spPr>
        <a:xfrm>
          <a:off x="0" y="2621684"/>
          <a:ext cx="6253721" cy="2167425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Common in Europe and the USA, but rare in some regions.</a:t>
          </a:r>
        </a:p>
      </dsp:txBody>
      <dsp:txXfrm>
        <a:off x="105805" y="2727489"/>
        <a:ext cx="6042111" cy="19558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DC6D2A-4716-4E18-9AB2-C66151710DEE}">
      <dsp:nvSpPr>
        <dsp:cNvPr id="0" name=""/>
        <dsp:cNvSpPr/>
      </dsp:nvSpPr>
      <dsp:spPr>
        <a:xfrm rot="5400000">
          <a:off x="6731621" y="-2839081"/>
          <a:ext cx="837972" cy="6729984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b="0" i="0" kern="1200" baseline="0" dirty="0"/>
            <a:t>Three different FGV proposals were submitted to the </a:t>
          </a:r>
          <a:r>
            <a:rPr lang="en-US" sz="1500" b="1" i="0" kern="1200" baseline="0" dirty="0"/>
            <a:t>BR-UK PACT initiative</a:t>
          </a:r>
          <a:r>
            <a:rPr lang="en-US" sz="1500" b="0" i="0" kern="1200" baseline="0" dirty="0"/>
            <a:t> in 2024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b="0" i="0" kern="1200" baseline="0" dirty="0"/>
            <a:t>High competition and strict selection criteria</a:t>
          </a:r>
          <a:endParaRPr lang="en-US" sz="1500" kern="1200" dirty="0"/>
        </a:p>
      </dsp:txBody>
      <dsp:txXfrm rot="-5400000">
        <a:off x="3785615" y="147831"/>
        <a:ext cx="6689078" cy="756160"/>
      </dsp:txXfrm>
    </dsp:sp>
    <dsp:sp modelId="{2F3BB605-CB56-4D5E-9F90-46240DD4D219}">
      <dsp:nvSpPr>
        <dsp:cNvPr id="0" name=""/>
        <dsp:cNvSpPr/>
      </dsp:nvSpPr>
      <dsp:spPr>
        <a:xfrm>
          <a:off x="0" y="2177"/>
          <a:ext cx="3785616" cy="104746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1" i="0" kern="1200" baseline="0" dirty="0"/>
            <a:t>The Challenge</a:t>
          </a:r>
          <a:endParaRPr lang="en-US" sz="3400" kern="1200" dirty="0"/>
        </a:p>
      </dsp:txBody>
      <dsp:txXfrm>
        <a:off x="51133" y="53310"/>
        <a:ext cx="3683350" cy="945199"/>
      </dsp:txXfrm>
    </dsp:sp>
    <dsp:sp modelId="{106F8F6F-5702-40B6-9389-28315F199861}">
      <dsp:nvSpPr>
        <dsp:cNvPr id="0" name=""/>
        <dsp:cNvSpPr/>
      </dsp:nvSpPr>
      <dsp:spPr>
        <a:xfrm rot="5400000">
          <a:off x="6731621" y="-1739242"/>
          <a:ext cx="837972" cy="6729984"/>
        </a:xfrm>
        <a:prstGeom prst="round2SameRect">
          <a:avLst/>
        </a:prstGeom>
        <a:solidFill>
          <a:schemeClr val="accent5">
            <a:tint val="40000"/>
            <a:alpha val="90000"/>
            <a:hueOff val="-3580161"/>
            <a:satOff val="16084"/>
            <a:lumOff val="1106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3580161"/>
              <a:satOff val="16084"/>
              <a:lumOff val="11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b="0" i="0" kern="1200" baseline="0" dirty="0"/>
            <a:t>Only </a:t>
          </a:r>
          <a:r>
            <a:rPr lang="en-US" sz="1500" b="1" i="0" kern="1200" baseline="0" dirty="0"/>
            <a:t>one</a:t>
          </a:r>
          <a:r>
            <a:rPr lang="en-US" sz="1500" b="0" i="0" kern="1200" baseline="0" dirty="0"/>
            <a:t> proposal had the support of the </a:t>
          </a:r>
          <a:r>
            <a:rPr lang="en-US" sz="1500" b="1" i="0" kern="1200" baseline="0" dirty="0"/>
            <a:t>Research Development Office (RDO)</a:t>
          </a:r>
          <a:endParaRPr lang="en-US" sz="1500" kern="1200" dirty="0"/>
        </a:p>
      </dsp:txBody>
      <dsp:txXfrm rot="-5400000">
        <a:off x="3785615" y="1247670"/>
        <a:ext cx="6689078" cy="756160"/>
      </dsp:txXfrm>
    </dsp:sp>
    <dsp:sp modelId="{6F4B0C9C-B4D6-450C-A9BD-F819F1972741}">
      <dsp:nvSpPr>
        <dsp:cNvPr id="0" name=""/>
        <dsp:cNvSpPr/>
      </dsp:nvSpPr>
      <dsp:spPr>
        <a:xfrm>
          <a:off x="0" y="1102016"/>
          <a:ext cx="3785616" cy="1047465"/>
        </a:xfrm>
        <a:prstGeom prst="round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1" i="0" kern="1200" baseline="0" dirty="0"/>
            <a:t>The Key Difference</a:t>
          </a:r>
          <a:endParaRPr lang="en-US" sz="3400" kern="1200" dirty="0"/>
        </a:p>
      </dsp:txBody>
      <dsp:txXfrm>
        <a:off x="51133" y="1153149"/>
        <a:ext cx="3683350" cy="945199"/>
      </dsp:txXfrm>
    </dsp:sp>
    <dsp:sp modelId="{28185354-1310-477E-B93A-4DE16425D390}">
      <dsp:nvSpPr>
        <dsp:cNvPr id="0" name=""/>
        <dsp:cNvSpPr/>
      </dsp:nvSpPr>
      <dsp:spPr>
        <a:xfrm rot="5400000">
          <a:off x="6731621" y="-639403"/>
          <a:ext cx="837972" cy="6729984"/>
        </a:xfrm>
        <a:prstGeom prst="round2SameRect">
          <a:avLst/>
        </a:prstGeom>
        <a:solidFill>
          <a:schemeClr val="accent5">
            <a:tint val="40000"/>
            <a:alpha val="90000"/>
            <a:hueOff val="-7160321"/>
            <a:satOff val="32169"/>
            <a:lumOff val="2211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7160321"/>
              <a:satOff val="32169"/>
              <a:lumOff val="221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b="0" i="0" kern="1200" baseline="0" dirty="0"/>
            <a:t>The </a:t>
          </a:r>
          <a:r>
            <a:rPr lang="en-US" sz="1500" b="1" i="0" kern="1200" baseline="0" dirty="0"/>
            <a:t>only</a:t>
          </a:r>
          <a:r>
            <a:rPr lang="en-US" sz="1500" b="0" i="0" kern="1200" baseline="0" dirty="0"/>
            <a:t> selected proposal was the one supported by the RDO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b="0" i="0" kern="1200" baseline="0" dirty="0"/>
            <a:t> Secured </a:t>
          </a:r>
          <a:r>
            <a:rPr lang="en-US" sz="1500" b="1" i="0" kern="1200" baseline="0" dirty="0"/>
            <a:t>~£1,000,000</a:t>
          </a:r>
          <a:r>
            <a:rPr lang="en-US" sz="1500" b="0" i="0" kern="1200" baseline="0" dirty="0"/>
            <a:t> in funding</a:t>
          </a:r>
          <a:endParaRPr lang="en-US" sz="1500" kern="1200" dirty="0"/>
        </a:p>
      </dsp:txBody>
      <dsp:txXfrm rot="-5400000">
        <a:off x="3785615" y="2347509"/>
        <a:ext cx="6689078" cy="756160"/>
      </dsp:txXfrm>
    </dsp:sp>
    <dsp:sp modelId="{208EC804-D06D-41BC-844D-4661DE1195B5}">
      <dsp:nvSpPr>
        <dsp:cNvPr id="0" name=""/>
        <dsp:cNvSpPr/>
      </dsp:nvSpPr>
      <dsp:spPr>
        <a:xfrm>
          <a:off x="0" y="2201855"/>
          <a:ext cx="3785616" cy="1047465"/>
        </a:xfrm>
        <a:prstGeom prst="round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1" i="0" kern="1200" baseline="0"/>
            <a:t>The Outcome</a:t>
          </a:r>
          <a:endParaRPr lang="en-US" sz="3400" kern="1200"/>
        </a:p>
      </dsp:txBody>
      <dsp:txXfrm>
        <a:off x="51133" y="2252988"/>
        <a:ext cx="3683350" cy="945199"/>
      </dsp:txXfrm>
    </dsp:sp>
    <dsp:sp modelId="{C74BDD87-6680-4E5C-8871-813F28AA7B09}">
      <dsp:nvSpPr>
        <dsp:cNvPr id="0" name=""/>
        <dsp:cNvSpPr/>
      </dsp:nvSpPr>
      <dsp:spPr>
        <a:xfrm rot="5400000">
          <a:off x="6731621" y="460435"/>
          <a:ext cx="837972" cy="6729984"/>
        </a:xfrm>
        <a:prstGeom prst="round2Same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b="0" i="0" kern="1200" baseline="0" dirty="0"/>
            <a:t> Strategic guidance in proposal preparation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b="0" i="0" kern="1200" baseline="0" dirty="0"/>
            <a:t> Alignment with funding priorities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b="0" i="0" kern="1200" baseline="0" dirty="0"/>
            <a:t>Stronger project structure and compliance</a:t>
          </a:r>
          <a:endParaRPr lang="en-US" sz="1500" kern="1200" dirty="0"/>
        </a:p>
      </dsp:txBody>
      <dsp:txXfrm rot="-5400000">
        <a:off x="3785615" y="3447347"/>
        <a:ext cx="6689078" cy="756160"/>
      </dsp:txXfrm>
    </dsp:sp>
    <dsp:sp modelId="{EEDA90F7-553E-45CD-9A7F-3F3603F2D32C}">
      <dsp:nvSpPr>
        <dsp:cNvPr id="0" name=""/>
        <dsp:cNvSpPr/>
      </dsp:nvSpPr>
      <dsp:spPr>
        <a:xfrm>
          <a:off x="0" y="3301694"/>
          <a:ext cx="3785616" cy="1047465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1" i="0" kern="1200" baseline="0"/>
            <a:t>Why It Worked</a:t>
          </a:r>
          <a:endParaRPr lang="en-US" sz="3400" kern="1200"/>
        </a:p>
      </dsp:txBody>
      <dsp:txXfrm>
        <a:off x="51133" y="3352827"/>
        <a:ext cx="3683350" cy="9451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E4CBD9-D4E9-419D-B8A9-65E4EABFC004}">
      <dsp:nvSpPr>
        <dsp:cNvPr id="0" name=""/>
        <dsp:cNvSpPr/>
      </dsp:nvSpPr>
      <dsp:spPr>
        <a:xfrm>
          <a:off x="0" y="116422"/>
          <a:ext cx="6253721" cy="148297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>
              <a:latin typeface="Arial" panose="020B0604020202020204" pitchFamily="34" charset="0"/>
              <a:cs typeface="Arial" panose="020B0604020202020204" pitchFamily="34" charset="0"/>
            </a:rPr>
            <a:t>Help researchers focus on 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science.</a:t>
          </a:r>
          <a:endParaRPr lang="en-US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2393" y="188815"/>
        <a:ext cx="6108935" cy="1338188"/>
      </dsp:txXfrm>
    </dsp:sp>
    <dsp:sp modelId="{68709EDD-7AE2-497F-96C1-48DCCFD8000E}">
      <dsp:nvSpPr>
        <dsp:cNvPr id="0" name=""/>
        <dsp:cNvSpPr/>
      </dsp:nvSpPr>
      <dsp:spPr>
        <a:xfrm>
          <a:off x="0" y="1786597"/>
          <a:ext cx="6253721" cy="1482974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>
              <a:latin typeface="Arial" panose="020B0604020202020204" pitchFamily="34" charset="0"/>
              <a:cs typeface="Arial" panose="020B0604020202020204" pitchFamily="34" charset="0"/>
            </a:rPr>
            <a:t>Support project management, funding applications, and partnerships.</a:t>
          </a:r>
          <a:endParaRPr lang="en-US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2393" y="1858990"/>
        <a:ext cx="6108935" cy="1338188"/>
      </dsp:txXfrm>
    </dsp:sp>
    <dsp:sp modelId="{31B40098-B849-48F4-A3B7-82A60B72A51E}">
      <dsp:nvSpPr>
        <dsp:cNvPr id="0" name=""/>
        <dsp:cNvSpPr/>
      </dsp:nvSpPr>
      <dsp:spPr>
        <a:xfrm>
          <a:off x="0" y="3456772"/>
          <a:ext cx="6253721" cy="1482974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>
              <a:latin typeface="Arial" panose="020B0604020202020204" pitchFamily="34" charset="0"/>
              <a:cs typeface="Arial" panose="020B0604020202020204" pitchFamily="34" charset="0"/>
            </a:rPr>
            <a:t>Enhance institutional research capacity.</a:t>
          </a:r>
        </a:p>
      </dsp:txBody>
      <dsp:txXfrm>
        <a:off x="72393" y="3529165"/>
        <a:ext cx="6108935" cy="13381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261EE-C07A-46B4-8986-B228AEDE6AFB}" type="datetimeFigureOut">
              <a:rPr lang="pt-BR" smtClean="0"/>
              <a:t>08/02/2025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8A190-3201-4B71-A016-7F82D3C091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0174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08A190-3201-4B71-A016-7F82D3C09180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927907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723998-98F4-1CEE-BC6C-49D0472AB3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9BA2DE59-E448-C900-0AE0-B1C05C53769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EBE3A6E7-6A70-066A-4360-32D1090C93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0AD91AD-A98E-9524-B90F-75A9A751D3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66C752-0F17-45F0-B5B2-6C6210502EE5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19975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723998-98F4-1CEE-BC6C-49D0472AB3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9BA2DE59-E448-C900-0AE0-B1C05C53769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EBE3A6E7-6A70-066A-4360-32D1090C93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Schools: Law, Applied Mathematics, Business,</a:t>
            </a:r>
            <a:r>
              <a:rPr lang="en-US" sz="12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Economy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0AD91AD-A98E-9524-B90F-75A9A751D3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66C752-0F17-45F0-B5B2-6C6210502EE5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10182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Adicionar 3 temas nas quais foram submetidas as propostas. </a:t>
            </a:r>
          </a:p>
          <a:p>
            <a:r>
              <a:rPr lang="pt-BR" dirty="0" smtClean="0"/>
              <a:t>+ Adicionar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08A190-3201-4B71-A016-7F82D3C09180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84347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EF8388-6CF8-3D6F-3211-DA4080EB08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A8C6150-3388-48FC-07D9-8EFC5A38526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C8EEDCA-8456-010F-EF79-DD7C5ED663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A728A7-2CEE-CC73-C9DD-274C989580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08A190-3201-4B71-A016-7F82D3C0918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55891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6BBE34-C676-58A7-7B3B-6D8CFF5E7E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96D5ABB-B748-A412-88EA-C6CD645753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5D91ED4-62BD-12D1-E418-9CFB72B559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National Level collaborations: </a:t>
            </a:r>
          </a:p>
          <a:p>
            <a:pPr marL="0" indent="0">
              <a:buNone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Centro de Estudos em Implementação de Políticas Educacionais – CEPIPE (Ricardo Gomes FGV EAESP)	</a:t>
            </a:r>
          </a:p>
          <a:p>
            <a:pPr marL="0" indent="0">
              <a:buNone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CIDADES: Centro de Inovação em Políticas Públicas Urbanas (Ciro Biderman FGV EAESP)</a:t>
            </a:r>
          </a:p>
          <a:p>
            <a:pPr marL="0" indent="0">
              <a:buNone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Centro de Estudos em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Analytics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e Políticas de Segurança -FGV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Analytics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(João Becker FGV EAESP)	</a:t>
            </a:r>
          </a:p>
          <a:p>
            <a:pPr marL="0" indent="0">
              <a:buNone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CEPID: Governance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Global Environmental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Changes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(José Antônio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Puppim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FGV EAESP)</a:t>
            </a:r>
          </a:p>
          <a:p>
            <a:pPr marL="0" indent="0">
              <a:buNone/>
            </a:pPr>
            <a:r>
              <a:rPr lang="pt-BR" b="1" baseline="0" dirty="0"/>
              <a:t/>
            </a:r>
            <a:br>
              <a:rPr lang="pt-BR" b="1" baseline="0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3E0FAC-FD8F-7532-5D92-4E26278ADB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08A190-3201-4B71-A016-7F82D3C0918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52413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EF8388-6CF8-3D6F-3211-DA4080EB08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A8C6150-3388-48FC-07D9-8EFC5A38526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C8EEDCA-8456-010F-EF79-DD7C5ED663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baseline="0" dirty="0"/>
              <a:t/>
            </a:r>
            <a:br>
              <a:rPr lang="pt-BR" b="1" baseline="0" dirty="0"/>
            </a:br>
            <a:r>
              <a:rPr lang="pt-BR" b="1" baseline="0" dirty="0" smtClean="0"/>
              <a:t>escala a partir do 1, sem valores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A728A7-2CEE-CC73-C9DD-274C989580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08A190-3201-4B71-A016-7F82D3C0918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53470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08A190-3201-4B71-A016-7F82D3C09180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35574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EF8388-6CF8-3D6F-3211-DA4080EB08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A8C6150-3388-48FC-07D9-8EFC5A38526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C8EEDCA-8456-010F-EF79-DD7C5ED663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Key Takeaway:</a:t>
            </a:r>
            <a:r>
              <a:rPr lang="en-US" dirty="0"/>
              <a:t> </a:t>
            </a:r>
            <a:r>
              <a:rPr lang="en-US" b="1" dirty="0"/>
              <a:t>Institutional support makes a difference!</a:t>
            </a:r>
            <a:r>
              <a:rPr lang="en-US" dirty="0"/>
              <a:t> Effective research development enhances funding success.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en-US" dirty="0"/>
              <a:t>Establishing more strategic and flexible points of contact within both institutions.</a:t>
            </a:r>
            <a:r>
              <a:rPr lang="pt-BR" dirty="0"/>
              <a:t> -&gt; Como o que vem sendo feito com a </a:t>
            </a:r>
            <a:r>
              <a:rPr lang="pt-BR" dirty="0" err="1"/>
              <a:t>Biomanguinhos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A728A7-2CEE-CC73-C9DD-274C989580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08A190-3201-4B71-A016-7F82D3C09180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0916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8A190-3201-4B71-A016-7F82D3C09180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09829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Encerrar com figura do Tio Patinhas</a:t>
            </a:r>
            <a:r>
              <a:rPr lang="pt-BR" baseline="0" dirty="0"/>
              <a:t>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8A190-3201-4B71-A016-7F82D3C09180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5107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Key Message:</a:t>
            </a:r>
            <a:r>
              <a:rPr lang="en-US" dirty="0"/>
              <a:t> Researchers juggle multiple roles—support structures are essential to enable impactful research.</a:t>
            </a:r>
          </a:p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08A190-3201-4B71-A016-7F82D3C09180}" type="slidenum">
              <a:rPr lang="pt-BR" smtClean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4720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9598C5-F2BC-6701-2AB7-B13DC8D616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A1ECA84-BBDE-275A-8FD1-45F4E7B0685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2A7B02E-C6B1-817F-2148-A15DEBBE5F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Key Message:</a:t>
            </a:r>
            <a:r>
              <a:rPr lang="en-US" dirty="0"/>
              <a:t> Researchers juggle multiple roles—support structures are essential to enable impactful research.</a:t>
            </a:r>
          </a:p>
          <a:p>
            <a:endParaRPr lang="pt-B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3244F2-42EF-DE34-5359-5C4802EDB6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08A190-3201-4B71-A016-7F82D3C09180}" type="slidenum">
              <a:rPr lang="pt-BR" smtClean="0"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012242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Pressure for Productivity</a:t>
            </a:r>
            <a:r>
              <a:rPr lang="en-US" dirty="0"/>
              <a:t> → High expectations for publishing and academic output</a:t>
            </a:r>
          </a:p>
          <a:p>
            <a:r>
              <a:rPr lang="en-US" b="1" dirty="0"/>
              <a:t>Securing Funding</a:t>
            </a:r>
            <a:r>
              <a:rPr lang="en-US" dirty="0"/>
              <a:t> → Competitive and complex grant application processes</a:t>
            </a:r>
          </a:p>
          <a:p>
            <a:r>
              <a:rPr lang="en-US" b="1" dirty="0"/>
              <a:t>Establishing Partnerships</a:t>
            </a:r>
            <a:r>
              <a:rPr lang="en-US" dirty="0"/>
              <a:t> → Finding and maintaining strategic international collaborations</a:t>
            </a:r>
          </a:p>
          <a:p>
            <a:r>
              <a:rPr lang="en-US" b="1" dirty="0"/>
              <a:t>Managing and Maintaining Projects</a:t>
            </a:r>
            <a:r>
              <a:rPr lang="en-US" dirty="0"/>
              <a:t> → Overseeing timelines, deliverables, and team coordination</a:t>
            </a:r>
          </a:p>
          <a:p>
            <a:r>
              <a:rPr lang="en-US" b="1" dirty="0"/>
              <a:t>Dealing with Administrative Burdens</a:t>
            </a:r>
            <a:r>
              <a:rPr lang="en-US" dirty="0"/>
              <a:t> → Navigating bureaucratic processes and institutional requirements</a:t>
            </a:r>
          </a:p>
          <a:p>
            <a:r>
              <a:rPr lang="en-US" b="1" dirty="0"/>
              <a:t>Balancing Academic and Professional Responsibilities</a:t>
            </a:r>
            <a:r>
              <a:rPr lang="en-US" dirty="0"/>
              <a:t> → Teaching, supervising, and conducting research simultaneously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*Highlight which of these struggles can be tackled by an RDO office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08A190-3201-4B71-A016-7F82D3C09180}" type="slidenum">
              <a:rPr lang="pt-BR" smtClean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872858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8A190-3201-4B71-A016-7F82D3C09180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1766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43F780-3838-C7D1-93D9-7BE63510C7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6A502D8-5B47-3C4B-7C56-5ACD3E6A7DF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4C08AD1-661B-0571-5902-3549296BD2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Pressure for Productivity</a:t>
            </a:r>
            <a:r>
              <a:rPr lang="en-US" dirty="0"/>
              <a:t> → High expectations for publishing and academic output</a:t>
            </a:r>
          </a:p>
          <a:p>
            <a:r>
              <a:rPr lang="en-US" b="1" dirty="0"/>
              <a:t>Securing Funding</a:t>
            </a:r>
            <a:r>
              <a:rPr lang="en-US" dirty="0"/>
              <a:t> → Competitive and complex grant application processes</a:t>
            </a:r>
          </a:p>
          <a:p>
            <a:r>
              <a:rPr lang="en-US" b="1" dirty="0"/>
              <a:t>Establishing Partnerships</a:t>
            </a:r>
            <a:r>
              <a:rPr lang="en-US" dirty="0"/>
              <a:t> → Finding and maintaining strategic international collaborations</a:t>
            </a:r>
          </a:p>
          <a:p>
            <a:r>
              <a:rPr lang="en-US" b="1" dirty="0"/>
              <a:t>Managing and Maintaining Projects</a:t>
            </a:r>
            <a:r>
              <a:rPr lang="en-US" dirty="0"/>
              <a:t> → Overseeing timelines, deliverables, and team coordination</a:t>
            </a:r>
          </a:p>
          <a:p>
            <a:r>
              <a:rPr lang="en-US" b="1" dirty="0"/>
              <a:t>Dealing with Administrative Burdens</a:t>
            </a:r>
            <a:r>
              <a:rPr lang="en-US" dirty="0"/>
              <a:t> → Navigating bureaucratic processes and institutional requirements</a:t>
            </a:r>
          </a:p>
          <a:p>
            <a:r>
              <a:rPr lang="en-US" b="1" dirty="0"/>
              <a:t>Balancing Academic and Professional Responsibilities</a:t>
            </a:r>
            <a:r>
              <a:rPr lang="en-US" dirty="0"/>
              <a:t> → Teaching, supervising, and conducting research simultaneously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*Highlight which of these struggles can be tackled by an RDO office</a:t>
            </a:r>
            <a:endParaRPr lang="pt-B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9EF258-40B0-6902-2D4A-A780CCFB5F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08A190-3201-4B71-A016-7F82D3C09180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9990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Slide</a:t>
            </a:r>
            <a:r>
              <a:rPr lang="pt-BR" baseline="0" dirty="0"/>
              <a:t> da a</a:t>
            </a:r>
            <a:r>
              <a:rPr lang="pt-BR" dirty="0"/>
              <a:t>presentação</a:t>
            </a:r>
            <a:r>
              <a:rPr lang="pt-BR" baseline="0" dirty="0"/>
              <a:t> do 5CNCTI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08A190-3201-4B71-A016-7F82D3C09180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00417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398924-EC45-FD88-9DCA-1CD482DA0B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6981CF0C-14F7-5F26-611C-9162E040756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3EACAD22-C6C0-37DD-D7AC-151476FE21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Ver com a Bete, em alguma das versões tem papéis</a:t>
            </a:r>
            <a:r>
              <a:rPr lang="pt-BR" baseline="0" dirty="0"/>
              <a:t> e responsabilidades da Rede</a:t>
            </a:r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F02A956-0C39-BD86-E2ED-05CF64561B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66C752-0F17-45F0-B5B2-6C6210502EE5}" type="slidenum">
              <a:rPr lang="pt-BR" smtClean="0"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53767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398924-EC45-FD88-9DCA-1CD482DA0B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6981CF0C-14F7-5F26-611C-9162E040756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3EACAD22-C6C0-37DD-D7AC-151476FE21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Ver com a Bete, em alguma das versões tem papéis</a:t>
            </a:r>
            <a:r>
              <a:rPr lang="pt-BR" baseline="0" dirty="0"/>
              <a:t> e responsabilidades da Rede</a:t>
            </a:r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F02A956-0C39-BD86-E2ED-05CF64561B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66C752-0F17-45F0-B5B2-6C6210502EE5}" type="slidenum">
              <a:rPr lang="pt-BR" smtClean="0"/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25441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8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8.pn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microsoft.com/office/2018/10/relationships/comments" Target="../comments/modernComment_109_0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7409" y="646655"/>
            <a:ext cx="10877173" cy="2928470"/>
          </a:xfrm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FFFFFF"/>
                </a:solidFill>
                <a:latin typeface="Arial Black" panose="020B0A04020102020204" pitchFamily="34" charset="0"/>
              </a:rPr>
              <a:t>The </a:t>
            </a:r>
            <a:r>
              <a:rPr lang="en-US" b="1" dirty="0">
                <a:solidFill>
                  <a:srgbClr val="FFFFFF"/>
                </a:solidFill>
                <a:latin typeface="Arial Black" panose="020B0A04020102020204" pitchFamily="34" charset="0"/>
              </a:rPr>
              <a:t>Role of Research Development Offices in Developing and Maintaining Long-Term Partnerships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8906" y="4652298"/>
            <a:ext cx="11074177" cy="1458258"/>
          </a:xfrm>
        </p:spPr>
        <p:txBody>
          <a:bodyPr anchor="ctr">
            <a:normAutofit/>
          </a:bodyPr>
          <a:lstStyle/>
          <a:p>
            <a:r>
              <a:rPr lang="en-US" sz="3600" dirty="0">
                <a:solidFill>
                  <a:srgbClr val="003E7E"/>
                </a:solidFill>
                <a:latin typeface="Arial Black" panose="020B0A04020102020204" pitchFamily="34" charset="0"/>
              </a:rPr>
              <a:t>A Case Study of Fundação Getulio Vargas</a:t>
            </a:r>
          </a:p>
        </p:txBody>
      </p:sp>
      <p:pic>
        <p:nvPicPr>
          <p:cNvPr id="5" name="Imagem 4" descr="Logotipo&#10;&#10;Descrição gerada automaticamente com confiança média">
            <a:extLst>
              <a:ext uri="{FF2B5EF4-FFF2-40B4-BE49-F238E27FC236}">
                <a16:creationId xmlns:a16="http://schemas.microsoft.com/office/drawing/2014/main" id="{55F296E7-2672-9FB0-47A0-D791DCA733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4778" y="6133682"/>
            <a:ext cx="1805853" cy="49693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9">
            <a:extLst>
              <a:ext uri="{FF2B5EF4-FFF2-40B4-BE49-F238E27FC236}">
                <a16:creationId xmlns:a16="http://schemas.microsoft.com/office/drawing/2014/main" id="{A3EFF7B1-6CB7-47D1-AD37-B870CA2B215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1">
            <a:extLst>
              <a:ext uri="{FF2B5EF4-FFF2-40B4-BE49-F238E27FC236}">
                <a16:creationId xmlns:a16="http://schemas.microsoft.com/office/drawing/2014/main" id="{7FA2962B-21B6-4689-A95D-A8FF6ADE47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13">
            <a:extLst>
              <a:ext uri="{FF2B5EF4-FFF2-40B4-BE49-F238E27FC236}">
                <a16:creationId xmlns:a16="http://schemas.microsoft.com/office/drawing/2014/main" id="{A745280D-ED36-41FE-8EB1-CE597C99CF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117348" y="774914"/>
            <a:ext cx="304800" cy="429768"/>
            <a:chOff x="215328" y="-46937"/>
            <a:chExt cx="304800" cy="2773841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3D26CEB3-5AE4-4088-AD63-396DB50F28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15">
              <a:extLst>
                <a:ext uri="{FF2B5EF4-FFF2-40B4-BE49-F238E27FC236}">
                  <a16:creationId xmlns:a16="http://schemas.microsoft.com/office/drawing/2014/main" id="{4AA9279A-AD34-474C-834E-6BF658144A5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B3589559-7D9A-4ECD-90BB-A5565E2DAE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01B1A71-DCEA-4EB2-8133-98A2CD6F09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80E95A5C-1E97-41C3-9DEC-245FF6DEBF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8D3C3374-C720-4FCD-B6CD-AEF1D1A6190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7639E2EF-4D23-4EA3-B29E-D6362FF7222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730820A4-6CEA-4BF7-8DE4-F5B2D2EB23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F320E002-8AED-4D4F-A104-0585FFFB9AF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6A0BF3F3-3A09-42CE-9483-114BD01DD96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B233BD5C-DFC7-4EB7-B348-7C9B5B8D0A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A00D2CE1-35C1-46E6-BD59-CEE668BD90F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58DCE86-9AE1-46D1-96D6-04B8B3EDF6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9B74739-D423-4F25-A976-0A6CD86D173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018E700-FF08-42AA-9237-24E7A74AD38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6B3488A-8A55-403E-B9C9-75AFA0CF53E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15089B9D-BA8D-4A64-B95F-33940D9D686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E18403B7-F2C7-4C07-8522-21C31910902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23B58CC6-A99E-43AF-A467-256F19287F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8FE97852-3A18-4317-B17E-8C45174F96F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F9D0BC6E-6D0B-4589-B1BF-372BAA3839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530B892E-E062-4B0A-B79E-E55D36EC9AE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D1A4DF9-C28A-4C0A-B273-702F0C4880F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4780" y="609584"/>
            <a:ext cx="8190080" cy="5638831"/>
          </a:xfrm>
          <a:noFill/>
        </p:spPr>
        <p:txBody>
          <a:bodyPr anchor="ctr">
            <a:normAutofit/>
          </a:bodyPr>
          <a:lstStyle/>
          <a:p>
            <a:pPr algn="l"/>
            <a:r>
              <a:rPr lang="pt-BR" sz="7200" dirty="0">
                <a:latin typeface="Arial Black" panose="020B0A04020102020204" pitchFamily="34" charset="0"/>
              </a:rPr>
              <a:t>FGV: </a:t>
            </a:r>
            <a:br>
              <a:rPr lang="pt-BR" sz="7200" dirty="0">
                <a:latin typeface="Arial Black" panose="020B0A04020102020204" pitchFamily="34" charset="0"/>
              </a:rPr>
            </a:br>
            <a:r>
              <a:rPr lang="pt-BR" sz="7200" dirty="0">
                <a:latin typeface="Arial Black" panose="020B0A04020102020204" pitchFamily="34" charset="0"/>
              </a:rPr>
              <a:t>A Case </a:t>
            </a:r>
            <a:r>
              <a:rPr lang="pt-BR" sz="7200" dirty="0" err="1">
                <a:latin typeface="Arial Black" panose="020B0A04020102020204" pitchFamily="34" charset="0"/>
              </a:rPr>
              <a:t>Study</a:t>
            </a:r>
            <a:endParaRPr lang="pt-BR" sz="7200" dirty="0">
              <a:latin typeface="Arial Black" panose="020B0A04020102020204" pitchFamily="34" charset="0"/>
            </a:endParaRPr>
          </a:p>
        </p:txBody>
      </p:sp>
      <p:pic>
        <p:nvPicPr>
          <p:cNvPr id="5" name="Imagem 4" descr="Desenho com traços pretos em fundo branco e letras pretas&#10;&#10;Descrição gerada automaticamente com confiança baixa">
            <a:extLst>
              <a:ext uri="{FF2B5EF4-FFF2-40B4-BE49-F238E27FC236}">
                <a16:creationId xmlns:a16="http://schemas.microsoft.com/office/drawing/2014/main" id="{4630BC34-211F-C9C9-0DE9-6F3F0B1BEC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7372" y="6004231"/>
            <a:ext cx="2086547" cy="715734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0169622-3581-11DD-0A2F-F6E63157E8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C8A73850-EE9F-8340-058A-D9035F4C56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2B3652E-E34F-C992-4F6D-B247FD28DD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B088E48-CEDE-293A-1BAD-96CE6021D56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CB41ED6-DF17-D8E7-A5A0-C78FDD550B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027BA246-F1E3-B371-E8F7-662CCD4D2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986" y="461107"/>
            <a:ext cx="10044023" cy="877729"/>
          </a:xfr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US" sz="3600" dirty="0">
                <a:solidFill>
                  <a:srgbClr val="FFFFFF"/>
                </a:solidFill>
                <a:latin typeface="Arial Black" panose="020B0A04020102020204" pitchFamily="34" charset="0"/>
              </a:rPr>
              <a:t>THE IMPACT OF THE RESEARCH DEVELOPMENT OFFICE AT FGV</a:t>
            </a:r>
            <a:endParaRPr lang="pt-BR" sz="3600" dirty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pic>
        <p:nvPicPr>
          <p:cNvPr id="2" name="Imagem 1" descr="Logotipo&#10;&#10;Descrição gerada automaticamente com confiança média">
            <a:extLst>
              <a:ext uri="{FF2B5EF4-FFF2-40B4-BE49-F238E27FC236}">
                <a16:creationId xmlns:a16="http://schemas.microsoft.com/office/drawing/2014/main" id="{0D9A8C35-B052-60B7-16FC-107D10B7C0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4778" y="6133682"/>
            <a:ext cx="1805853" cy="49693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049EC30-3CB3-D25D-D2EB-C67811E7E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7" y="1879104"/>
            <a:ext cx="10972800" cy="44846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595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✔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Support to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the Research Governance System at FGV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Research and Innovation Committee.</a:t>
            </a:r>
          </a:p>
          <a:p>
            <a:pPr marL="0" indent="0">
              <a:buNone/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	Ethics Compliance Committee for Research Involving Human Subjects (FGV CEPH).</a:t>
            </a:r>
          </a:p>
          <a:p>
            <a:pPr marL="0" indent="0">
              <a:buNone/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	Central Office for Research Integrity (FGV ECIC).</a:t>
            </a:r>
          </a:p>
          <a:p>
            <a:pPr marL="0" indent="0">
              <a:buNone/>
            </a:pPr>
            <a:endParaRPr lang="en-US" sz="24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595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✔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Management of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Sensitive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Data for Research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595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✔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Support to Multidisciplinary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esearch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enters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lvl="0" indent="0">
              <a:buNone/>
            </a:pPr>
            <a:r>
              <a:rPr lang="en-US" sz="1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FGV IISR – Institute of Insurance and Reinsurance, with 100% external funding.</a:t>
            </a:r>
          </a:p>
          <a:p>
            <a:pPr marL="0" lvl="0" indent="0">
              <a:buNone/>
            </a:pPr>
            <a:r>
              <a:rPr lang="en-US" sz="1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>
                <a:solidFill>
                  <a:srgbClr val="0595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✔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Revista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Impactos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, magazine to disseminate research findings </a:t>
            </a:r>
          </a:p>
          <a:p>
            <a:pPr marL="0" indent="0">
              <a:buNone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901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0169622-3581-11DD-0A2F-F6E63157E8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C8A73850-EE9F-8340-058A-D9035F4C56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2B3652E-E34F-C992-4F6D-B247FD28DD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B088E48-CEDE-293A-1BAD-96CE6021D56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CB41ED6-DF17-D8E7-A5A0-C78FDD550B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027BA246-F1E3-B371-E8F7-662CCD4D2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986" y="461107"/>
            <a:ext cx="10044023" cy="877729"/>
          </a:xfr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US" sz="3600" dirty="0">
                <a:solidFill>
                  <a:srgbClr val="FFFFFF"/>
                </a:solidFill>
                <a:latin typeface="Arial Black" panose="020B0A04020102020204" pitchFamily="34" charset="0"/>
              </a:rPr>
              <a:t>THE IMPACT OF THE RESEARCH DEVELOPMENT OFFICE AT FGV</a:t>
            </a:r>
            <a:endParaRPr lang="pt-BR" sz="3600" dirty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pic>
        <p:nvPicPr>
          <p:cNvPr id="2" name="Imagem 1" descr="Logotipo&#10;&#10;Descrição gerada automaticamente com confiança média">
            <a:extLst>
              <a:ext uri="{FF2B5EF4-FFF2-40B4-BE49-F238E27FC236}">
                <a16:creationId xmlns:a16="http://schemas.microsoft.com/office/drawing/2014/main" id="{0D9A8C35-B052-60B7-16FC-107D10B7C0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4778" y="6133682"/>
            <a:ext cx="1805853" cy="49693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049EC30-3CB3-D25D-D2EB-C67811E7E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7" y="1938571"/>
            <a:ext cx="10972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595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✔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Funding for R&amp;D projects:</a:t>
            </a:r>
          </a:p>
          <a:p>
            <a:pPr marL="400050" lvl="1" indent="0"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External</a:t>
            </a:r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Increased third-party research funding for FGV schools by approximately 242% in </a:t>
            </a: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358% in funds raised from Brazilian funding agencies, including FAPESP, CAPES, FAPERJ, and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CNPq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00050" lvl="1" indent="0">
              <a:buNone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400050" lvl="1" indent="0">
              <a:buNone/>
            </a:pPr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Internal: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FGV FPI (FGV Research and Innovation Fund)</a:t>
            </a:r>
          </a:p>
          <a:p>
            <a:pPr marL="400050" lvl="1" indent="0">
              <a:buNone/>
            </a:pPr>
            <a:r>
              <a:rPr lang="en-US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Established in 2014,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this fund provided seed money for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302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projects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led by FGV researchers.</a:t>
            </a:r>
          </a:p>
          <a:p>
            <a:pPr marL="0" indent="0">
              <a:buNone/>
            </a:pPr>
            <a:endParaRPr lang="en-US" sz="21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595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✔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Mariana Project: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Supported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development of an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interdisciplinary research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team to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estimate the social economic impact of the Mariana disaster.</a:t>
            </a: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720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D730E9A-20E9-ADD6-0279-47D0C2E2D2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9">
            <a:extLst>
              <a:ext uri="{FF2B5EF4-FFF2-40B4-BE49-F238E27FC236}">
                <a16:creationId xmlns:a16="http://schemas.microsoft.com/office/drawing/2014/main" id="{F17C9AC0-63A0-007B-4F01-D87063527F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Rectangle 11">
            <a:extLst>
              <a:ext uri="{FF2B5EF4-FFF2-40B4-BE49-F238E27FC236}">
                <a16:creationId xmlns:a16="http://schemas.microsoft.com/office/drawing/2014/main" id="{80CDF93C-33D7-53A7-E6F9-AD64DCFE33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9" name="Group 13">
            <a:extLst>
              <a:ext uri="{FF2B5EF4-FFF2-40B4-BE49-F238E27FC236}">
                <a16:creationId xmlns:a16="http://schemas.microsoft.com/office/drawing/2014/main" id="{48164522-D06F-4165-71F1-092584024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117348" y="774914"/>
            <a:ext cx="304800" cy="429768"/>
            <a:chOff x="215328" y="-46937"/>
            <a:chExt cx="304800" cy="2773841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86A3C4F-050B-2ADC-9909-258592AF0A6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15">
              <a:extLst>
                <a:ext uri="{FF2B5EF4-FFF2-40B4-BE49-F238E27FC236}">
                  <a16:creationId xmlns:a16="http://schemas.microsoft.com/office/drawing/2014/main" id="{98EE0E99-BD70-D927-DAC8-78ECBD493A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16B0863-9EDC-97DC-0FB8-AB676EDAB93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C1A2A377-A496-616B-96C7-ACC6F71E0E4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A81DCD9-FD62-953A-4710-BBEF0F66ECE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A3A318FB-F75A-A2A5-B4E2-953C5124428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F6AD2F47-AE4E-4772-301B-C3B5A6E9955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A862AFC4-57F3-E677-2438-E0517A734D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84998447-8325-2FDE-7E0C-18B54E8821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19A2906-F6E4-5959-2F7D-8AD7D66EC02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2D6FA30-050A-F42C-5618-374E5EE502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48DC1895-EE32-90A5-8581-9E48FEE15E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047D8F4-594E-2B71-343B-9A7A3D9411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27B31FB3-59A0-20D0-2A11-C8FE63B84ED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43DE2CD-6661-59A1-BC2F-92498614433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AD3575B-577E-36CA-1A9B-BC4A903CBAA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1D08DA6-2372-BA8F-1192-D719C769D42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163C0B11-848E-AFC5-0217-B28053EC02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A570EFDB-7F18-15AE-4D31-3645BBD1DE3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AAE3AAA9-7911-9B13-BA5D-4810AE8E4C1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56F92DB-4EB1-238D-BD2E-481F625664F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25418D39-FE43-BE03-3CBD-F61ECF7874C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6E86E26C-F347-F7DB-44B1-61F2B09F60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3938C0-6B3D-58B8-F191-8D1C0713C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8252" y="138035"/>
            <a:ext cx="10848291" cy="1710739"/>
          </a:xfrm>
          <a:noFill/>
        </p:spPr>
        <p:txBody>
          <a:bodyPr anchor="ctr">
            <a:normAutofit/>
          </a:bodyPr>
          <a:lstStyle/>
          <a:p>
            <a:pPr algn="l"/>
            <a:r>
              <a:rPr lang="en-US" sz="4000" dirty="0">
                <a:latin typeface="Arial Black" panose="020B0A04020102020204" pitchFamily="34" charset="0"/>
              </a:rPr>
              <a:t>The Impact of Research Development </a:t>
            </a:r>
            <a:r>
              <a:rPr lang="en-US" sz="4000" dirty="0" smtClean="0">
                <a:latin typeface="Arial Black" panose="020B0A04020102020204" pitchFamily="34" charset="0"/>
              </a:rPr>
              <a:t>Office Support</a:t>
            </a:r>
            <a:r>
              <a:rPr lang="en-US" sz="4000" dirty="0">
                <a:latin typeface="Arial Black" panose="020B0A04020102020204" pitchFamily="34" charset="0"/>
              </a:rPr>
              <a:t>: FGV &amp; BR-UK PACT</a:t>
            </a:r>
            <a:endParaRPr lang="pt-BR" sz="4000" dirty="0">
              <a:latin typeface="Arial Black" panose="020B0A04020102020204" pitchFamily="34" charset="0"/>
            </a:endParaRPr>
          </a:p>
        </p:txBody>
      </p:sp>
      <p:pic>
        <p:nvPicPr>
          <p:cNvPr id="5" name="Imagem 4" descr="Desenho com traços pretos em fundo branco e letras pretas&#10;&#10;Descrição gerada automaticamente com confiança baixa">
            <a:extLst>
              <a:ext uri="{FF2B5EF4-FFF2-40B4-BE49-F238E27FC236}">
                <a16:creationId xmlns:a16="http://schemas.microsoft.com/office/drawing/2014/main" id="{2D80DF7E-4938-2B66-A904-D5255B1E39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17372" y="6004231"/>
            <a:ext cx="2086547" cy="715734"/>
          </a:xfrm>
          <a:prstGeom prst="rect">
            <a:avLst/>
          </a:prstGeom>
        </p:spPr>
      </p:pic>
      <p:sp>
        <p:nvSpPr>
          <p:cNvPr id="6" name="Retângulo: Cantos Superiores Arredondados 4">
            <a:extLst>
              <a:ext uri="{FF2B5EF4-FFF2-40B4-BE49-F238E27FC236}">
                <a16:creationId xmlns:a16="http://schemas.microsoft.com/office/drawing/2014/main" id="{721EADC8-05F8-F29B-0BE3-554EE25163DD}"/>
              </a:ext>
            </a:extLst>
          </p:cNvPr>
          <p:cNvSpPr txBox="1"/>
          <p:nvPr/>
        </p:nvSpPr>
        <p:spPr>
          <a:xfrm>
            <a:off x="2731008" y="3050920"/>
            <a:ext cx="6689078" cy="75616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7150" tIns="28575" rIns="57150" bIns="28575" numCol="1" spcCol="1270" anchor="ctr" anchorCtr="0">
            <a:noAutofit/>
          </a:bodyPr>
          <a:lstStyle/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1500" b="0" i="0" kern="1200" baseline="0"/>
              <a:t>- Three different FGV proposals were submitted to the </a:t>
            </a:r>
            <a:r>
              <a:rPr lang="en-US" sz="1500" b="1" i="0" kern="1200" baseline="0"/>
              <a:t>BR-UK PACT initiative</a:t>
            </a:r>
            <a:r>
              <a:rPr lang="en-US" sz="1500" b="0" i="0" kern="1200" baseline="0"/>
              <a:t> in 2024</a:t>
            </a:r>
            <a:br>
              <a:rPr lang="en-US" sz="1500" b="0" i="0" kern="1200" baseline="0"/>
            </a:br>
            <a:r>
              <a:rPr lang="en-US" sz="1500" b="0" i="0" kern="1200" baseline="0"/>
              <a:t>	- High competition and strict selection criteria</a:t>
            </a:r>
            <a:endParaRPr lang="en-US" sz="1500" kern="1200"/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BED37050-6F89-BEF6-4998-571A09322A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1347731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5223538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56D170C-F49E-684E-CC08-DB085337C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D56618-3832-06A2-784C-0382E6B5B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980" y="1549869"/>
            <a:ext cx="3657856" cy="3018655"/>
          </a:xfrm>
        </p:spPr>
        <p:txBody>
          <a:bodyPr anchor="b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Arial Black" panose="020B0A04020102020204" pitchFamily="34" charset="0"/>
              </a:rPr>
              <a:t>FGV and FAPESP</a:t>
            </a:r>
            <a:br>
              <a:rPr lang="en-US" sz="4000" dirty="0">
                <a:solidFill>
                  <a:srgbClr val="FFFFFF"/>
                </a:solidFill>
                <a:latin typeface="Arial Black" panose="020B0A04020102020204" pitchFamily="34" charset="0"/>
              </a:rPr>
            </a:br>
            <a:endParaRPr lang="en-US" sz="4000" dirty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C77E2-67DB-64BB-774E-2BD381B18F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1734" y="1264863"/>
            <a:ext cx="5544245" cy="487753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Goal of the Partnership:</a:t>
            </a: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By fostering a strong relationship with FAPESP, FGV has successfully secured both local and international funding, while also establishing strategic partnerships.</a:t>
            </a:r>
          </a:p>
          <a:p>
            <a:pPr marL="0" indent="0">
              <a:buNone/>
            </a:pP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National Level: </a:t>
            </a: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Funding for projects that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support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evidence based public policy.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ostering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convergence and goal-oriented applied studies that bridge government, industry, and academia.</a:t>
            </a: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pPr marL="0" indent="0">
              <a:buNone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International Level: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Applied projects with real-world impact, bringing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together researchers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to address common challenges. Strengthening the connection between local and global perspectives. </a:t>
            </a:r>
            <a:endParaRPr lang="en-US" sz="2000" dirty="0">
              <a:solidFill>
                <a:srgbClr val="FF0000"/>
              </a:solidFill>
            </a:endParaRPr>
          </a:p>
        </p:txBody>
      </p:sp>
      <p:pic>
        <p:nvPicPr>
          <p:cNvPr id="4" name="Imagem 3" descr="Logotipo&#10;&#10;Descrição gerada automaticamente com confiança média">
            <a:extLst>
              <a:ext uri="{FF2B5EF4-FFF2-40B4-BE49-F238E27FC236}">
                <a16:creationId xmlns:a16="http://schemas.microsoft.com/office/drawing/2014/main" id="{AD524B59-A6BD-77B9-4D00-0EEB7E34D8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4778" y="6133682"/>
            <a:ext cx="1805853" cy="49693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8276" y="361128"/>
            <a:ext cx="2982578" cy="820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3716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76786F2-3796-18F8-7C5E-B14E25E725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2A500D1-C1BC-5B37-C02A-3E7881B15A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6290A86-930D-B207-7DAA-1BFD5D55D7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16C56BC-9188-AC6A-ADC9-798692A19F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1849100-C379-2B5E-B109-805C3D9BED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45C396A-076B-B1CF-DD8F-48C3CEE3C1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8B81367-6DD0-121F-2DDD-DA64C10D0D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0537B46-4840-0E8C-CE23-052483007D7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CCE3F9-EEAE-3071-162E-FED0EAA7E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980" y="1549869"/>
            <a:ext cx="3657856" cy="3018655"/>
          </a:xfrm>
        </p:spPr>
        <p:txBody>
          <a:bodyPr anchor="b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Arial Black" panose="020B0A04020102020204" pitchFamily="34" charset="0"/>
              </a:rPr>
              <a:t>FGV and FAPESP</a:t>
            </a:r>
            <a:br>
              <a:rPr lang="en-US" sz="4000" dirty="0">
                <a:solidFill>
                  <a:srgbClr val="FFFFFF"/>
                </a:solidFill>
                <a:latin typeface="Arial Black" panose="020B0A04020102020204" pitchFamily="34" charset="0"/>
              </a:rPr>
            </a:br>
            <a:endParaRPr lang="en-US" sz="4000" dirty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79132-A59C-1E5C-CE16-1EA40412C1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1734" y="1255135"/>
            <a:ext cx="7254726" cy="487753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International Level: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Understanding innovative initiatives for governing food, water and energy nexus in cities </a:t>
            </a: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(José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Puppim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FGV EAESP)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Collaboration with Yale University (USA), United Nations University Institute for Integrated Management of Material Fluxes and of Resources (UNU-FLORES, Germany), Ming Chuan University (Taiwan), ICLEI Cities Biodiversity Center (South Africa), Stockholm University (Sweden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Fapesp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-Belmont Forum T2S2016)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Waterproofing data: engaging stakeholders in the sustainable governance of flood risks for urban resilience </a:t>
            </a: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(Maria Alexandra Cunha, EAESP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Fapesp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-ESRC))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(Aw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ard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Impact Prize do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UKRI 2023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600" dirty="0">
              <a:solidFill>
                <a:srgbClr val="FF0000"/>
              </a:solidFill>
            </a:endParaRPr>
          </a:p>
        </p:txBody>
      </p:sp>
      <p:pic>
        <p:nvPicPr>
          <p:cNvPr id="4" name="Imagem 3" descr="Logotipo&#10;&#10;Descrição gerada automaticamente com confiança média">
            <a:extLst>
              <a:ext uri="{FF2B5EF4-FFF2-40B4-BE49-F238E27FC236}">
                <a16:creationId xmlns:a16="http://schemas.microsoft.com/office/drawing/2014/main" id="{B9215CCD-7113-BAAC-ACE1-32648F0779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4778" y="6133682"/>
            <a:ext cx="1805853" cy="496930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D2DCE446-AF3B-70BC-F39B-ED74555F60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8276" y="361128"/>
            <a:ext cx="2982578" cy="820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4856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56D170C-F49E-684E-CC08-DB085337C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tipo&#10;&#10;Descrição gerada automaticamente com confiança média">
            <a:extLst>
              <a:ext uri="{FF2B5EF4-FFF2-40B4-BE49-F238E27FC236}">
                <a16:creationId xmlns:a16="http://schemas.microsoft.com/office/drawing/2014/main" id="{AD524B59-A6BD-77B9-4D00-0EEB7E34D8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4778" y="6133682"/>
            <a:ext cx="1805853" cy="49693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8276" y="361128"/>
            <a:ext cx="2982578" cy="820209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5"/>
          <a:srcRect t="1976"/>
          <a:stretch/>
        </p:blipFill>
        <p:spPr>
          <a:xfrm>
            <a:off x="444500" y="1320800"/>
            <a:ext cx="10343107" cy="4699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0892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394" y="596218"/>
            <a:ext cx="3655028" cy="5095617"/>
          </a:xfrm>
        </p:spPr>
        <p:txBody>
          <a:bodyPr anchor="b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3600" dirty="0">
                <a:solidFill>
                  <a:srgbClr val="FFFFFF"/>
                </a:solidFill>
                <a:latin typeface="Arial Black" panose="020B0A04020102020204" pitchFamily="34" charset="0"/>
              </a:rPr>
              <a:t>A Successful Partnership:</a:t>
            </a:r>
            <a:br>
              <a:rPr lang="en-US" sz="3600" dirty="0">
                <a:solidFill>
                  <a:srgbClr val="FFFFFF"/>
                </a:solidFill>
                <a:latin typeface="Arial Black" panose="020B0A04020102020204" pitchFamily="34" charset="0"/>
              </a:rPr>
            </a:br>
            <a:r>
              <a:rPr lang="en-US" sz="3600" dirty="0">
                <a:solidFill>
                  <a:srgbClr val="FFFFFF"/>
                </a:solidFill>
                <a:latin typeface="Arial Black" panose="020B0A04020102020204" pitchFamily="34" charset="0"/>
              </a:rPr>
              <a:t/>
            </a:r>
            <a:br>
              <a:rPr lang="en-US" sz="3600" dirty="0">
                <a:solidFill>
                  <a:srgbClr val="FFFFFF"/>
                </a:solidFill>
                <a:latin typeface="Arial Black" panose="020B0A04020102020204" pitchFamily="34" charset="0"/>
              </a:rPr>
            </a:br>
            <a:r>
              <a:rPr lang="en-US" sz="3600" dirty="0">
                <a:solidFill>
                  <a:srgbClr val="FFFFFF"/>
                </a:solidFill>
                <a:latin typeface="Arial Black" panose="020B0A04020102020204" pitchFamily="34" charset="0"/>
              </a:rPr>
              <a:t>FGV &amp; University of New South Wales (UNSW-Sydney)</a:t>
            </a:r>
            <a:br>
              <a:rPr lang="en-US" sz="3600" dirty="0">
                <a:solidFill>
                  <a:srgbClr val="FFFFFF"/>
                </a:solidFill>
                <a:latin typeface="Arial Black" panose="020B0A04020102020204" pitchFamily="34" charset="0"/>
              </a:rPr>
            </a:br>
            <a:r>
              <a:rPr lang="en-US" sz="3600" dirty="0">
                <a:solidFill>
                  <a:srgbClr val="FFFFFF"/>
                </a:solidFill>
                <a:latin typeface="Arial Black" panose="020B0A04020102020204" pitchFamily="34" charset="0"/>
              </a:rPr>
              <a:t/>
            </a:r>
            <a:br>
              <a:rPr lang="en-US" sz="3600" dirty="0">
                <a:solidFill>
                  <a:srgbClr val="FFFFFF"/>
                </a:solidFill>
                <a:latin typeface="Arial Black" panose="020B0A04020102020204" pitchFamily="34" charset="0"/>
              </a:rPr>
            </a:br>
            <a:endParaRPr lang="en-US" sz="3600" dirty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1949" y="327986"/>
            <a:ext cx="5531937" cy="6181748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Key Strategies for Success</a:t>
            </a:r>
          </a:p>
          <a:p>
            <a:pPr marL="0" indent="0">
              <a:lnSpc>
                <a:spcPct val="90000"/>
              </a:lnSpc>
              <a:buNone/>
            </a:pPr>
            <a:endParaRPr lang="en-US" sz="1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Building </a:t>
            </a: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Institutional Affinity</a:t>
            </a:r>
          </a:p>
          <a:p>
            <a:pPr marL="400050" lvl="1" indent="0">
              <a:lnSpc>
                <a:spcPct val="110000"/>
              </a:lnSpc>
              <a:buNone/>
            </a:pPr>
            <a:r>
              <a:rPr lang="en-US" sz="1700" b="1" dirty="0">
                <a:solidFill>
                  <a:srgbClr val="D63D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✔</a:t>
            </a:r>
            <a:r>
              <a:rPr lang="en-US" sz="1700" dirty="0">
                <a:solidFill>
                  <a:srgbClr val="D63D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Online 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&amp; in-person meetings to ensure alignment of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interests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lnSpc>
                <a:spcPct val="110000"/>
              </a:lnSpc>
              <a:buNone/>
            </a:pPr>
            <a:r>
              <a:rPr lang="en-US" sz="1700" b="1" dirty="0">
                <a:solidFill>
                  <a:srgbClr val="D63D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✔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Leadership 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engagement to foster long-term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collaboration</a:t>
            </a:r>
          </a:p>
          <a:p>
            <a:pPr marL="400050" lvl="1" indent="0">
              <a:lnSpc>
                <a:spcPct val="110000"/>
              </a:lnSpc>
              <a:buNone/>
            </a:pPr>
            <a:r>
              <a:rPr lang="en-US" sz="1700" b="1" dirty="0">
                <a:solidFill>
                  <a:srgbClr val="D63D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✔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Identification 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of opportunities for collaboration and potential sources of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funding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lnSpc>
                <a:spcPct val="90000"/>
              </a:lnSpc>
              <a:buNone/>
            </a:pP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Seizing the Momentum</a:t>
            </a:r>
          </a:p>
          <a:p>
            <a:pPr marL="400050" lvl="1" indent="0">
              <a:lnSpc>
                <a:spcPct val="110000"/>
              </a:lnSpc>
              <a:buNone/>
            </a:pPr>
            <a:r>
              <a:rPr lang="en-US" sz="1700" b="1" dirty="0" smtClean="0">
                <a:solidFill>
                  <a:srgbClr val="D63D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✔</a:t>
            </a:r>
            <a:r>
              <a:rPr lang="en-US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Avoiding lost opportunities by maintaining active communication</a:t>
            </a:r>
            <a:b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700" b="1" dirty="0">
                <a:solidFill>
                  <a:srgbClr val="D63D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✔</a:t>
            </a:r>
            <a:r>
              <a:rPr lang="en-US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Rapid follow-up actions to solidify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partnership</a:t>
            </a:r>
          </a:p>
          <a:p>
            <a:pPr marL="400050" lvl="1" indent="0">
              <a:lnSpc>
                <a:spcPct val="110000"/>
              </a:lnSpc>
              <a:buNone/>
            </a:pP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Institutional </a:t>
            </a: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Partnership Development</a:t>
            </a:r>
          </a:p>
          <a:p>
            <a:pPr marL="400050" lvl="1" indent="0">
              <a:lnSpc>
                <a:spcPct val="110000"/>
              </a:lnSpc>
              <a:buNone/>
            </a:pPr>
            <a:r>
              <a:rPr lang="en-US" sz="1700" b="1" dirty="0">
                <a:solidFill>
                  <a:srgbClr val="D63D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✔</a:t>
            </a:r>
            <a:r>
              <a:rPr lang="en-US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Identifying Complementarities &amp; Synergies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– Leveraging strengths from both institutions</a:t>
            </a:r>
            <a:b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700" b="1" dirty="0">
                <a:solidFill>
                  <a:srgbClr val="D63D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✔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Cooperation Across Multiple Fields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– Expanding collaboration beyond a single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project (student exchange, dual degree, research and innovation)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lnSpc>
                <a:spcPct val="110000"/>
              </a:lnSpc>
              <a:buNone/>
            </a:pPr>
            <a:r>
              <a:rPr lang="en-US" sz="1700" b="1" dirty="0">
                <a:solidFill>
                  <a:srgbClr val="D63D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✔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Ensuring Strategic Alignment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– Matching institutional goals for sustainable impact</a:t>
            </a:r>
          </a:p>
        </p:txBody>
      </p:sp>
      <p:pic>
        <p:nvPicPr>
          <p:cNvPr id="6" name="Picture 2" descr="new-UNSW-logo-png-vertical-crest - Engagement Australia">
            <a:extLst>
              <a:ext uri="{FF2B5EF4-FFF2-40B4-BE49-F238E27FC236}">
                <a16:creationId xmlns:a16="http://schemas.microsoft.com/office/drawing/2014/main" id="{36D0F263-7985-F635-D382-37D3658BA5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898018" y="1764939"/>
            <a:ext cx="2082613" cy="216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m 3" descr="Logotipo&#10;&#10;Descrição gerada automaticamente com confiança média">
            <a:extLst>
              <a:ext uri="{FF2B5EF4-FFF2-40B4-BE49-F238E27FC236}">
                <a16:creationId xmlns:a16="http://schemas.microsoft.com/office/drawing/2014/main" id="{AA7E8DBB-F65D-51FF-0360-A82A75D57A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74778" y="6133682"/>
            <a:ext cx="1805853" cy="49693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56D170C-F49E-684E-CC08-DB085337C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D56618-3832-06A2-784C-0382E6B5B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980" y="955994"/>
            <a:ext cx="3657856" cy="3416290"/>
          </a:xfrm>
        </p:spPr>
        <p:txBody>
          <a:bodyPr anchor="b">
            <a:normAutofit fontScale="90000"/>
          </a:bodyPr>
          <a:lstStyle/>
          <a:p>
            <a:r>
              <a:rPr lang="en-US" sz="4000" dirty="0" smtClean="0">
                <a:solidFill>
                  <a:srgbClr val="FFFFFF"/>
                </a:solidFill>
                <a:latin typeface="Arial Black" panose="020B0A04020102020204" pitchFamily="34" charset="0"/>
              </a:rPr>
              <a:t>FGV </a:t>
            </a:r>
            <a:r>
              <a:rPr lang="en-US" sz="4000" dirty="0">
                <a:solidFill>
                  <a:srgbClr val="FFFFFF"/>
                </a:solidFill>
                <a:latin typeface="Arial Black" panose="020B0A04020102020204" pitchFamily="34" charset="0"/>
              </a:rPr>
              <a:t>and </a:t>
            </a:r>
            <a:r>
              <a:rPr lang="en-US" sz="4000" dirty="0" err="1">
                <a:solidFill>
                  <a:srgbClr val="FFFFFF"/>
                </a:solidFill>
                <a:latin typeface="Arial Black" panose="020B0A04020102020204" pitchFamily="34" charset="0"/>
              </a:rPr>
              <a:t>Fiocruz</a:t>
            </a:r>
            <a:r>
              <a:rPr lang="en-US" sz="4000" dirty="0">
                <a:solidFill>
                  <a:srgbClr val="FFFFFF"/>
                </a:solidFill>
                <a:latin typeface="Arial Black" panose="020B0A04020102020204" pitchFamily="34" charset="0"/>
              </a:rPr>
              <a:t> </a:t>
            </a:r>
            <a:r>
              <a:rPr lang="en-US" sz="4000" dirty="0" smtClean="0">
                <a:solidFill>
                  <a:srgbClr val="FFFFFF"/>
                </a:solidFill>
                <a:latin typeface="Arial Black" panose="020B0A04020102020204" pitchFamily="34" charset="0"/>
              </a:rPr>
              <a:t>Partnership</a:t>
            </a:r>
            <a:br>
              <a:rPr lang="en-US" sz="4000" dirty="0" smtClean="0">
                <a:solidFill>
                  <a:srgbClr val="FFFFFF"/>
                </a:solidFill>
                <a:latin typeface="Arial Black" panose="020B0A04020102020204" pitchFamily="34" charset="0"/>
              </a:rPr>
            </a:br>
            <a:r>
              <a:rPr lang="en-US" sz="4000" dirty="0" smtClean="0">
                <a:solidFill>
                  <a:srgbClr val="FFFFFF"/>
                </a:solidFill>
                <a:latin typeface="Arial Black" panose="020B0A04020102020204" pitchFamily="34" charset="0"/>
              </a:rPr>
              <a:t>(Working in Progress)</a:t>
            </a:r>
            <a:r>
              <a:rPr lang="en-US" sz="4000" dirty="0" smtClean="0">
                <a:solidFill>
                  <a:srgbClr val="FFFFFF"/>
                </a:solidFill>
                <a:latin typeface="Arial Black" panose="020B0A04020102020204" pitchFamily="34" charset="0"/>
              </a:rPr>
              <a:t>: </a:t>
            </a:r>
            <a:r>
              <a:rPr lang="en-US" sz="4000" dirty="0">
                <a:solidFill>
                  <a:srgbClr val="FFFFFF"/>
                </a:solidFill>
                <a:latin typeface="Arial Black" panose="020B0A04020102020204" pitchFamily="34" charset="0"/>
              </a:rPr>
              <a:t/>
            </a:r>
            <a:br>
              <a:rPr lang="en-US" sz="4000" dirty="0">
                <a:solidFill>
                  <a:srgbClr val="FFFFFF"/>
                </a:solidFill>
                <a:latin typeface="Arial Black" panose="020B0A04020102020204" pitchFamily="34" charset="0"/>
              </a:rPr>
            </a:br>
            <a:endParaRPr lang="en-US" sz="4000" dirty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C77E2-67DB-64BB-774E-2BD381B18F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1734" y="385581"/>
            <a:ext cx="5873044" cy="646228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Goal of the Partnership:</a:t>
            </a: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Institutional collaboration with strong potential for researcher complementarities.</a:t>
            </a:r>
          </a:p>
          <a:p>
            <a:pPr marL="0" indent="0">
              <a:buNone/>
            </a:pP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Challenges:</a:t>
            </a: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FGV and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Fiocruz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are large institutions with complex bureaucratic structures.		</a:t>
            </a:r>
          </a:p>
          <a:p>
            <a:pPr marL="0" indent="0">
              <a:buNone/>
            </a:pP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Workaround: How RDO can help?  </a:t>
            </a: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lnSpc>
                <a:spcPct val="150000"/>
              </a:lnSpc>
              <a:buNone/>
            </a:pPr>
            <a:r>
              <a:rPr lang="en-US" sz="1600" b="1" dirty="0" smtClean="0">
                <a:solidFill>
                  <a:srgbClr val="003E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✔</a:t>
            </a:r>
            <a:r>
              <a:rPr lang="en-US" sz="1600" dirty="0" smtClean="0">
                <a:solidFill>
                  <a:srgbClr val="003E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Promoting more agile and tailored initiatives to foster collaboration.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en-US" sz="1600" b="1" dirty="0">
                <a:solidFill>
                  <a:srgbClr val="003E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✔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Establishing more strategic and flexible points of contact within both institutions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en-US" sz="1600" b="1" dirty="0">
                <a:solidFill>
                  <a:srgbClr val="003E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✔</a:t>
            </a:r>
            <a:r>
              <a:rPr lang="en-US" sz="1600" dirty="0">
                <a:solidFill>
                  <a:srgbClr val="003E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Prioritizing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focused collaborations with well-defined objectives to maximize impact.</a:t>
            </a:r>
            <a:endParaRPr lang="en-US" sz="1600" dirty="0"/>
          </a:p>
        </p:txBody>
      </p:sp>
      <p:pic>
        <p:nvPicPr>
          <p:cNvPr id="4" name="Imagem 3" descr="Logotipo&#10;&#10;Descrição gerada automaticamente com confiança média">
            <a:extLst>
              <a:ext uri="{FF2B5EF4-FFF2-40B4-BE49-F238E27FC236}">
                <a16:creationId xmlns:a16="http://schemas.microsoft.com/office/drawing/2014/main" id="{AD524B59-A6BD-77B9-4D00-0EEB7E34D8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4778" y="6133682"/>
            <a:ext cx="1805853" cy="496930"/>
          </a:xfrm>
          <a:prstGeom prst="rect">
            <a:avLst/>
          </a:prstGeom>
        </p:spPr>
      </p:pic>
      <p:pic>
        <p:nvPicPr>
          <p:cNvPr id="2050" name="Picture 2" descr="FIOCRUZ - Master Ambiental - Consultoria Ambiental">
            <a:extLst>
              <a:ext uri="{FF2B5EF4-FFF2-40B4-BE49-F238E27FC236}">
                <a16:creationId xmlns:a16="http://schemas.microsoft.com/office/drawing/2014/main" id="{33FB82E3-818C-2E8A-FA97-153D491556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0566" y="511388"/>
            <a:ext cx="2288386" cy="1716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36376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33B84AC-BAD8-781E-30A5-1F9C400B58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9">
            <a:extLst>
              <a:ext uri="{FF2B5EF4-FFF2-40B4-BE49-F238E27FC236}">
                <a16:creationId xmlns:a16="http://schemas.microsoft.com/office/drawing/2014/main" id="{20469514-B423-1BBF-8CD2-8D53133507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Rectangle 11">
            <a:extLst>
              <a:ext uri="{FF2B5EF4-FFF2-40B4-BE49-F238E27FC236}">
                <a16:creationId xmlns:a16="http://schemas.microsoft.com/office/drawing/2014/main" id="{9B7E4A34-6826-8F61-831E-A9F2B5F8295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9" name="Group 13">
            <a:extLst>
              <a:ext uri="{FF2B5EF4-FFF2-40B4-BE49-F238E27FC236}">
                <a16:creationId xmlns:a16="http://schemas.microsoft.com/office/drawing/2014/main" id="{2A969753-C712-80D4-08A5-DB4563EE0E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117348" y="774914"/>
            <a:ext cx="304800" cy="429768"/>
            <a:chOff x="215328" y="-46937"/>
            <a:chExt cx="304800" cy="2773841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B5E2E1A8-F196-DF5A-8B11-474F56CC49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15">
              <a:extLst>
                <a:ext uri="{FF2B5EF4-FFF2-40B4-BE49-F238E27FC236}">
                  <a16:creationId xmlns:a16="http://schemas.microsoft.com/office/drawing/2014/main" id="{1D6DD592-0509-029B-E6C5-D32D581B6C7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838E66BB-9B45-9A64-3CF3-B3103E2BEB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E5B917E-54A9-937E-073C-8445F017E0B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D48333B-8F59-06CA-9068-B3491649E4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4D49E5D-9F62-914B-9586-60235E796F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6A4C6560-6157-01C7-51BF-A94E80F120B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99A5E9A-6419-3ECA-F048-A8B59FACB19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038AB159-E327-B05B-1467-8E85028ADD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3C95E8A-B7CD-F4BC-8A20-58F7FEE7BF6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65D491D6-8CEB-3B30-DEFE-7398CD93BC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1E0AA8AD-6DF7-A3B6-0219-97A77AF132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61F60FC4-D030-9CED-2A1E-3AE39DAAED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F560EB4-68AD-FBA1-FA27-6B51DAE2669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251C9CD2-6325-E20F-08B9-BBC276FDE32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D0EA6477-73AD-E387-A551-42BFB90203C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5B8490F9-4DD5-1D82-B459-CF58276243B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F086B78F-1A62-C9FD-4914-81664E1D75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3547A883-85BD-F237-FE62-1F3B37E422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B62C66A-A96B-07BC-9C24-CFDC2492BCC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7C6F472-42F4-F222-DEFA-6DFC0B7AC7A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2A27AC21-E286-3A50-AB82-D0C83888795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6B0112A7-B1D2-C945-63D5-91849C5E90E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Imagem 4" descr="Desenho com traços pretos em fundo branco e letras pretas&#10;&#10;Descrição gerada automaticamente com confiança baixa">
            <a:extLst>
              <a:ext uri="{FF2B5EF4-FFF2-40B4-BE49-F238E27FC236}">
                <a16:creationId xmlns:a16="http://schemas.microsoft.com/office/drawing/2014/main" id="{926A1EAB-4203-D3A3-71FB-A546BB25F6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17372" y="6004231"/>
            <a:ext cx="2086547" cy="715734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744AB9DF-2AAE-BF0C-E394-8092FE2F0B40}"/>
              </a:ext>
            </a:extLst>
          </p:cNvPr>
          <p:cNvSpPr txBox="1">
            <a:spLocks/>
          </p:cNvSpPr>
          <p:nvPr/>
        </p:nvSpPr>
        <p:spPr>
          <a:xfrm>
            <a:off x="433560" y="709403"/>
            <a:ext cx="4989918" cy="171508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8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 Black" panose="020B0A04020102020204" pitchFamily="34" charset="0"/>
              </a:rPr>
              <a:t>CONCLUSION</a:t>
            </a:r>
          </a:p>
        </p:txBody>
      </p:sp>
      <p:graphicFrame>
        <p:nvGraphicFramePr>
          <p:cNvPr id="37" name="Content Placeholder 2">
            <a:extLst>
              <a:ext uri="{FF2B5EF4-FFF2-40B4-BE49-F238E27FC236}">
                <a16:creationId xmlns:a16="http://schemas.microsoft.com/office/drawing/2014/main" id="{D552CEC3-A4D5-C247-381C-79E95345DA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1064391"/>
              </p:ext>
            </p:extLst>
          </p:nvPr>
        </p:nvGraphicFramePr>
        <p:xfrm>
          <a:off x="5620854" y="742679"/>
          <a:ext cx="6253722" cy="5056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3" name="Title 1"/>
          <p:cNvSpPr>
            <a:spLocks noGrp="1"/>
          </p:cNvSpPr>
          <p:nvPr>
            <p:ph type="title"/>
          </p:nvPr>
        </p:nvSpPr>
        <p:spPr>
          <a:xfrm>
            <a:off x="739485" y="1955514"/>
            <a:ext cx="4195140" cy="3384176"/>
          </a:xfrm>
          <a:noFill/>
        </p:spPr>
        <p:txBody>
          <a:bodyPr anchor="ctr">
            <a:normAutofit/>
          </a:bodyPr>
          <a:lstStyle/>
          <a:p>
            <a:r>
              <a:rPr lang="pt-BR" sz="4800" dirty="0" err="1">
                <a:latin typeface="Arial Black" panose="020B0A04020102020204" pitchFamily="34" charset="0"/>
              </a:rPr>
              <a:t>Why</a:t>
            </a:r>
            <a:r>
              <a:rPr lang="pt-BR" sz="4800" dirty="0">
                <a:latin typeface="Arial Black" panose="020B0A04020102020204" pitchFamily="34" charset="0"/>
              </a:rPr>
              <a:t> are </a:t>
            </a:r>
            <a:r>
              <a:rPr lang="pt-BR" sz="4800" dirty="0" err="1">
                <a:latin typeface="Arial Black" panose="020B0A04020102020204" pitchFamily="34" charset="0"/>
              </a:rPr>
              <a:t>RDOs</a:t>
            </a:r>
            <a:r>
              <a:rPr lang="pt-BR" sz="4800" dirty="0">
                <a:latin typeface="Arial Black" panose="020B0A04020102020204" pitchFamily="34" charset="0"/>
              </a:rPr>
              <a:t> </a:t>
            </a:r>
            <a:r>
              <a:rPr lang="pt-BR" sz="4800" dirty="0" err="1">
                <a:latin typeface="Arial Black" panose="020B0A04020102020204" pitchFamily="34" charset="0"/>
              </a:rPr>
              <a:t>Important</a:t>
            </a:r>
            <a:r>
              <a:rPr lang="pt-BR" sz="4800" dirty="0">
                <a:latin typeface="Arial Black" panose="020B0A040201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698612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t-BR" sz="4000" dirty="0">
                <a:solidFill>
                  <a:srgbClr val="FFFFFF"/>
                </a:solidFill>
                <a:latin typeface="Arial Black" panose="020B0A04020102020204" pitchFamily="34" charset="0"/>
              </a:rPr>
              <a:t>Fundação Getulio Vargas (FGV)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486" y="1885278"/>
            <a:ext cx="11467023" cy="4116687"/>
          </a:xfrm>
        </p:spPr>
        <p:txBody>
          <a:bodyPr anchor="ctr">
            <a:normAutofit/>
          </a:bodyPr>
          <a:lstStyle/>
          <a:p>
            <a:pPr marL="457200" lvl="1" indent="0" algn="ctr">
              <a:buNone/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private, non-profit foundation dedicated to education, research, and innovation, with a focus on applied social sciences and humanities.</a:t>
            </a:r>
          </a:p>
          <a:p>
            <a:pPr marL="457200" lvl="1" indent="0" algn="ctr">
              <a:buNone/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Mission: to foster Brazil's social and economic development.</a:t>
            </a:r>
          </a:p>
        </p:txBody>
      </p:sp>
      <p:pic>
        <p:nvPicPr>
          <p:cNvPr id="4" name="Imagem 3" descr="Logotipo&#10;&#10;Descrição gerada automaticamente com confiança média">
            <a:extLst>
              <a:ext uri="{FF2B5EF4-FFF2-40B4-BE49-F238E27FC236}">
                <a16:creationId xmlns:a16="http://schemas.microsoft.com/office/drawing/2014/main" id="{277EC2D3-D412-9764-D025-BD4FE9AB6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4778" y="6133682"/>
            <a:ext cx="1805853" cy="4969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467" y="333854"/>
            <a:ext cx="10972800" cy="1143000"/>
          </a:xfrm>
        </p:spPr>
        <p:txBody>
          <a:bodyPr/>
          <a:lstStyle/>
          <a:p>
            <a:r>
              <a:rPr dirty="0">
                <a:latin typeface="Arial Black" panose="020B0A04020102020204" pitchFamily="34" charset="0"/>
              </a:rPr>
              <a:t>Q&amp;A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15766"/>
            <a:ext cx="10972800" cy="2249904"/>
          </a:xfrm>
        </p:spPr>
        <p:txBody>
          <a:bodyPr/>
          <a:lstStyle/>
          <a:p>
            <a:pPr marL="0" indent="0" algn="ctr">
              <a:buNone/>
            </a:pPr>
            <a:r>
              <a:rPr dirty="0">
                <a:latin typeface="Arial Black" panose="020B0A04020102020204" pitchFamily="34" charset="0"/>
              </a:rPr>
              <a:t>Thank you! </a:t>
            </a:r>
            <a:endParaRPr lang="en-US" dirty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endParaRPr lang="en-US" dirty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dirty="0">
                <a:latin typeface="Arial Black" panose="020B0A04020102020204" pitchFamily="34" charset="0"/>
              </a:rPr>
              <a:t>Looking forward to your questions and discussion.</a:t>
            </a:r>
          </a:p>
        </p:txBody>
      </p:sp>
      <p:pic>
        <p:nvPicPr>
          <p:cNvPr id="4" name="Imagem 3" descr="Logotipo&#10;&#10;Descrição gerada automaticamente com confiança média">
            <a:extLst>
              <a:ext uri="{FF2B5EF4-FFF2-40B4-BE49-F238E27FC236}">
                <a16:creationId xmlns:a16="http://schemas.microsoft.com/office/drawing/2014/main" id="{02B68700-B437-512A-14EB-3805B8450B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4778" y="6133682"/>
            <a:ext cx="1805853" cy="496930"/>
          </a:xfrm>
          <a:prstGeom prst="rect">
            <a:avLst/>
          </a:prstGeom>
        </p:spPr>
      </p:pic>
      <p:pic>
        <p:nvPicPr>
          <p:cNvPr id="6" name="Imagem 5" descr="Código QR&#10;&#10;Descrição gerada automaticamente">
            <a:extLst>
              <a:ext uri="{FF2B5EF4-FFF2-40B4-BE49-F238E27FC236}">
                <a16:creationId xmlns:a16="http://schemas.microsoft.com/office/drawing/2014/main" id="{7F244954-34DB-E709-C008-EC8315B32C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5124" y="4237207"/>
            <a:ext cx="1609487" cy="1609487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66B90FAC-FB85-D43B-C5A3-89A21C81B7F5}"/>
              </a:ext>
            </a:extLst>
          </p:cNvPr>
          <p:cNvSpPr txBox="1"/>
          <p:nvPr/>
        </p:nvSpPr>
        <p:spPr>
          <a:xfrm>
            <a:off x="4772561" y="5770658"/>
            <a:ext cx="264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Connect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Linkedin</a:t>
            </a:r>
          </a:p>
        </p:txBody>
      </p:sp>
      <p:pic>
        <p:nvPicPr>
          <p:cNvPr id="8" name="Picture 4" descr="12 ideias de Tio patinhas | tio patinhas, tio patinhas desenho, sacos de  dinheiro">
            <a:extLst>
              <a:ext uri="{FF2B5EF4-FFF2-40B4-BE49-F238E27FC236}">
                <a16:creationId xmlns:a16="http://schemas.microsoft.com/office/drawing/2014/main" id="{27C6A7AF-44FA-1EFB-FA1C-83CD233BBF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3322" y="333854"/>
            <a:ext cx="1295478" cy="2169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extLst>
    <p:ext uri="{6950BFC3-D8DA-4A85-94F7-54DA5524770B}">
      <p188:commentRel xmlns:p188="http://schemas.microsoft.com/office/powerpoint/2018/8/main" xmlns="" r:id="rId7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B05AFAB-96BF-51E1-1624-871ADE2F2B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6B4A428-5209-7123-CE2C-ED3A72CA79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7C01A8D-2EBD-9B3B-9422-CDBF388404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1D1271-B565-A6F4-D0BB-7D24CADA8B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F408003-0310-7E41-457F-95B0180841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08A5923-F688-6C00-CD95-F82EFFBFDF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94630A-6CB7-FCBD-CD53-0A458DE33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t-BR" sz="4000" dirty="0">
                <a:solidFill>
                  <a:srgbClr val="FFFFFF"/>
                </a:solidFill>
                <a:latin typeface="Arial Black" panose="020B0A04020102020204" pitchFamily="34" charset="0"/>
              </a:rPr>
              <a:t>Fundação Getulio Vargas (FGV)</a:t>
            </a:r>
          </a:p>
        </p:txBody>
      </p:sp>
      <p:pic>
        <p:nvPicPr>
          <p:cNvPr id="4" name="Imagem 3" descr="Logotipo&#10;&#10;Descrição gerada automaticamente com confiança média">
            <a:extLst>
              <a:ext uri="{FF2B5EF4-FFF2-40B4-BE49-F238E27FC236}">
                <a16:creationId xmlns:a16="http://schemas.microsoft.com/office/drawing/2014/main" id="{9807D0CD-7F2E-BD38-9959-4D2AD21AC1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4778" y="6133682"/>
            <a:ext cx="1805853" cy="496930"/>
          </a:xfrm>
          <a:prstGeom prst="rect">
            <a:avLst/>
          </a:prstGeom>
        </p:spPr>
      </p:pic>
      <p:grpSp>
        <p:nvGrpSpPr>
          <p:cNvPr id="38" name="Agrupar 37"/>
          <p:cNvGrpSpPr/>
          <p:nvPr/>
        </p:nvGrpSpPr>
        <p:grpSpPr>
          <a:xfrm>
            <a:off x="1809748" y="1628775"/>
            <a:ext cx="8572502" cy="4942459"/>
            <a:chOff x="1809748" y="1628775"/>
            <a:chExt cx="8572502" cy="4942459"/>
          </a:xfrm>
        </p:grpSpPr>
        <p:sp>
          <p:nvSpPr>
            <p:cNvPr id="39" name="CaixaDeTexto 38"/>
            <p:cNvSpPr txBox="1"/>
            <p:nvPr/>
          </p:nvSpPr>
          <p:spPr>
            <a:xfrm>
              <a:off x="1809750" y="1628775"/>
              <a:ext cx="8572500" cy="369332"/>
            </a:xfrm>
            <a:prstGeom prst="rect">
              <a:avLst/>
            </a:prstGeom>
            <a:ln w="12700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b="1" dirty="0" err="1" smtClean="0"/>
                <a:t>President</a:t>
              </a:r>
              <a:endParaRPr lang="pt-BR" b="1" dirty="0"/>
            </a:p>
          </p:txBody>
        </p:sp>
        <p:sp>
          <p:nvSpPr>
            <p:cNvPr id="40" name="CaixaDeTexto 39"/>
            <p:cNvSpPr txBox="1"/>
            <p:nvPr/>
          </p:nvSpPr>
          <p:spPr>
            <a:xfrm>
              <a:off x="1809749" y="2736590"/>
              <a:ext cx="2695577" cy="323165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pt-BR" sz="1200" dirty="0" err="1" smtClean="0"/>
                <a:t>Schools</a:t>
              </a:r>
              <a:r>
                <a:rPr lang="pt-BR" sz="1200" dirty="0" smtClean="0"/>
                <a:t> </a:t>
              </a:r>
              <a:r>
                <a:rPr lang="pt-BR" sz="1200" dirty="0" err="1" smtClean="0"/>
                <a:t>of</a:t>
              </a:r>
              <a:r>
                <a:rPr lang="pt-BR" sz="1200" dirty="0" smtClean="0"/>
                <a:t> Business </a:t>
              </a:r>
              <a:r>
                <a:rPr lang="pt-BR" sz="1200" dirty="0" err="1" smtClean="0"/>
                <a:t>and</a:t>
              </a:r>
              <a:r>
                <a:rPr lang="pt-BR" sz="1200" dirty="0" smtClean="0"/>
                <a:t> </a:t>
              </a:r>
              <a:r>
                <a:rPr lang="pt-BR" sz="1200" dirty="0" err="1" smtClean="0"/>
                <a:t>Public</a:t>
              </a:r>
              <a:r>
                <a:rPr lang="pt-BR" sz="1200" dirty="0" smtClean="0"/>
                <a:t> </a:t>
              </a:r>
              <a:r>
                <a:rPr lang="pt-BR" sz="1200" dirty="0" err="1" smtClean="0"/>
                <a:t>Administration</a:t>
              </a:r>
              <a:endParaRPr lang="pt-BR" sz="1200" dirty="0" smtClean="0"/>
            </a:p>
            <a:p>
              <a:endParaRPr lang="pt-BR" sz="1200" dirty="0"/>
            </a:p>
            <a:p>
              <a:r>
                <a:rPr lang="pt-BR" sz="1200" dirty="0" err="1" smtClean="0"/>
                <a:t>Schools</a:t>
              </a:r>
              <a:r>
                <a:rPr lang="pt-BR" sz="1200" dirty="0" smtClean="0"/>
                <a:t> </a:t>
              </a:r>
              <a:r>
                <a:rPr lang="pt-BR" sz="1200" dirty="0" err="1" smtClean="0"/>
                <a:t>of</a:t>
              </a:r>
              <a:r>
                <a:rPr lang="pt-BR" sz="1200" dirty="0" smtClean="0"/>
                <a:t> </a:t>
              </a:r>
              <a:r>
                <a:rPr lang="pt-BR" sz="1200" dirty="0" err="1" smtClean="0"/>
                <a:t>Economics</a:t>
              </a:r>
              <a:endParaRPr lang="pt-BR" sz="1200" dirty="0" smtClean="0"/>
            </a:p>
            <a:p>
              <a:endParaRPr lang="pt-BR" sz="1200" dirty="0"/>
            </a:p>
            <a:p>
              <a:r>
                <a:rPr lang="pt-BR" sz="1200" dirty="0" smtClean="0"/>
                <a:t>Law </a:t>
              </a:r>
              <a:r>
                <a:rPr lang="pt-BR" sz="1200" dirty="0" err="1" smtClean="0"/>
                <a:t>Schools</a:t>
              </a:r>
              <a:endParaRPr lang="pt-BR" sz="1200" dirty="0" smtClean="0"/>
            </a:p>
            <a:p>
              <a:endParaRPr lang="pt-BR" sz="1200" dirty="0"/>
            </a:p>
            <a:p>
              <a:r>
                <a:rPr lang="pt-BR" sz="1200" dirty="0" err="1" smtClean="0"/>
                <a:t>School</a:t>
              </a:r>
              <a:r>
                <a:rPr lang="pt-BR" sz="1200" dirty="0" smtClean="0"/>
                <a:t> </a:t>
              </a:r>
              <a:r>
                <a:rPr lang="pt-BR" sz="1200" dirty="0" err="1" smtClean="0"/>
                <a:t>of</a:t>
              </a:r>
              <a:r>
                <a:rPr lang="pt-BR" sz="1200" dirty="0" smtClean="0"/>
                <a:t> Social </a:t>
              </a:r>
              <a:r>
                <a:rPr lang="pt-BR" sz="1200" dirty="0" err="1" smtClean="0"/>
                <a:t>Sciences</a:t>
              </a:r>
              <a:endParaRPr lang="pt-BR" sz="1200" dirty="0" smtClean="0"/>
            </a:p>
            <a:p>
              <a:endParaRPr lang="pt-BR" sz="1200" dirty="0"/>
            </a:p>
            <a:p>
              <a:r>
                <a:rPr lang="pt-BR" sz="1200" dirty="0" err="1" smtClean="0"/>
                <a:t>School</a:t>
              </a:r>
              <a:r>
                <a:rPr lang="pt-BR" sz="1200" dirty="0" smtClean="0"/>
                <a:t> </a:t>
              </a:r>
              <a:r>
                <a:rPr lang="pt-BR" sz="1200" dirty="0" err="1" smtClean="0"/>
                <a:t>of</a:t>
              </a:r>
              <a:r>
                <a:rPr lang="pt-BR" sz="1200" dirty="0" smtClean="0"/>
                <a:t> </a:t>
              </a:r>
              <a:r>
                <a:rPr lang="pt-BR" sz="1200" dirty="0" err="1" smtClean="0"/>
                <a:t>Applied</a:t>
              </a:r>
              <a:r>
                <a:rPr lang="pt-BR" sz="1200" dirty="0" smtClean="0"/>
                <a:t> </a:t>
              </a:r>
              <a:r>
                <a:rPr lang="pt-BR" sz="1200" dirty="0" err="1" smtClean="0"/>
                <a:t>Mathematics</a:t>
              </a:r>
              <a:r>
                <a:rPr lang="pt-BR" sz="1200" dirty="0" smtClean="0"/>
                <a:t>  </a:t>
              </a:r>
            </a:p>
            <a:p>
              <a:endParaRPr lang="pt-BR" sz="1200" dirty="0"/>
            </a:p>
            <a:p>
              <a:r>
                <a:rPr lang="pt-BR" sz="1200" dirty="0" err="1" smtClean="0"/>
                <a:t>School</a:t>
              </a:r>
              <a:r>
                <a:rPr lang="pt-BR" sz="1200" dirty="0" smtClean="0"/>
                <a:t> </a:t>
              </a:r>
              <a:r>
                <a:rPr lang="pt-BR" sz="1200" dirty="0" err="1" smtClean="0"/>
                <a:t>of</a:t>
              </a:r>
              <a:r>
                <a:rPr lang="pt-BR" sz="1200" dirty="0" smtClean="0"/>
                <a:t> International </a:t>
              </a:r>
              <a:r>
                <a:rPr lang="pt-BR" sz="1200" dirty="0" err="1" smtClean="0"/>
                <a:t>Relations</a:t>
              </a:r>
              <a:endParaRPr lang="pt-BR" sz="1200" dirty="0" smtClean="0"/>
            </a:p>
            <a:p>
              <a:endParaRPr lang="pt-BR" sz="1200" dirty="0"/>
            </a:p>
            <a:p>
              <a:r>
                <a:rPr lang="pt-BR" sz="1200" dirty="0" err="1" smtClean="0"/>
                <a:t>School</a:t>
              </a:r>
              <a:r>
                <a:rPr lang="pt-BR" sz="1200" dirty="0" smtClean="0"/>
                <a:t> </a:t>
              </a:r>
              <a:r>
                <a:rPr lang="pt-BR" sz="1200" dirty="0" err="1" smtClean="0"/>
                <a:t>of</a:t>
              </a:r>
              <a:r>
                <a:rPr lang="pt-BR" sz="1200" dirty="0" smtClean="0"/>
                <a:t> </a:t>
              </a:r>
              <a:r>
                <a:rPr lang="pt-BR" sz="1200" dirty="0" err="1" smtClean="0"/>
                <a:t>Government</a:t>
              </a:r>
              <a:r>
                <a:rPr lang="pt-BR" sz="1200" dirty="0" smtClean="0"/>
                <a:t> </a:t>
              </a:r>
              <a:r>
                <a:rPr lang="pt-BR" sz="1200" dirty="0" err="1" smtClean="0"/>
                <a:t>and</a:t>
              </a:r>
              <a:r>
                <a:rPr lang="pt-BR" sz="1200" dirty="0" smtClean="0"/>
                <a:t> </a:t>
              </a:r>
              <a:r>
                <a:rPr lang="pt-BR" sz="1200" dirty="0" err="1" smtClean="0"/>
                <a:t>Public</a:t>
              </a:r>
              <a:r>
                <a:rPr lang="pt-BR" sz="1200" dirty="0" smtClean="0"/>
                <a:t> </a:t>
              </a:r>
              <a:r>
                <a:rPr lang="pt-BR" sz="1200" dirty="0" err="1" smtClean="0"/>
                <a:t>Policy</a:t>
              </a:r>
              <a:endParaRPr lang="pt-BR" sz="1200" dirty="0" smtClean="0"/>
            </a:p>
            <a:p>
              <a:endParaRPr lang="pt-BR" sz="1200" dirty="0"/>
            </a:p>
            <a:p>
              <a:r>
                <a:rPr lang="en-US" sz="1200" dirty="0" smtClean="0"/>
                <a:t>School </a:t>
              </a:r>
              <a:r>
                <a:rPr lang="en-US" sz="1200" dirty="0"/>
                <a:t>of </a:t>
              </a:r>
              <a:r>
                <a:rPr lang="en-US" sz="1200" dirty="0" smtClean="0"/>
                <a:t>Marketing </a:t>
              </a:r>
              <a:r>
                <a:rPr lang="en-US" sz="1200" dirty="0"/>
                <a:t>and </a:t>
              </a:r>
              <a:r>
                <a:rPr lang="en-US" sz="1200" dirty="0" smtClean="0"/>
                <a:t>Communication</a:t>
              </a:r>
              <a:endParaRPr lang="pt-BR" sz="1200" dirty="0"/>
            </a:p>
          </p:txBody>
        </p:sp>
        <p:sp>
          <p:nvSpPr>
            <p:cNvPr id="41" name="CaixaDeTexto 40"/>
            <p:cNvSpPr txBox="1"/>
            <p:nvPr/>
          </p:nvSpPr>
          <p:spPr>
            <a:xfrm>
              <a:off x="4629149" y="2133600"/>
              <a:ext cx="1647826" cy="461665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pt-BR" sz="1200" dirty="0" err="1" smtClean="0"/>
                <a:t>Brazilian</a:t>
              </a:r>
              <a:r>
                <a:rPr lang="pt-BR" sz="1200" dirty="0" smtClean="0"/>
                <a:t> </a:t>
              </a:r>
              <a:r>
                <a:rPr lang="pt-BR" sz="1200" dirty="0" err="1" smtClean="0"/>
                <a:t>Institute</a:t>
              </a:r>
              <a:r>
                <a:rPr lang="pt-BR" sz="1200" dirty="0" smtClean="0"/>
                <a:t> </a:t>
              </a:r>
              <a:r>
                <a:rPr lang="pt-BR" sz="1200" dirty="0" err="1" smtClean="0"/>
                <a:t>of</a:t>
              </a:r>
              <a:r>
                <a:rPr lang="pt-BR" sz="1200" dirty="0" smtClean="0"/>
                <a:t> </a:t>
              </a:r>
              <a:r>
                <a:rPr lang="pt-BR" sz="1200" dirty="0" err="1" smtClean="0"/>
                <a:t>Economics</a:t>
              </a:r>
              <a:r>
                <a:rPr lang="pt-BR" sz="1200" dirty="0" smtClean="0"/>
                <a:t> - IBRE</a:t>
              </a:r>
              <a:endParaRPr lang="pt-BR" sz="1200" dirty="0"/>
            </a:p>
          </p:txBody>
        </p:sp>
        <p:sp>
          <p:nvSpPr>
            <p:cNvPr id="42" name="CaixaDeTexto 41"/>
            <p:cNvSpPr txBox="1"/>
            <p:nvPr/>
          </p:nvSpPr>
          <p:spPr>
            <a:xfrm>
              <a:off x="6391274" y="2133600"/>
              <a:ext cx="1657351" cy="461665"/>
            </a:xfrm>
            <a:prstGeom prst="rect">
              <a:avLst/>
            </a:prstGeom>
            <a:gradFill flip="none" rotWithShape="1">
              <a:gsLst>
                <a:gs pos="0">
                  <a:schemeClr val="accent4">
                    <a:tint val="66000"/>
                    <a:satMod val="160000"/>
                  </a:schemeClr>
                </a:gs>
                <a:gs pos="50000">
                  <a:schemeClr val="accent4">
                    <a:tint val="44500"/>
                    <a:satMod val="160000"/>
                  </a:schemeClr>
                </a:gs>
                <a:gs pos="100000">
                  <a:schemeClr val="accent4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  <a:ln>
              <a:solidFill>
                <a:schemeClr val="accent2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pt-BR" sz="1200" dirty="0" err="1">
                  <a:solidFill>
                    <a:schemeClr val="tx1"/>
                  </a:solidFill>
                </a:rPr>
                <a:t>Institute</a:t>
              </a:r>
              <a:r>
                <a:rPr lang="pt-BR" sz="1200" dirty="0">
                  <a:solidFill>
                    <a:schemeClr val="tx1"/>
                  </a:solidFill>
                </a:rPr>
                <a:t> </a:t>
              </a:r>
              <a:r>
                <a:rPr lang="pt-BR" sz="1200" dirty="0" err="1">
                  <a:solidFill>
                    <a:schemeClr val="tx1"/>
                  </a:solidFill>
                </a:rPr>
                <a:t>of</a:t>
              </a:r>
              <a:r>
                <a:rPr lang="pt-BR" sz="1200" dirty="0">
                  <a:solidFill>
                    <a:schemeClr val="tx1"/>
                  </a:solidFill>
                </a:rPr>
                <a:t> </a:t>
              </a:r>
              <a:r>
                <a:rPr lang="pt-BR" sz="1200" dirty="0" err="1">
                  <a:solidFill>
                    <a:schemeClr val="tx1"/>
                  </a:solidFill>
                </a:rPr>
                <a:t>Educational</a:t>
              </a:r>
              <a:r>
                <a:rPr lang="pt-BR" sz="1200" dirty="0">
                  <a:solidFill>
                    <a:schemeClr val="tx1"/>
                  </a:solidFill>
                </a:rPr>
                <a:t> </a:t>
              </a:r>
              <a:r>
                <a:rPr lang="pt-BR" sz="1200" dirty="0" err="1">
                  <a:solidFill>
                    <a:schemeClr val="tx1"/>
                  </a:solidFill>
                </a:rPr>
                <a:t>Development</a:t>
              </a:r>
              <a:endParaRPr lang="pt-BR" sz="1200" dirty="0">
                <a:solidFill>
                  <a:schemeClr val="tx1"/>
                </a:solidFill>
              </a:endParaRPr>
            </a:p>
          </p:txBody>
        </p:sp>
        <p:sp>
          <p:nvSpPr>
            <p:cNvPr id="43" name="CaixaDeTexto 42"/>
            <p:cNvSpPr txBox="1"/>
            <p:nvPr/>
          </p:nvSpPr>
          <p:spPr>
            <a:xfrm>
              <a:off x="8162924" y="2133600"/>
              <a:ext cx="990601" cy="461665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tint val="66000"/>
                    <a:satMod val="160000"/>
                  </a:schemeClr>
                </a:gs>
                <a:gs pos="50000">
                  <a:schemeClr val="accent2">
                    <a:tint val="44500"/>
                    <a:satMod val="160000"/>
                  </a:schemeClr>
                </a:gs>
                <a:gs pos="100000">
                  <a:schemeClr val="accent2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pt-BR" sz="1200" dirty="0" smtClean="0">
                  <a:solidFill>
                    <a:schemeClr val="tx1"/>
                  </a:solidFill>
                </a:rPr>
                <a:t>FGV Projetos</a:t>
              </a:r>
            </a:p>
            <a:p>
              <a:endParaRPr lang="pt-BR" sz="12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44" name="CaixaDeTexto 43"/>
            <p:cNvSpPr txBox="1"/>
            <p:nvPr/>
          </p:nvSpPr>
          <p:spPr>
            <a:xfrm>
              <a:off x="9267824" y="2133600"/>
              <a:ext cx="1114425" cy="461665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tint val="66000"/>
                    <a:satMod val="160000"/>
                  </a:schemeClr>
                </a:gs>
                <a:gs pos="50000">
                  <a:schemeClr val="tx1">
                    <a:tint val="44500"/>
                    <a:satMod val="160000"/>
                  </a:schemeClr>
                </a:gs>
                <a:gs pos="100000">
                  <a:schemeClr val="tx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pt-BR" sz="1200" dirty="0" smtClean="0"/>
                <a:t>FGV Publisher</a:t>
              </a:r>
            </a:p>
            <a:p>
              <a:endParaRPr lang="pt-BR" sz="1200" dirty="0"/>
            </a:p>
          </p:txBody>
        </p:sp>
        <p:sp>
          <p:nvSpPr>
            <p:cNvPr id="46" name="CaixaDeTexto 45"/>
            <p:cNvSpPr txBox="1"/>
            <p:nvPr/>
          </p:nvSpPr>
          <p:spPr>
            <a:xfrm>
              <a:off x="8162924" y="2736590"/>
              <a:ext cx="990602" cy="461665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tint val="66000"/>
                    <a:satMod val="160000"/>
                  </a:schemeClr>
                </a:gs>
                <a:gs pos="50000">
                  <a:schemeClr val="accent2">
                    <a:tint val="44500"/>
                    <a:satMod val="160000"/>
                  </a:schemeClr>
                </a:gs>
                <a:gs pos="100000">
                  <a:schemeClr val="accent2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pt-BR" sz="1200" dirty="0" smtClean="0">
                  <a:solidFill>
                    <a:schemeClr val="tx1"/>
                  </a:solidFill>
                </a:rPr>
                <a:t>Consulting</a:t>
              </a:r>
            </a:p>
            <a:p>
              <a:endParaRPr lang="pt-BR" sz="12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47" name="CaixaDeTexto 46"/>
            <p:cNvSpPr txBox="1"/>
            <p:nvPr/>
          </p:nvSpPr>
          <p:spPr>
            <a:xfrm>
              <a:off x="6381750" y="2736590"/>
              <a:ext cx="1666875" cy="461665"/>
            </a:xfrm>
            <a:prstGeom prst="rect">
              <a:avLst/>
            </a:prstGeom>
            <a:gradFill flip="none" rotWithShape="1">
              <a:gsLst>
                <a:gs pos="0">
                  <a:schemeClr val="accent4">
                    <a:tint val="66000"/>
                    <a:satMod val="160000"/>
                  </a:schemeClr>
                </a:gs>
                <a:gs pos="50000">
                  <a:schemeClr val="accent4">
                    <a:tint val="44500"/>
                    <a:satMod val="160000"/>
                  </a:schemeClr>
                </a:gs>
                <a:gs pos="100000">
                  <a:schemeClr val="accent4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  <a:ln>
              <a:solidFill>
                <a:schemeClr val="accent2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pt-BR" sz="1200" dirty="0" err="1" smtClean="0"/>
                <a:t>Executive</a:t>
              </a:r>
              <a:r>
                <a:rPr lang="pt-BR" sz="1200" dirty="0" smtClean="0"/>
                <a:t> Education</a:t>
              </a:r>
            </a:p>
            <a:p>
              <a:endParaRPr lang="pt-BR" sz="1200" dirty="0"/>
            </a:p>
          </p:txBody>
        </p:sp>
        <p:sp>
          <p:nvSpPr>
            <p:cNvPr id="48" name="CaixaDeTexto 47"/>
            <p:cNvSpPr txBox="1"/>
            <p:nvPr/>
          </p:nvSpPr>
          <p:spPr>
            <a:xfrm>
              <a:off x="4619625" y="2736590"/>
              <a:ext cx="1647826" cy="461665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pt-BR" sz="1200" dirty="0" smtClean="0"/>
                <a:t>Indexes </a:t>
              </a:r>
              <a:r>
                <a:rPr lang="pt-BR" sz="1200" dirty="0" err="1" smtClean="0"/>
                <a:t>and</a:t>
              </a:r>
              <a:r>
                <a:rPr lang="pt-BR" sz="1200" dirty="0" smtClean="0"/>
                <a:t> </a:t>
              </a:r>
              <a:r>
                <a:rPr lang="pt-BR" sz="1200" dirty="0" err="1" smtClean="0"/>
                <a:t>Indicators</a:t>
              </a:r>
              <a:endParaRPr lang="pt-BR" sz="1200" dirty="0" smtClean="0"/>
            </a:p>
            <a:p>
              <a:endParaRPr lang="pt-BR" sz="1200" dirty="0"/>
            </a:p>
          </p:txBody>
        </p:sp>
        <p:sp>
          <p:nvSpPr>
            <p:cNvPr id="49" name="CaixaDeTexto 48"/>
            <p:cNvSpPr txBox="1"/>
            <p:nvPr/>
          </p:nvSpPr>
          <p:spPr>
            <a:xfrm>
              <a:off x="1809748" y="2133600"/>
              <a:ext cx="2695577" cy="461665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  <a:ln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pt-BR" sz="1200" dirty="0" err="1" smtClean="0"/>
                <a:t>Schools</a:t>
              </a:r>
              <a:r>
                <a:rPr lang="pt-BR" sz="1200" dirty="0" smtClean="0"/>
                <a:t> </a:t>
              </a:r>
              <a:r>
                <a:rPr lang="pt-BR" sz="1200" dirty="0" err="1" smtClean="0"/>
                <a:t>and</a:t>
              </a:r>
              <a:r>
                <a:rPr lang="pt-BR" sz="1200" dirty="0" smtClean="0"/>
                <a:t> Research Centers</a:t>
              </a:r>
            </a:p>
            <a:p>
              <a:endParaRPr lang="pt-BR" sz="1200" dirty="0"/>
            </a:p>
          </p:txBody>
        </p:sp>
        <p:sp>
          <p:nvSpPr>
            <p:cNvPr id="50" name="CaixaDeTexto 49"/>
            <p:cNvSpPr txBox="1"/>
            <p:nvPr/>
          </p:nvSpPr>
          <p:spPr>
            <a:xfrm>
              <a:off x="1809748" y="6109569"/>
              <a:ext cx="4467227" cy="461665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tint val="66000"/>
                    <a:satMod val="160000"/>
                  </a:schemeClr>
                </a:gs>
                <a:gs pos="50000">
                  <a:schemeClr val="accent3">
                    <a:tint val="44500"/>
                    <a:satMod val="160000"/>
                  </a:schemeClr>
                </a:gs>
                <a:gs pos="100000">
                  <a:schemeClr val="accent3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pt-BR" sz="1200" dirty="0" smtClean="0"/>
                <a:t>Research </a:t>
              </a:r>
              <a:r>
                <a:rPr lang="pt-BR" sz="1200" dirty="0" err="1" smtClean="0"/>
                <a:t>and</a:t>
              </a:r>
              <a:r>
                <a:rPr lang="pt-BR" sz="1200" dirty="0" smtClean="0"/>
                <a:t> </a:t>
              </a:r>
              <a:r>
                <a:rPr lang="pt-BR" sz="1200" dirty="0" err="1" smtClean="0"/>
                <a:t>Innovation</a:t>
              </a:r>
              <a:r>
                <a:rPr lang="pt-BR" sz="1200" dirty="0" smtClean="0"/>
                <a:t> Office</a:t>
              </a:r>
            </a:p>
            <a:p>
              <a:endParaRPr lang="pt-BR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7690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pt-BR" sz="4000" dirty="0">
                <a:solidFill>
                  <a:srgbClr val="FFFFFF"/>
                </a:solidFill>
                <a:latin typeface="Arial Black" panose="020B0A04020102020204" pitchFamily="34" charset="0"/>
              </a:rPr>
              <a:t>CHALLENGES FACED BY RESEARCHERS</a:t>
            </a:r>
          </a:p>
        </p:txBody>
      </p:sp>
      <p:pic>
        <p:nvPicPr>
          <p:cNvPr id="4" name="Imagem 3" descr="Logotipo&#10;&#10;Descrição gerada automaticamente com confiança média">
            <a:extLst>
              <a:ext uri="{FF2B5EF4-FFF2-40B4-BE49-F238E27FC236}">
                <a16:creationId xmlns:a16="http://schemas.microsoft.com/office/drawing/2014/main" id="{336F359C-C293-5883-1E04-F7E139B023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4778" y="6133682"/>
            <a:ext cx="1805853" cy="496930"/>
          </a:xfrm>
          <a:prstGeom prst="rect">
            <a:avLst/>
          </a:prstGeom>
        </p:spPr>
      </p:pic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6A64DB99-0128-19D4-1CFF-C6D1337DB7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623431"/>
              </p:ext>
            </p:extLst>
          </p:nvPr>
        </p:nvGraphicFramePr>
        <p:xfrm>
          <a:off x="644056" y="2449403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ângulo 15">
            <a:extLst>
              <a:ext uri="{FF2B5EF4-FFF2-40B4-BE49-F238E27FC236}">
                <a16:creationId xmlns:a16="http://schemas.microsoft.com/office/drawing/2014/main" id="{2D61E2CC-07E9-4D9A-A00B-75546A400263}"/>
              </a:ext>
            </a:extLst>
          </p:cNvPr>
          <p:cNvSpPr/>
          <p:nvPr/>
        </p:nvSpPr>
        <p:spPr>
          <a:xfrm>
            <a:off x="5819173" y="5943721"/>
            <a:ext cx="832323" cy="487559"/>
          </a:xfrm>
          <a:prstGeom prst="rect">
            <a:avLst/>
          </a:prstGeom>
          <a:solidFill>
            <a:srgbClr val="ADCE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rgbClr val="ADCE6D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DFA39D55-4A47-4B14-A572-54732945812F}"/>
              </a:ext>
            </a:extLst>
          </p:cNvPr>
          <p:cNvSpPr/>
          <p:nvPr/>
        </p:nvSpPr>
        <p:spPr>
          <a:xfrm>
            <a:off x="5819173" y="3103880"/>
            <a:ext cx="832323" cy="2720401"/>
          </a:xfrm>
          <a:prstGeom prst="rect">
            <a:avLst/>
          </a:prstGeom>
          <a:solidFill>
            <a:srgbClr val="8521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rgbClr val="85214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0030F8E9-198D-4F55-8BC7-5ECD4B356C89}"/>
              </a:ext>
            </a:extLst>
          </p:cNvPr>
          <p:cNvSpPr/>
          <p:nvPr/>
        </p:nvSpPr>
        <p:spPr>
          <a:xfrm>
            <a:off x="5806837" y="642940"/>
            <a:ext cx="832323" cy="2363052"/>
          </a:xfrm>
          <a:prstGeom prst="rect">
            <a:avLst/>
          </a:prstGeom>
          <a:solidFill>
            <a:srgbClr val="1961A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9232D776-22CB-416C-9A21-DDDE11A5BE5A}"/>
              </a:ext>
            </a:extLst>
          </p:cNvPr>
          <p:cNvSpPr/>
          <p:nvPr/>
        </p:nvSpPr>
        <p:spPr>
          <a:xfrm>
            <a:off x="241565" y="642940"/>
            <a:ext cx="832323" cy="2363052"/>
          </a:xfrm>
          <a:prstGeom prst="rect">
            <a:avLst/>
          </a:prstGeom>
          <a:solidFill>
            <a:srgbClr val="1961A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41E45589-26FE-465D-9DBF-CA1AECD60550}"/>
              </a:ext>
            </a:extLst>
          </p:cNvPr>
          <p:cNvSpPr/>
          <p:nvPr/>
        </p:nvSpPr>
        <p:spPr>
          <a:xfrm>
            <a:off x="244804" y="3120813"/>
            <a:ext cx="832323" cy="2720401"/>
          </a:xfrm>
          <a:prstGeom prst="rect">
            <a:avLst/>
          </a:prstGeom>
          <a:solidFill>
            <a:srgbClr val="8521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rgbClr val="85214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6CCF2F03-3D30-4C45-9AAC-C544C9BFE6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34580"/>
              </p:ext>
            </p:extLst>
          </p:nvPr>
        </p:nvGraphicFramePr>
        <p:xfrm>
          <a:off x="386366" y="581103"/>
          <a:ext cx="11384924" cy="23014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2577">
                  <a:extLst>
                    <a:ext uri="{9D8B030D-6E8A-4147-A177-3AD203B41FA5}">
                      <a16:colId xmlns:a16="http://schemas.microsoft.com/office/drawing/2014/main" val="125991568"/>
                    </a:ext>
                  </a:extLst>
                </a:gridCol>
                <a:gridCol w="4573671">
                  <a:extLst>
                    <a:ext uri="{9D8B030D-6E8A-4147-A177-3AD203B41FA5}">
                      <a16:colId xmlns:a16="http://schemas.microsoft.com/office/drawing/2014/main" val="2580783751"/>
                    </a:ext>
                  </a:extLst>
                </a:gridCol>
                <a:gridCol w="1004552">
                  <a:extLst>
                    <a:ext uri="{9D8B030D-6E8A-4147-A177-3AD203B41FA5}">
                      <a16:colId xmlns:a16="http://schemas.microsoft.com/office/drawing/2014/main" val="1478988983"/>
                    </a:ext>
                  </a:extLst>
                </a:gridCol>
                <a:gridCol w="4984124">
                  <a:extLst>
                    <a:ext uri="{9D8B030D-6E8A-4147-A177-3AD203B41FA5}">
                      <a16:colId xmlns:a16="http://schemas.microsoft.com/office/drawing/2014/main" val="1751269749"/>
                    </a:ext>
                  </a:extLst>
                </a:gridCol>
              </a:tblGrid>
              <a:tr h="746948"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chemeClr val="bg1"/>
                          </a:solidFill>
                        </a:rPr>
                        <a:t>TRL1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575756"/>
                          </a:solidFill>
                        </a:rPr>
                        <a:t>Beginning of Scientific Research.</a:t>
                      </a:r>
                      <a:r>
                        <a:rPr lang="en-US" sz="1800" baseline="0" dirty="0">
                          <a:solidFill>
                            <a:srgbClr val="575756"/>
                          </a:solidFill>
                        </a:rPr>
                        <a:t> </a:t>
                      </a:r>
                      <a:r>
                        <a:rPr lang="en-US" sz="1800" dirty="0">
                          <a:solidFill>
                            <a:srgbClr val="575756"/>
                          </a:solidFill>
                        </a:rPr>
                        <a:t>Results lead to new research and development.</a:t>
                      </a:r>
                      <a:endParaRPr lang="pt-BR" sz="1800" dirty="0">
                        <a:solidFill>
                          <a:srgbClr val="57575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chemeClr val="bg1"/>
                          </a:solidFill>
                        </a:rPr>
                        <a:t>SRL1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575756"/>
                          </a:solidFill>
                        </a:rPr>
                        <a:t>Identifying</a:t>
                      </a:r>
                      <a:r>
                        <a:rPr lang="en-US" sz="1800" dirty="0">
                          <a:solidFill>
                            <a:srgbClr val="575756"/>
                          </a:solidFill>
                        </a:rPr>
                        <a:t> problem.</a:t>
                      </a:r>
                      <a:endParaRPr lang="pt-BR" sz="1800" dirty="0">
                        <a:solidFill>
                          <a:srgbClr val="57575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1872150"/>
                  </a:ext>
                </a:extLst>
              </a:tr>
              <a:tr h="777579"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chemeClr val="bg1"/>
                          </a:solidFill>
                        </a:rPr>
                        <a:t>TRL2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575756"/>
                          </a:solidFill>
                        </a:rPr>
                        <a:t>Practical applications are developed from the initial results (still without “proof of concept”).</a:t>
                      </a:r>
                      <a:endParaRPr lang="pt-BR" sz="1800" dirty="0">
                        <a:solidFill>
                          <a:srgbClr val="57575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chemeClr val="bg1"/>
                          </a:solidFill>
                        </a:rPr>
                        <a:t>SRL2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575756"/>
                          </a:solidFill>
                        </a:rPr>
                        <a:t>Formulation of problem, proposed solution(s) and </a:t>
                      </a:r>
                      <a:r>
                        <a:rPr lang="en-US" sz="1800" dirty="0" smtClean="0">
                          <a:solidFill>
                            <a:srgbClr val="575756"/>
                          </a:solidFill>
                        </a:rPr>
                        <a:t>potential impact</a:t>
                      </a:r>
                      <a:endParaRPr lang="en-US" sz="1800" dirty="0">
                        <a:solidFill>
                          <a:srgbClr val="575756"/>
                        </a:solidFill>
                      </a:endParaRPr>
                    </a:p>
                    <a:p>
                      <a:r>
                        <a:rPr lang="en-US" sz="1800" dirty="0">
                          <a:solidFill>
                            <a:srgbClr val="575756"/>
                          </a:solidFill>
                        </a:rPr>
                        <a:t>I</a:t>
                      </a:r>
                      <a:r>
                        <a:rPr lang="en-US" sz="1800" dirty="0" smtClean="0">
                          <a:solidFill>
                            <a:srgbClr val="575756"/>
                          </a:solidFill>
                        </a:rPr>
                        <a:t>dentifying</a:t>
                      </a:r>
                      <a:r>
                        <a:rPr lang="en-US" sz="1800" dirty="0">
                          <a:solidFill>
                            <a:srgbClr val="575756"/>
                          </a:solidFill>
                        </a:rPr>
                        <a:t> relevant stakeholders for the project. </a:t>
                      </a:r>
                      <a:endParaRPr lang="pt-BR" sz="1800" dirty="0">
                        <a:solidFill>
                          <a:srgbClr val="57575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134810"/>
                  </a:ext>
                </a:extLst>
              </a:tr>
              <a:tr h="615572"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chemeClr val="bg1"/>
                          </a:solidFill>
                        </a:rPr>
                        <a:t>TRL3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575756"/>
                          </a:solidFill>
                        </a:rPr>
                        <a:t>Laboratory studies. Construction of the "proof of concept" model.</a:t>
                      </a:r>
                      <a:endParaRPr lang="pt-BR" sz="1800" dirty="0">
                        <a:solidFill>
                          <a:srgbClr val="57575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chemeClr val="bg1"/>
                          </a:solidFill>
                        </a:rPr>
                        <a:t>SRL3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575756"/>
                          </a:solidFill>
                        </a:rPr>
                        <a:t>Initial testing of proposed solution(s) together with relevant stakeholders </a:t>
                      </a:r>
                      <a:endParaRPr lang="pt-BR" sz="1800" dirty="0">
                        <a:solidFill>
                          <a:srgbClr val="57575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0163887"/>
                  </a:ext>
                </a:extLst>
              </a:tr>
            </a:tbl>
          </a:graphicData>
        </a:graphic>
      </p:graphicFrame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E5BAD849-6BBE-4683-9C56-F90A72F4F0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552937"/>
              </p:ext>
            </p:extLst>
          </p:nvPr>
        </p:nvGraphicFramePr>
        <p:xfrm>
          <a:off x="278670" y="3124458"/>
          <a:ext cx="11582773" cy="298656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0817">
                  <a:extLst>
                    <a:ext uri="{9D8B030D-6E8A-4147-A177-3AD203B41FA5}">
                      <a16:colId xmlns:a16="http://schemas.microsoft.com/office/drawing/2014/main" val="205101177"/>
                    </a:ext>
                  </a:extLst>
                </a:gridCol>
                <a:gridCol w="4781764">
                  <a:extLst>
                    <a:ext uri="{9D8B030D-6E8A-4147-A177-3AD203B41FA5}">
                      <a16:colId xmlns:a16="http://schemas.microsoft.com/office/drawing/2014/main" val="3362745209"/>
                    </a:ext>
                  </a:extLst>
                </a:gridCol>
                <a:gridCol w="965915">
                  <a:extLst>
                    <a:ext uri="{9D8B030D-6E8A-4147-A177-3AD203B41FA5}">
                      <a16:colId xmlns:a16="http://schemas.microsoft.com/office/drawing/2014/main" val="38437568"/>
                    </a:ext>
                  </a:extLst>
                </a:gridCol>
                <a:gridCol w="5074277">
                  <a:extLst>
                    <a:ext uri="{9D8B030D-6E8A-4147-A177-3AD203B41FA5}">
                      <a16:colId xmlns:a16="http://schemas.microsoft.com/office/drawing/2014/main" val="1276293781"/>
                    </a:ext>
                  </a:extLst>
                </a:gridCol>
              </a:tblGrid>
              <a:tr h="700567"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chemeClr val="bg1"/>
                          </a:solidFill>
                        </a:rPr>
                        <a:t>TRL4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Conducting tests with the model built in the previous phase.</a:t>
                      </a:r>
                      <a:endParaRPr lang="pt-BR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chemeClr val="bg1"/>
                          </a:solidFill>
                        </a:rPr>
                        <a:t>SRL4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575756"/>
                          </a:solidFill>
                        </a:rPr>
                        <a:t>Problem validated through pilot testing in </a:t>
                      </a:r>
                      <a:r>
                        <a:rPr lang="en-US" sz="1800" dirty="0" smtClean="0">
                          <a:solidFill>
                            <a:srgbClr val="575756"/>
                          </a:solidFill>
                        </a:rPr>
                        <a:t>relevant </a:t>
                      </a:r>
                      <a:r>
                        <a:rPr lang="en-US" sz="1800" dirty="0">
                          <a:solidFill>
                            <a:srgbClr val="575756"/>
                          </a:solidFill>
                        </a:rPr>
                        <a:t> environment to substantiate </a:t>
                      </a:r>
                      <a:r>
                        <a:rPr lang="en-US" sz="1800" dirty="0" smtClean="0">
                          <a:solidFill>
                            <a:srgbClr val="575756"/>
                          </a:solidFill>
                        </a:rPr>
                        <a:t>potential</a:t>
                      </a:r>
                      <a:r>
                        <a:rPr lang="en-US" sz="1800" dirty="0">
                          <a:solidFill>
                            <a:srgbClr val="575756"/>
                          </a:solidFill>
                        </a:rPr>
                        <a:t> impact </a:t>
                      </a:r>
                      <a:endParaRPr lang="pt-BR" sz="1800" dirty="0">
                        <a:solidFill>
                          <a:srgbClr val="57575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2287854"/>
                  </a:ext>
                </a:extLst>
              </a:tr>
              <a:tr h="618186"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chemeClr val="bg1"/>
                          </a:solidFill>
                        </a:rPr>
                        <a:t>TRL5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Simulations in an environment similar to reality.</a:t>
                      </a:r>
                      <a:endParaRPr lang="pt-BR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chemeClr val="bg1"/>
                          </a:solidFill>
                        </a:rPr>
                        <a:t>SRL5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575756"/>
                          </a:solidFill>
                        </a:rPr>
                        <a:t>Proposed solution(s) validated, now by </a:t>
                      </a:r>
                      <a:r>
                        <a:rPr lang="en-US" sz="1800" dirty="0" smtClean="0">
                          <a:solidFill>
                            <a:srgbClr val="575756"/>
                          </a:solidFill>
                        </a:rPr>
                        <a:t>relevant       </a:t>
                      </a:r>
                      <a:r>
                        <a:rPr lang="en-US" sz="1800" dirty="0">
                          <a:solidFill>
                            <a:srgbClr val="575756"/>
                          </a:solidFill>
                        </a:rPr>
                        <a:t> stakeholders in the area </a:t>
                      </a:r>
                      <a:endParaRPr lang="pt-BR" sz="1800" dirty="0">
                        <a:solidFill>
                          <a:srgbClr val="57575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978266"/>
                  </a:ext>
                </a:extLst>
              </a:tr>
              <a:tr h="596291"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chemeClr val="bg1"/>
                          </a:solidFill>
                        </a:rPr>
                        <a:t>TRL6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575756"/>
                          </a:solidFill>
                        </a:rPr>
                        <a:t>Prototype of the technology in operation.</a:t>
                      </a:r>
                      <a:endParaRPr lang="pt-BR" sz="1800" dirty="0">
                        <a:solidFill>
                          <a:srgbClr val="57575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chemeClr val="bg1"/>
                          </a:solidFill>
                        </a:rPr>
                        <a:t>SRL6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575756"/>
                          </a:solidFill>
                        </a:rPr>
                        <a:t>Solution(s) demonstrated in relevant environment </a:t>
                      </a:r>
                      <a:r>
                        <a:rPr lang="en-US" sz="1800" dirty="0" smtClean="0">
                          <a:solidFill>
                            <a:srgbClr val="575756"/>
                          </a:solidFill>
                        </a:rPr>
                        <a:t>  and</a:t>
                      </a:r>
                      <a:r>
                        <a:rPr lang="en-US" sz="1800" dirty="0">
                          <a:solidFill>
                            <a:srgbClr val="575756"/>
                          </a:solidFill>
                        </a:rPr>
                        <a:t> in co‐operation with relevant stakeholders</a:t>
                      </a:r>
                      <a:endParaRPr lang="pt-BR" sz="1800" dirty="0">
                        <a:solidFill>
                          <a:srgbClr val="57575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4400339"/>
                  </a:ext>
                </a:extLst>
              </a:tr>
              <a:tr h="363941"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chemeClr val="bg1"/>
                          </a:solidFill>
                        </a:rPr>
                        <a:t>TRL7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575756"/>
                          </a:solidFill>
                        </a:rPr>
                        <a:t>Technology operating in a real environment.</a:t>
                      </a:r>
                      <a:endParaRPr lang="pt-BR" sz="1800" dirty="0">
                        <a:solidFill>
                          <a:srgbClr val="57575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chemeClr val="bg1"/>
                          </a:solidFill>
                        </a:rPr>
                        <a:t>SRL7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575756"/>
                          </a:solidFill>
                        </a:rPr>
                        <a:t>Refinement of project and/or solution.</a:t>
                      </a:r>
                      <a:endParaRPr lang="pt-BR" sz="1800" dirty="0">
                        <a:solidFill>
                          <a:srgbClr val="57575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2903487"/>
                  </a:ext>
                </a:extLst>
              </a:tr>
              <a:tr h="636897"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chemeClr val="bg1"/>
                          </a:solidFill>
                        </a:rPr>
                        <a:t>TRL8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575756"/>
                          </a:solidFill>
                        </a:rPr>
                        <a:t>Technology ready for integration into an existing system (ready for use).</a:t>
                      </a:r>
                      <a:endParaRPr lang="pt-BR" sz="1800" dirty="0">
                        <a:solidFill>
                          <a:srgbClr val="57575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chemeClr val="bg1"/>
                          </a:solidFill>
                        </a:rPr>
                        <a:t>SRL8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575756"/>
                          </a:solidFill>
                        </a:rPr>
                        <a:t>Proposed solution(s) as well as a plan for societal </a:t>
                      </a:r>
                      <a:r>
                        <a:rPr lang="en-US" sz="1800" dirty="0" smtClean="0">
                          <a:solidFill>
                            <a:srgbClr val="575756"/>
                          </a:solidFill>
                        </a:rPr>
                        <a:t>    adaptation</a:t>
                      </a:r>
                      <a:r>
                        <a:rPr lang="en-US" sz="1800" dirty="0">
                          <a:solidFill>
                            <a:srgbClr val="575756"/>
                          </a:solidFill>
                        </a:rPr>
                        <a:t> complete and qualified  </a:t>
                      </a:r>
                      <a:endParaRPr lang="pt-BR" sz="1800" dirty="0">
                        <a:solidFill>
                          <a:srgbClr val="57575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613382"/>
                  </a:ext>
                </a:extLst>
              </a:tr>
            </a:tbl>
          </a:graphicData>
        </a:graphic>
      </p:graphicFrame>
      <p:sp>
        <p:nvSpPr>
          <p:cNvPr id="14" name="Retângulo 13">
            <a:extLst>
              <a:ext uri="{FF2B5EF4-FFF2-40B4-BE49-F238E27FC236}">
                <a16:creationId xmlns:a16="http://schemas.microsoft.com/office/drawing/2014/main" id="{93C6D192-366E-432B-BE2C-5AEF9E481DA8}"/>
              </a:ext>
            </a:extLst>
          </p:cNvPr>
          <p:cNvSpPr/>
          <p:nvPr/>
        </p:nvSpPr>
        <p:spPr>
          <a:xfrm>
            <a:off x="241564" y="5943721"/>
            <a:ext cx="832323" cy="487559"/>
          </a:xfrm>
          <a:prstGeom prst="rect">
            <a:avLst/>
          </a:prstGeom>
          <a:solidFill>
            <a:srgbClr val="ADCE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rgbClr val="ADCE6D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9FE5140C-490E-4D28-A64C-787E71B6A3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031757"/>
              </p:ext>
            </p:extLst>
          </p:nvPr>
        </p:nvGraphicFramePr>
        <p:xfrm>
          <a:off x="241564" y="6074945"/>
          <a:ext cx="11913330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2530">
                  <a:extLst>
                    <a:ext uri="{9D8B030D-6E8A-4147-A177-3AD203B41FA5}">
                      <a16:colId xmlns:a16="http://schemas.microsoft.com/office/drawing/2014/main" val="98653159"/>
                    </a:ext>
                  </a:extLst>
                </a:gridCol>
                <a:gridCol w="4925943">
                  <a:extLst>
                    <a:ext uri="{9D8B030D-6E8A-4147-A177-3AD203B41FA5}">
                      <a16:colId xmlns:a16="http://schemas.microsoft.com/office/drawing/2014/main" val="2337548494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3764363028"/>
                    </a:ext>
                  </a:extLst>
                </a:gridCol>
                <a:gridCol w="5564777">
                  <a:extLst>
                    <a:ext uri="{9D8B030D-6E8A-4147-A177-3AD203B41FA5}">
                      <a16:colId xmlns:a16="http://schemas.microsoft.com/office/drawing/2014/main" val="4013053621"/>
                    </a:ext>
                  </a:extLst>
                </a:gridCol>
              </a:tblGrid>
              <a:tr h="363941"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rgbClr val="575756"/>
                          </a:solidFill>
                        </a:rPr>
                        <a:t>TRL9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rgbClr val="575756"/>
                          </a:solidFill>
                        </a:rPr>
                        <a:t>Technology in use.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rgbClr val="575756"/>
                          </a:solidFill>
                        </a:rPr>
                        <a:t>SRL9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noProof="0" dirty="0" smtClean="0">
                          <a:solidFill>
                            <a:srgbClr val="575756"/>
                          </a:solidFill>
                        </a:rPr>
                        <a:t>    S</a:t>
                      </a:r>
                      <a:r>
                        <a:rPr lang="en-GB" noProof="0" dirty="0" smtClean="0">
                          <a:solidFill>
                            <a:srgbClr val="575756"/>
                          </a:solidFill>
                        </a:rPr>
                        <a:t>olution</a:t>
                      </a:r>
                      <a:r>
                        <a:rPr lang="pt-BR" dirty="0" smtClean="0">
                          <a:solidFill>
                            <a:srgbClr val="575756"/>
                          </a:solidFill>
                        </a:rPr>
                        <a:t>(s</a:t>
                      </a:r>
                      <a:r>
                        <a:rPr lang="pt-BR" dirty="0">
                          <a:solidFill>
                            <a:srgbClr val="575756"/>
                          </a:solidFill>
                        </a:rPr>
                        <a:t>) </a:t>
                      </a:r>
                      <a:r>
                        <a:rPr lang="en-GB" noProof="0" dirty="0" smtClean="0">
                          <a:solidFill>
                            <a:srgbClr val="575756"/>
                          </a:solidFill>
                        </a:rPr>
                        <a:t>proven</a:t>
                      </a:r>
                      <a:r>
                        <a:rPr lang="pt-BR" dirty="0">
                          <a:solidFill>
                            <a:srgbClr val="575756"/>
                          </a:solidFill>
                        </a:rPr>
                        <a:t> in relevant environment 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7078295"/>
                  </a:ext>
                </a:extLst>
              </a:tr>
            </a:tbl>
          </a:graphicData>
        </a:graphic>
      </p:graphicFrame>
      <p:pic>
        <p:nvPicPr>
          <p:cNvPr id="17" name="Imagem 12">
            <a:extLst>
              <a:ext uri="{FF2B5EF4-FFF2-40B4-BE49-F238E27FC236}">
                <a16:creationId xmlns:a16="http://schemas.microsoft.com/office/drawing/2014/main" id="{FC6F6976-BE9F-4D3C-9505-044ABC3A7F1F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10619910" y="6364344"/>
            <a:ext cx="1508694" cy="415076"/>
          </a:xfrm>
          <a:prstGeom prst="rect">
            <a:avLst/>
          </a:prstGeom>
          <a:ln w="0">
            <a:noFill/>
          </a:ln>
        </p:spPr>
      </p:pic>
      <p:sp>
        <p:nvSpPr>
          <p:cNvPr id="18" name="CaixaDeTexto 17">
            <a:extLst>
              <a:ext uri="{FF2B5EF4-FFF2-40B4-BE49-F238E27FC236}">
                <a16:creationId xmlns:a16="http://schemas.microsoft.com/office/drawing/2014/main" id="{96CC464F-01AE-4B94-87BA-9C9B3349C3DC}"/>
              </a:ext>
            </a:extLst>
          </p:cNvPr>
          <p:cNvSpPr txBox="1"/>
          <p:nvPr/>
        </p:nvSpPr>
        <p:spPr>
          <a:xfrm>
            <a:off x="-82195" y="300248"/>
            <a:ext cx="619674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srgbClr val="575756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Technology </a:t>
            </a:r>
            <a:r>
              <a:rPr kumimoji="0" lang="en-GB" sz="1400" b="0" i="0" u="none" strike="noStrike" kern="1200" cap="none" spc="0" normalizeH="0" baseline="0" dirty="0" smtClean="0">
                <a:ln>
                  <a:noFill/>
                </a:ln>
                <a:solidFill>
                  <a:srgbClr val="575756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Readiness</a:t>
            </a:r>
            <a:r>
              <a:rPr kumimoji="0" lang="pt-B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75756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dirty="0" smtClean="0">
                <a:ln>
                  <a:noFill/>
                </a:ln>
                <a:solidFill>
                  <a:srgbClr val="575756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Level</a:t>
            </a:r>
            <a:endParaRPr kumimoji="0" lang="en-GB" sz="1400" b="0" i="0" u="none" strike="noStrike" kern="1200" cap="none" spc="0" normalizeH="0" baseline="0" dirty="0">
              <a:ln>
                <a:noFill/>
              </a:ln>
              <a:solidFill>
                <a:srgbClr val="575756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1F4B1FBE-6E4C-4766-A595-2CC11D525F63}"/>
              </a:ext>
            </a:extLst>
          </p:cNvPr>
          <p:cNvSpPr txBox="1"/>
          <p:nvPr/>
        </p:nvSpPr>
        <p:spPr>
          <a:xfrm>
            <a:off x="5806837" y="252748"/>
            <a:ext cx="619674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575756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Societal</a:t>
            </a: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srgbClr val="575756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 </a:t>
            </a:r>
            <a:r>
              <a:rPr kumimoji="0" lang="pt-BR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575756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Readiness</a:t>
            </a: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srgbClr val="575756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 </a:t>
            </a:r>
            <a:r>
              <a:rPr kumimoji="0" lang="pt-BR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575756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Level</a:t>
            </a: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srgbClr val="575756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FD92FEB4-1477-495E-838F-02908F44B16D}"/>
              </a:ext>
            </a:extLst>
          </p:cNvPr>
          <p:cNvSpPr txBox="1"/>
          <p:nvPr/>
        </p:nvSpPr>
        <p:spPr>
          <a:xfrm>
            <a:off x="-82195" y="6478732"/>
            <a:ext cx="3289852" cy="2825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115" marR="450850" lvl="0" indent="-6350" algn="just" defTabSz="914400">
              <a:lnSpc>
                <a:spcPct val="103000"/>
              </a:lnSpc>
              <a:spcAft>
                <a:spcPts val="1580"/>
              </a:spcAft>
              <a:defRPr/>
            </a:pPr>
            <a:r>
              <a:rPr lang="pt-BR" sz="1200" dirty="0">
                <a:solidFill>
                  <a:srgbClr val="181717"/>
                </a:solidFill>
                <a:latin typeface="Calibri" panose="020F0502020204030204" pitchFamily="34" charset="0"/>
                <a:ea typeface="Calibri" panose="020F0502020204030204" pitchFamily="34" charset="0"/>
                <a:cs typeface="Garamond" panose="02020404030301010803" pitchFamily="18" charset="0"/>
              </a:rPr>
              <a:t>Base </a:t>
            </a:r>
            <a:r>
              <a:rPr lang="pt-BR" sz="1200" dirty="0" err="1">
                <a:solidFill>
                  <a:srgbClr val="181717"/>
                </a:solidFill>
                <a:latin typeface="Calibri" panose="020F0502020204030204" pitchFamily="34" charset="0"/>
                <a:ea typeface="Calibri" panose="020F0502020204030204" pitchFamily="34" charset="0"/>
                <a:cs typeface="Garamond" panose="02020404030301010803" pitchFamily="18" charset="0"/>
              </a:rPr>
              <a:t>Source</a:t>
            </a:r>
            <a:r>
              <a:rPr lang="pt-BR" sz="1200" dirty="0">
                <a:solidFill>
                  <a:srgbClr val="181717"/>
                </a:solidFill>
                <a:latin typeface="Calibri" panose="020F0502020204030204" pitchFamily="34" charset="0"/>
                <a:ea typeface="Calibri" panose="020F0502020204030204" pitchFamily="34" charset="0"/>
                <a:cs typeface="Garamond" panose="02020404030301010803" pitchFamily="18" charset="0"/>
              </a:rPr>
              <a:t>: </a:t>
            </a:r>
            <a:r>
              <a:rPr kumimoji="0" lang="pt-BR" sz="1200" b="0" i="0" u="none" strike="noStrike" kern="1200" cap="none" spc="0" normalizeH="0" baseline="0" noProof="0" dirty="0">
                <a:ln>
                  <a:noFill/>
                </a:ln>
                <a:solidFill>
                  <a:srgbClr val="181717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Garamond" panose="02020404030301010803" pitchFamily="18" charset="0"/>
              </a:rPr>
              <a:t>NASA</a:t>
            </a: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srgbClr val="181717"/>
              </a:solidFill>
              <a:effectLst/>
              <a:uLnTx/>
              <a:uFillTx/>
              <a:latin typeface="Garamond" panose="02020404030301010803" pitchFamily="18" charset="0"/>
              <a:ea typeface="Garamond" panose="02020404030301010803" pitchFamily="18" charset="0"/>
              <a:cs typeface="Garamond" panose="02020404030301010803" pitchFamily="18" charset="0"/>
            </a:endParaRP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2996E6F9-1567-4F80-A85C-1E4E2FA741E7}"/>
              </a:ext>
            </a:extLst>
          </p:cNvPr>
          <p:cNvSpPr txBox="1"/>
          <p:nvPr/>
        </p:nvSpPr>
        <p:spPr>
          <a:xfrm>
            <a:off x="5542196" y="6457330"/>
            <a:ext cx="4040716" cy="2825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115" marR="450850" lvl="0" indent="-6350" algn="just" defTabSz="914400" rtl="0" eaLnBrk="1" fontAlgn="auto" latinLnBrk="0" hangingPunct="1">
              <a:lnSpc>
                <a:spcPct val="103000"/>
              </a:lnSpc>
              <a:spcBef>
                <a:spcPts val="0"/>
              </a:spcBef>
              <a:spcAft>
                <a:spcPts val="1580"/>
              </a:spcAft>
              <a:buClrTx/>
              <a:buSzTx/>
              <a:buFontTx/>
              <a:buNone/>
              <a:tabLst/>
              <a:defRPr/>
            </a:pPr>
            <a:r>
              <a:rPr lang="pt-BR" sz="1200" dirty="0">
                <a:solidFill>
                  <a:srgbClr val="181717"/>
                </a:solidFill>
                <a:latin typeface="Calibri" panose="020F0502020204030204" pitchFamily="34" charset="0"/>
                <a:ea typeface="Calibri" panose="020F0502020204030204" pitchFamily="34" charset="0"/>
                <a:cs typeface="Garamond" panose="02020404030301010803" pitchFamily="18" charset="0"/>
              </a:rPr>
              <a:t>Base </a:t>
            </a:r>
            <a:r>
              <a:rPr lang="pt-BR" sz="1200" dirty="0" err="1">
                <a:solidFill>
                  <a:srgbClr val="181717"/>
                </a:solidFill>
                <a:latin typeface="Calibri" panose="020F0502020204030204" pitchFamily="34" charset="0"/>
                <a:ea typeface="Calibri" panose="020F0502020204030204" pitchFamily="34" charset="0"/>
                <a:cs typeface="Garamond" panose="02020404030301010803" pitchFamily="18" charset="0"/>
              </a:rPr>
              <a:t>Source</a:t>
            </a:r>
            <a:r>
              <a:rPr kumimoji="0" lang="pt-BR" sz="1200" b="0" i="0" u="none" strike="noStrike" kern="1200" cap="none" spc="0" normalizeH="0" baseline="0" noProof="0" dirty="0">
                <a:ln>
                  <a:noFill/>
                </a:ln>
                <a:solidFill>
                  <a:srgbClr val="181717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Garamond" panose="02020404030301010803" pitchFamily="18" charset="0"/>
              </a:rPr>
              <a:t>: Innovation Fund </a:t>
            </a:r>
            <a:r>
              <a:rPr kumimoji="0" lang="pt-BR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181717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Garamond" panose="02020404030301010803" pitchFamily="18" charset="0"/>
              </a:rPr>
              <a:t>Denmark</a:t>
            </a: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srgbClr val="181717"/>
              </a:solidFill>
              <a:effectLst/>
              <a:uLnTx/>
              <a:uFillTx/>
              <a:latin typeface="Garamond" panose="02020404030301010803" pitchFamily="18" charset="0"/>
              <a:ea typeface="Garamond" panose="02020404030301010803" pitchFamily="18" charset="0"/>
              <a:cs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42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7670051-826D-C0F3-E0F4-E1E8D6B5E8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A3EFF7B1-6CB7-47D1-AD37-B870CA2B215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FA2962B-21B6-4689-A95D-A8FF6ADE47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A745280D-ED36-41FE-8EB1-CE597C99CF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117348" y="774914"/>
            <a:ext cx="304800" cy="429768"/>
            <a:chOff x="215328" y="-46937"/>
            <a:chExt cx="304800" cy="2773841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D26CEB3-5AE4-4088-AD63-396DB50F28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AA9279A-AD34-474C-834E-6BF658144A5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B3589559-7D9A-4ECD-90BB-A5565E2DAE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701B1A71-DCEA-4EB2-8133-98A2CD6F09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80E95A5C-1E97-41C3-9DEC-245FF6DEBF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8D3C3374-C720-4FCD-B6CD-AEF1D1A6190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7639E2EF-4D23-4EA3-B29E-D6362FF7222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730820A4-6CEA-4BF7-8DE4-F5B2D2EB23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F320E002-8AED-4D4F-A104-0585FFFB9AF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6A0BF3F3-3A09-42CE-9483-114BD01DD96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B233BD5C-DFC7-4EB7-B348-7C9B5B8D0A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0" name="Rectangle 39">
            <a:extLst>
              <a:ext uri="{FF2B5EF4-FFF2-40B4-BE49-F238E27FC236}">
                <a16:creationId xmlns:a16="http://schemas.microsoft.com/office/drawing/2014/main" id="{A00D2CE1-35C1-46E6-BD59-CEE668BD90F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A58DCE86-9AE1-46D1-96D6-04B8B3EDF6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89B74739-D423-4F25-A976-0A6CD86D173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6018E700-FF08-42AA-9237-24E7A74AD38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6B3488A-8A55-403E-B9C9-75AFA0CF53E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15089B9D-BA8D-4A64-B95F-33940D9D686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Rectangle 47">
            <a:extLst>
              <a:ext uri="{FF2B5EF4-FFF2-40B4-BE49-F238E27FC236}">
                <a16:creationId xmlns:a16="http://schemas.microsoft.com/office/drawing/2014/main" id="{E18403B7-F2C7-4C07-8522-21C31910902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23B58CC6-A99E-43AF-A467-256F19287F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8FE97852-3A18-4317-B17E-8C45174F96F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F9D0BC6E-6D0B-4589-B1BF-372BAA3839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530B892E-E062-4B0A-B79E-E55D36EC9AE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8D1A4DF9-C28A-4C0A-B273-702F0C4880F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181BC1A-4343-42D7-62A5-34208D478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495992"/>
            <a:ext cx="4195140" cy="5638831"/>
          </a:xfrm>
          <a:noFill/>
        </p:spPr>
        <p:txBody>
          <a:bodyPr anchor="ctr">
            <a:normAutofit/>
          </a:bodyPr>
          <a:lstStyle/>
          <a:p>
            <a:pPr algn="l"/>
            <a:r>
              <a:rPr lang="en-US" sz="3700" dirty="0">
                <a:latin typeface="Arial Black" panose="020B0A04020102020204" pitchFamily="34" charset="0"/>
              </a:rPr>
              <a:t>WHAT </a:t>
            </a:r>
            <a:r>
              <a:rPr lang="en-US" sz="3700" dirty="0" smtClean="0">
                <a:latin typeface="Arial Black" panose="020B0A04020102020204" pitchFamily="34" charset="0"/>
              </a:rPr>
              <a:t>A </a:t>
            </a:r>
            <a:r>
              <a:rPr lang="en-US" sz="3700" dirty="0">
                <a:latin typeface="Arial Black" panose="020B0A04020102020204" pitchFamily="34" charset="0"/>
              </a:rPr>
              <a:t>RESEARCH DEVELOPMENT OFFICE (RDO</a:t>
            </a:r>
            <a:r>
              <a:rPr lang="en-US" sz="3700" dirty="0" smtClean="0">
                <a:latin typeface="Arial Black" panose="020B0A04020102020204" pitchFamily="34" charset="0"/>
              </a:rPr>
              <a:t>) DOES?</a:t>
            </a:r>
            <a:endParaRPr lang="pt-BR" sz="3700" dirty="0">
              <a:latin typeface="Arial Black" panose="020B0A04020102020204" pitchFamily="34" charset="0"/>
            </a:endParaRPr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015908FC-7457-6991-BCA8-DF5BB2C479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5594025"/>
              </p:ext>
            </p:extLst>
          </p:nvPr>
        </p:nvGraphicFramePr>
        <p:xfrm>
          <a:off x="4915947" y="866585"/>
          <a:ext cx="6253722" cy="5056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1" name="Imagem 10" descr="Desenho com traços pretos em fundo branco e letras pretas&#10;&#10;Descrição gerada automaticamente com confiança baixa">
            <a:extLst>
              <a:ext uri="{FF2B5EF4-FFF2-40B4-BE49-F238E27FC236}">
                <a16:creationId xmlns:a16="http://schemas.microsoft.com/office/drawing/2014/main" id="{9AD552DE-C5C4-1585-6663-1393825E7DC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017372" y="6004231"/>
            <a:ext cx="2086547" cy="715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8579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741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6839" y="334585"/>
            <a:ext cx="9718111" cy="1576446"/>
          </a:xfrm>
        </p:spPr>
        <p:txBody>
          <a:bodyPr anchor="ctr">
            <a:normAutofit/>
          </a:bodyPr>
          <a:lstStyle/>
          <a:p>
            <a:r>
              <a:rPr lang="pt-BR" sz="4000" smtClean="0">
                <a:solidFill>
                  <a:srgbClr val="FFFFFF"/>
                </a:solidFill>
                <a:latin typeface="Arial Black" panose="020B0A04020102020204" pitchFamily="34" charset="0"/>
              </a:rPr>
              <a:t>Research Development Office</a:t>
            </a:r>
            <a:endParaRPr lang="pt-BR" sz="4000" dirty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Imagem 3" descr="Logotipo&#10;&#10;Descrição gerada automaticamente com confiança média">
            <a:extLst>
              <a:ext uri="{FF2B5EF4-FFF2-40B4-BE49-F238E27FC236}">
                <a16:creationId xmlns:a16="http://schemas.microsoft.com/office/drawing/2014/main" id="{336F359C-C293-5883-1E04-F7E139B023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4778" y="6133682"/>
            <a:ext cx="1805853" cy="496930"/>
          </a:xfrm>
          <a:prstGeom prst="rect">
            <a:avLst/>
          </a:prstGeom>
        </p:spPr>
      </p:pic>
      <p:sp>
        <p:nvSpPr>
          <p:cNvPr id="15" name="Retângulo 14">
            <a:extLst>
              <a:ext uri="{FF2B5EF4-FFF2-40B4-BE49-F238E27FC236}">
                <a16:creationId xmlns:a16="http://schemas.microsoft.com/office/drawing/2014/main" id="{0CC4F61C-EF9C-9C2B-1C23-10455C3B1BF4}"/>
              </a:ext>
            </a:extLst>
          </p:cNvPr>
          <p:cNvSpPr/>
          <p:nvPr/>
        </p:nvSpPr>
        <p:spPr>
          <a:xfrm>
            <a:off x="122737" y="2498693"/>
            <a:ext cx="21439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FUNDING OPPORTUNITIES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AFCAE40A-8A98-F911-0240-537353A76802}"/>
              </a:ext>
            </a:extLst>
          </p:cNvPr>
          <p:cNvSpPr/>
          <p:nvPr/>
        </p:nvSpPr>
        <p:spPr>
          <a:xfrm>
            <a:off x="802809" y="5416244"/>
            <a:ext cx="21439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>
                <a:solidFill>
                  <a:schemeClr val="bg1"/>
                </a:solidFill>
              </a:rPr>
              <a:t>CONTRACT NEGOTIATION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3F5C39E5-6F45-C039-9446-49CD2833C2CD}"/>
              </a:ext>
            </a:extLst>
          </p:cNvPr>
          <p:cNvSpPr/>
          <p:nvPr/>
        </p:nvSpPr>
        <p:spPr>
          <a:xfrm>
            <a:off x="4170897" y="5928552"/>
            <a:ext cx="21439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DISSEMINATION</a:t>
            </a:r>
          </a:p>
        </p:txBody>
      </p:sp>
      <p:pic>
        <p:nvPicPr>
          <p:cNvPr id="20" name="Imagem 19">
            <a:extLst>
              <a:ext uri="{FF2B5EF4-FFF2-40B4-BE49-F238E27FC236}">
                <a16:creationId xmlns:a16="http://schemas.microsoft.com/office/drawing/2014/main" id="{9D6A51DD-082D-27EA-F986-80E2AF04831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001" y="5363840"/>
            <a:ext cx="840832" cy="840832"/>
          </a:xfrm>
          <a:prstGeom prst="rect">
            <a:avLst/>
          </a:prstGeom>
        </p:spPr>
      </p:pic>
      <p:pic>
        <p:nvPicPr>
          <p:cNvPr id="21" name="Imagem 20">
            <a:extLst>
              <a:ext uri="{FF2B5EF4-FFF2-40B4-BE49-F238E27FC236}">
                <a16:creationId xmlns:a16="http://schemas.microsoft.com/office/drawing/2014/main" id="{42EEDF14-283B-7C63-D844-972C57B6385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0992" y="4714273"/>
            <a:ext cx="1208888" cy="1208888"/>
          </a:xfrm>
          <a:prstGeom prst="rect">
            <a:avLst/>
          </a:prstGeom>
        </p:spPr>
      </p:pic>
      <p:pic>
        <p:nvPicPr>
          <p:cNvPr id="22" name="Imagem 21">
            <a:extLst>
              <a:ext uri="{FF2B5EF4-FFF2-40B4-BE49-F238E27FC236}">
                <a16:creationId xmlns:a16="http://schemas.microsoft.com/office/drawing/2014/main" id="{0A464778-1694-8A45-1D3B-B21530BADFA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02948">
            <a:off x="1617157" y="2017033"/>
            <a:ext cx="1206375" cy="1206375"/>
          </a:xfrm>
          <a:prstGeom prst="rect">
            <a:avLst/>
          </a:prstGeom>
        </p:spPr>
      </p:pic>
      <p:sp>
        <p:nvSpPr>
          <p:cNvPr id="23" name="Retângulo 22">
            <a:extLst>
              <a:ext uri="{FF2B5EF4-FFF2-40B4-BE49-F238E27FC236}">
                <a16:creationId xmlns:a16="http://schemas.microsoft.com/office/drawing/2014/main" id="{772C4907-4B09-E783-F6F3-DD341FCFFF5B}"/>
              </a:ext>
            </a:extLst>
          </p:cNvPr>
          <p:cNvSpPr/>
          <p:nvPr/>
        </p:nvSpPr>
        <p:spPr>
          <a:xfrm>
            <a:off x="9320871" y="2505295"/>
            <a:ext cx="21439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FINANCIAL PLANNING</a:t>
            </a:r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D03460A9-603D-495D-21AE-42048702C0BD}"/>
              </a:ext>
            </a:extLst>
          </p:cNvPr>
          <p:cNvSpPr/>
          <p:nvPr/>
        </p:nvSpPr>
        <p:spPr>
          <a:xfrm>
            <a:off x="1214198" y="3953555"/>
            <a:ext cx="17732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>
                <a:solidFill>
                  <a:schemeClr val="bg1"/>
                </a:solidFill>
              </a:rPr>
              <a:t>PROPOSAL SUBMISSION</a:t>
            </a:r>
            <a:endParaRPr lang="pt-BR" b="1" dirty="0">
              <a:solidFill>
                <a:schemeClr val="bg1"/>
              </a:solidFill>
            </a:endParaRPr>
          </a:p>
        </p:txBody>
      </p:sp>
      <p:pic>
        <p:nvPicPr>
          <p:cNvPr id="25" name="Imagem 24">
            <a:extLst>
              <a:ext uri="{FF2B5EF4-FFF2-40B4-BE49-F238E27FC236}">
                <a16:creationId xmlns:a16="http://schemas.microsoft.com/office/drawing/2014/main" id="{90FDD3FD-003D-E9E6-5C1D-3F0DB23E57E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9643" y="2242690"/>
            <a:ext cx="1256926" cy="1256926"/>
          </a:xfrm>
          <a:prstGeom prst="rect">
            <a:avLst/>
          </a:prstGeom>
        </p:spPr>
      </p:pic>
      <p:pic>
        <p:nvPicPr>
          <p:cNvPr id="26" name="Imagem 25">
            <a:extLst>
              <a:ext uri="{FF2B5EF4-FFF2-40B4-BE49-F238E27FC236}">
                <a16:creationId xmlns:a16="http://schemas.microsoft.com/office/drawing/2014/main" id="{26135512-0FA1-5C9E-1846-FF69675EE23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8691" y="4885625"/>
            <a:ext cx="1414164" cy="1414164"/>
          </a:xfrm>
          <a:prstGeom prst="rect">
            <a:avLst/>
          </a:prstGeom>
        </p:spPr>
      </p:pic>
      <p:pic>
        <p:nvPicPr>
          <p:cNvPr id="27" name="Imagem 26">
            <a:extLst>
              <a:ext uri="{FF2B5EF4-FFF2-40B4-BE49-F238E27FC236}">
                <a16:creationId xmlns:a16="http://schemas.microsoft.com/office/drawing/2014/main" id="{B4D3AF54-74F5-9783-A378-9B455C240EF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9491" y="3414231"/>
            <a:ext cx="1669793" cy="1669793"/>
          </a:xfrm>
          <a:prstGeom prst="rect">
            <a:avLst/>
          </a:prstGeom>
        </p:spPr>
      </p:pic>
      <p:pic>
        <p:nvPicPr>
          <p:cNvPr id="28" name="Imagem 27">
            <a:extLst>
              <a:ext uri="{FF2B5EF4-FFF2-40B4-BE49-F238E27FC236}">
                <a16:creationId xmlns:a16="http://schemas.microsoft.com/office/drawing/2014/main" id="{11BD49F8-7E8A-C582-B188-F3916B67452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785" y="2570776"/>
            <a:ext cx="1669472" cy="2160346"/>
          </a:xfrm>
          <a:prstGeom prst="rect">
            <a:avLst/>
          </a:prstGeom>
        </p:spPr>
      </p:pic>
      <p:sp>
        <p:nvSpPr>
          <p:cNvPr id="30" name="Retângulo 29">
            <a:extLst>
              <a:ext uri="{FF2B5EF4-FFF2-40B4-BE49-F238E27FC236}">
                <a16:creationId xmlns:a16="http://schemas.microsoft.com/office/drawing/2014/main" id="{772C4907-4B09-E783-F6F3-DD341FCFFF5B}"/>
              </a:ext>
            </a:extLst>
          </p:cNvPr>
          <p:cNvSpPr/>
          <p:nvPr/>
        </p:nvSpPr>
        <p:spPr>
          <a:xfrm>
            <a:off x="9965065" y="4028349"/>
            <a:ext cx="21439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I.T.</a:t>
            </a:r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id="{D03460A9-603D-495D-21AE-42048702C0BD}"/>
              </a:ext>
            </a:extLst>
          </p:cNvPr>
          <p:cNvSpPr/>
          <p:nvPr/>
        </p:nvSpPr>
        <p:spPr>
          <a:xfrm>
            <a:off x="4557133" y="2441267"/>
            <a:ext cx="21439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>
                <a:solidFill>
                  <a:schemeClr val="bg1"/>
                </a:solidFill>
              </a:rPr>
              <a:t>NETWORKING</a:t>
            </a:r>
            <a:endParaRPr lang="pt-BR" b="1" dirty="0">
              <a:solidFill>
                <a:schemeClr val="bg1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229" y="3818251"/>
            <a:ext cx="950269" cy="950269"/>
          </a:xfrm>
          <a:prstGeom prst="rect">
            <a:avLst/>
          </a:prstGeom>
        </p:spPr>
      </p:pic>
      <p:sp>
        <p:nvSpPr>
          <p:cNvPr id="29" name="Retângulo 28">
            <a:extLst>
              <a:ext uri="{FF2B5EF4-FFF2-40B4-BE49-F238E27FC236}">
                <a16:creationId xmlns:a16="http://schemas.microsoft.com/office/drawing/2014/main" id="{D03460A9-603D-495D-21AE-42048702C0BD}"/>
              </a:ext>
            </a:extLst>
          </p:cNvPr>
          <p:cNvSpPr/>
          <p:nvPr/>
        </p:nvSpPr>
        <p:spPr>
          <a:xfrm>
            <a:off x="8248894" y="5395018"/>
            <a:ext cx="25419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>
                <a:solidFill>
                  <a:schemeClr val="bg1"/>
                </a:solidFill>
              </a:rPr>
              <a:t>MANAGEMENT OF INTERNAL PROCESSES</a:t>
            </a:r>
            <a:endParaRPr lang="pt-B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697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30E5EB3-88C8-F141-0A31-9AFD47BFD6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9A38EDEC-5342-B222-5B7F-70F18BABAE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9DB5520-53B7-C7A1-9A20-5460D6DB2B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EA4A958-B050-6466-42F8-98B6EC9CAD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60A6544-C698-E399-EB39-9B72BE118F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F392ED87-695A-A27E-9157-7CD674D41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987" y="461107"/>
            <a:ext cx="10044023" cy="877729"/>
          </a:xfr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US" sz="3600" dirty="0">
                <a:solidFill>
                  <a:srgbClr val="FFFFFF"/>
                </a:solidFill>
                <a:latin typeface="Arial Black" panose="020B0A04020102020204" pitchFamily="34" charset="0"/>
              </a:rPr>
              <a:t>KEY FUNCTIONS OF </a:t>
            </a:r>
            <a:r>
              <a:rPr lang="en-US" sz="3600" dirty="0" smtClean="0">
                <a:solidFill>
                  <a:srgbClr val="FFFFFF"/>
                </a:solidFill>
                <a:latin typeface="Arial Black" panose="020B0A04020102020204" pitchFamily="34" charset="0"/>
              </a:rPr>
              <a:t>RDOs</a:t>
            </a:r>
            <a:endParaRPr lang="pt-BR" sz="3600" dirty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pic>
        <p:nvPicPr>
          <p:cNvPr id="2" name="Imagem 1" descr="Logotipo&#10;&#10;Descrição gerada automaticamente com confiança média">
            <a:extLst>
              <a:ext uri="{FF2B5EF4-FFF2-40B4-BE49-F238E27FC236}">
                <a16:creationId xmlns:a16="http://schemas.microsoft.com/office/drawing/2014/main" id="{AD49D83F-95B4-58D0-4720-5C5CD36832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4778" y="6133682"/>
            <a:ext cx="1805853" cy="496930"/>
          </a:xfrm>
          <a:prstGeom prst="rect">
            <a:avLst/>
          </a:prstGeom>
        </p:spPr>
      </p:pic>
      <p:sp>
        <p:nvSpPr>
          <p:cNvPr id="33" name="Retângulo 32">
            <a:extLst>
              <a:ext uri="{FF2B5EF4-FFF2-40B4-BE49-F238E27FC236}">
                <a16:creationId xmlns:a16="http://schemas.microsoft.com/office/drawing/2014/main" id="{429ED92F-1BF6-A7C2-BAE2-6A3133052FED}"/>
              </a:ext>
            </a:extLst>
          </p:cNvPr>
          <p:cNvSpPr/>
          <p:nvPr/>
        </p:nvSpPr>
        <p:spPr>
          <a:xfrm>
            <a:off x="402690" y="2242850"/>
            <a:ext cx="1808630" cy="3576829"/>
          </a:xfrm>
          <a:prstGeom prst="rect">
            <a:avLst/>
          </a:prstGeom>
          <a:ln w="57150">
            <a:solidFill>
              <a:srgbClr val="13305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endParaRPr lang="pt-BR" sz="1600" dirty="0">
              <a:latin typeface="Calibri"/>
              <a:cs typeface="Calibri"/>
            </a:endParaRPr>
          </a:p>
        </p:txBody>
      </p:sp>
      <p:sp>
        <p:nvSpPr>
          <p:cNvPr id="34" name="Retângulo 33">
            <a:extLst>
              <a:ext uri="{FF2B5EF4-FFF2-40B4-BE49-F238E27FC236}">
                <a16:creationId xmlns:a16="http://schemas.microsoft.com/office/drawing/2014/main" id="{9B1C7CBA-93EB-5F41-0C35-9B3C254D2139}"/>
              </a:ext>
            </a:extLst>
          </p:cNvPr>
          <p:cNvSpPr/>
          <p:nvPr/>
        </p:nvSpPr>
        <p:spPr>
          <a:xfrm>
            <a:off x="2819659" y="2242849"/>
            <a:ext cx="1808630" cy="3576829"/>
          </a:xfrm>
          <a:prstGeom prst="rect">
            <a:avLst/>
          </a:prstGeom>
          <a:ln w="57150">
            <a:solidFill>
              <a:srgbClr val="03387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endParaRPr lang="pt-BR" sz="1600" b="1" dirty="0">
              <a:solidFill>
                <a:srgbClr val="575756"/>
              </a:solidFill>
              <a:ea typeface="+mn-lt"/>
              <a:cs typeface="+mn-lt"/>
            </a:endParaRPr>
          </a:p>
          <a:p>
            <a:pPr algn="ctr"/>
            <a:endParaRPr lang="pt-BR" dirty="0">
              <a:solidFill>
                <a:srgbClr val="000000"/>
              </a:solidFill>
              <a:latin typeface="Calibri" panose="020F0502020204030204"/>
              <a:cs typeface="Calibri"/>
            </a:endParaRPr>
          </a:p>
        </p:txBody>
      </p:sp>
      <p:sp>
        <p:nvSpPr>
          <p:cNvPr id="35" name="Retângulo 34">
            <a:extLst>
              <a:ext uri="{FF2B5EF4-FFF2-40B4-BE49-F238E27FC236}">
                <a16:creationId xmlns:a16="http://schemas.microsoft.com/office/drawing/2014/main" id="{4C87C35F-59E1-7519-C24D-386E2F16D8DC}"/>
              </a:ext>
            </a:extLst>
          </p:cNvPr>
          <p:cNvSpPr/>
          <p:nvPr/>
        </p:nvSpPr>
        <p:spPr>
          <a:xfrm>
            <a:off x="5189002" y="2242849"/>
            <a:ext cx="1808630" cy="3576829"/>
          </a:xfrm>
          <a:prstGeom prst="rect">
            <a:avLst/>
          </a:prstGeom>
          <a:ln w="57150">
            <a:solidFill>
              <a:srgbClr val="2061A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r>
              <a:rPr lang="pt-BR" sz="1600" dirty="0">
                <a:solidFill>
                  <a:srgbClr val="575756"/>
                </a:solidFill>
                <a:ea typeface="+mn-lt"/>
                <a:cs typeface="+mn-lt"/>
              </a:rPr>
              <a:t> </a:t>
            </a:r>
            <a:endParaRPr lang="pt-BR" sz="1600" dirty="0">
              <a:solidFill>
                <a:srgbClr val="575756"/>
              </a:solidFill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endParaRPr lang="pt-BR" sz="1600" b="1" dirty="0">
              <a:solidFill>
                <a:srgbClr val="575756"/>
              </a:solidFill>
              <a:ea typeface="+mn-lt"/>
              <a:cs typeface="+mn-lt"/>
            </a:endParaRPr>
          </a:p>
          <a:p>
            <a:endParaRPr lang="pt-BR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36" name="Retângulo 35">
            <a:extLst>
              <a:ext uri="{FF2B5EF4-FFF2-40B4-BE49-F238E27FC236}">
                <a16:creationId xmlns:a16="http://schemas.microsoft.com/office/drawing/2014/main" id="{E2BE87B1-1A55-F594-F543-C9AD940D1D22}"/>
              </a:ext>
            </a:extLst>
          </p:cNvPr>
          <p:cNvSpPr/>
          <p:nvPr/>
        </p:nvSpPr>
        <p:spPr>
          <a:xfrm>
            <a:off x="7510722" y="2242849"/>
            <a:ext cx="1808630" cy="3576829"/>
          </a:xfrm>
          <a:prstGeom prst="rect">
            <a:avLst/>
          </a:prstGeom>
          <a:ln w="57150">
            <a:solidFill>
              <a:srgbClr val="0189D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pt-BR" dirty="0">
              <a:cs typeface="Calibri"/>
            </a:endParaRPr>
          </a:p>
        </p:txBody>
      </p:sp>
      <p:sp>
        <p:nvSpPr>
          <p:cNvPr id="37" name="Retângulo 36">
            <a:extLst>
              <a:ext uri="{FF2B5EF4-FFF2-40B4-BE49-F238E27FC236}">
                <a16:creationId xmlns:a16="http://schemas.microsoft.com/office/drawing/2014/main" id="{E1F84288-E300-09FA-7264-A1692CC9363C}"/>
              </a:ext>
            </a:extLst>
          </p:cNvPr>
          <p:cNvSpPr/>
          <p:nvPr/>
        </p:nvSpPr>
        <p:spPr>
          <a:xfrm>
            <a:off x="9963409" y="2242849"/>
            <a:ext cx="1808630" cy="3576829"/>
          </a:xfrm>
          <a:prstGeom prst="rect">
            <a:avLst/>
          </a:prstGeom>
          <a:ln w="57150">
            <a:solidFill>
              <a:srgbClr val="62BDEB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pt-BR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38" name="Fluxograma: Conector 37">
            <a:extLst>
              <a:ext uri="{FF2B5EF4-FFF2-40B4-BE49-F238E27FC236}">
                <a16:creationId xmlns:a16="http://schemas.microsoft.com/office/drawing/2014/main" id="{A734729F-5755-056B-9500-2A778C349A1E}"/>
              </a:ext>
            </a:extLst>
          </p:cNvPr>
          <p:cNvSpPr/>
          <p:nvPr/>
        </p:nvSpPr>
        <p:spPr>
          <a:xfrm>
            <a:off x="183274" y="1756396"/>
            <a:ext cx="647734" cy="704432"/>
          </a:xfrm>
          <a:prstGeom prst="flowChartConnector">
            <a:avLst/>
          </a:prstGeom>
          <a:solidFill>
            <a:srgbClr val="133051"/>
          </a:solidFill>
          <a:ln>
            <a:solidFill>
              <a:srgbClr val="00397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kern="1200" dirty="0">
                <a:solidFill>
                  <a:schemeClr val="bg1"/>
                </a:solidFill>
                <a:latin typeface="Arial Black"/>
                <a:ea typeface="+mn-ea"/>
                <a:cs typeface="+mn-cs"/>
              </a:rPr>
              <a:t>1</a:t>
            </a:r>
            <a:endParaRPr lang="pt-BR" dirty="0"/>
          </a:p>
        </p:txBody>
      </p:sp>
      <p:sp>
        <p:nvSpPr>
          <p:cNvPr id="39" name="Fluxograma: Conector 38">
            <a:extLst>
              <a:ext uri="{FF2B5EF4-FFF2-40B4-BE49-F238E27FC236}">
                <a16:creationId xmlns:a16="http://schemas.microsoft.com/office/drawing/2014/main" id="{155D1BFB-2700-0CF5-4D08-C6A12103763E}"/>
              </a:ext>
            </a:extLst>
          </p:cNvPr>
          <p:cNvSpPr/>
          <p:nvPr/>
        </p:nvSpPr>
        <p:spPr>
          <a:xfrm>
            <a:off x="9660648" y="1756395"/>
            <a:ext cx="647734" cy="704432"/>
          </a:xfrm>
          <a:prstGeom prst="flowChartConnector">
            <a:avLst/>
          </a:prstGeom>
          <a:solidFill>
            <a:srgbClr val="62BDEB"/>
          </a:solidFill>
          <a:ln>
            <a:solidFill>
              <a:srgbClr val="62BDE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0" name="Fluxograma: Conector 39">
            <a:extLst>
              <a:ext uri="{FF2B5EF4-FFF2-40B4-BE49-F238E27FC236}">
                <a16:creationId xmlns:a16="http://schemas.microsoft.com/office/drawing/2014/main" id="{5040E9CF-F1F3-14A7-D208-7C9FBCEF2FCE}"/>
              </a:ext>
            </a:extLst>
          </p:cNvPr>
          <p:cNvSpPr/>
          <p:nvPr/>
        </p:nvSpPr>
        <p:spPr>
          <a:xfrm>
            <a:off x="4933867" y="1756395"/>
            <a:ext cx="647734" cy="704432"/>
          </a:xfrm>
          <a:prstGeom prst="flowChartConnector">
            <a:avLst/>
          </a:prstGeom>
          <a:solidFill>
            <a:srgbClr val="2061AF"/>
          </a:solidFill>
          <a:ln>
            <a:solidFill>
              <a:srgbClr val="2061A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r"/>
            <a:endParaRPr lang="pt-BR" sz="2800" b="1" dirty="0">
              <a:latin typeface="Arial Black"/>
            </a:endParaRPr>
          </a:p>
        </p:txBody>
      </p:sp>
      <p:sp>
        <p:nvSpPr>
          <p:cNvPr id="41" name="Fluxograma: Conector 40">
            <a:extLst>
              <a:ext uri="{FF2B5EF4-FFF2-40B4-BE49-F238E27FC236}">
                <a16:creationId xmlns:a16="http://schemas.microsoft.com/office/drawing/2014/main" id="{B4ECE709-18D4-A13D-AA0D-49D516F22021}"/>
              </a:ext>
            </a:extLst>
          </p:cNvPr>
          <p:cNvSpPr/>
          <p:nvPr/>
        </p:nvSpPr>
        <p:spPr>
          <a:xfrm>
            <a:off x="7327024" y="1756395"/>
            <a:ext cx="647734" cy="704432"/>
          </a:xfrm>
          <a:prstGeom prst="flowChartConnector">
            <a:avLst/>
          </a:prstGeom>
          <a:solidFill>
            <a:srgbClr val="0289D2"/>
          </a:solidFill>
          <a:ln>
            <a:solidFill>
              <a:srgbClr val="0289D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2" name="Fluxograma: Conector 41">
            <a:extLst>
              <a:ext uri="{FF2B5EF4-FFF2-40B4-BE49-F238E27FC236}">
                <a16:creationId xmlns:a16="http://schemas.microsoft.com/office/drawing/2014/main" id="{B176B750-7FC6-F5DC-F945-9B0A4B12C2CC}"/>
              </a:ext>
            </a:extLst>
          </p:cNvPr>
          <p:cNvSpPr/>
          <p:nvPr/>
        </p:nvSpPr>
        <p:spPr>
          <a:xfrm>
            <a:off x="2588335" y="1756395"/>
            <a:ext cx="647734" cy="704432"/>
          </a:xfrm>
          <a:prstGeom prst="flowChartConnector">
            <a:avLst/>
          </a:prstGeom>
          <a:solidFill>
            <a:srgbClr val="023A77"/>
          </a:solidFill>
          <a:ln>
            <a:solidFill>
              <a:srgbClr val="03387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t-BR" sz="2800" b="1" dirty="0">
                <a:solidFill>
                  <a:schemeClr val="bg1"/>
                </a:solidFill>
                <a:latin typeface="Arial Black"/>
              </a:rPr>
              <a:t>2</a:t>
            </a:r>
            <a:endParaRPr lang="pt-BR" dirty="0"/>
          </a:p>
        </p:txBody>
      </p:sp>
      <p:sp>
        <p:nvSpPr>
          <p:cNvPr id="43" name="CaixaDeTexto 42">
            <a:extLst>
              <a:ext uri="{FF2B5EF4-FFF2-40B4-BE49-F238E27FC236}">
                <a16:creationId xmlns:a16="http://schemas.microsoft.com/office/drawing/2014/main" id="{9F9A85A3-FA31-9D04-5FE2-78B25BFBD766}"/>
              </a:ext>
            </a:extLst>
          </p:cNvPr>
          <p:cNvSpPr txBox="1"/>
          <p:nvPr/>
        </p:nvSpPr>
        <p:spPr>
          <a:xfrm>
            <a:off x="5037712" y="1838256"/>
            <a:ext cx="304348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pt-BR" sz="2800" b="1" dirty="0">
                <a:solidFill>
                  <a:schemeClr val="bg1"/>
                </a:solidFill>
                <a:latin typeface="Arial Black"/>
              </a:rPr>
              <a:t>3</a:t>
            </a:r>
          </a:p>
        </p:txBody>
      </p:sp>
      <p:sp>
        <p:nvSpPr>
          <p:cNvPr id="44" name="CaixaDeTexto 43">
            <a:extLst>
              <a:ext uri="{FF2B5EF4-FFF2-40B4-BE49-F238E27FC236}">
                <a16:creationId xmlns:a16="http://schemas.microsoft.com/office/drawing/2014/main" id="{775F9C44-588E-89CF-90DB-F1D457E2D028}"/>
              </a:ext>
            </a:extLst>
          </p:cNvPr>
          <p:cNvSpPr txBox="1"/>
          <p:nvPr/>
        </p:nvSpPr>
        <p:spPr>
          <a:xfrm>
            <a:off x="7425112" y="1828072"/>
            <a:ext cx="304348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pt-BR" sz="2800" b="1" dirty="0">
                <a:solidFill>
                  <a:schemeClr val="bg1"/>
                </a:solidFill>
                <a:latin typeface="Arial Black"/>
              </a:rPr>
              <a:t>4</a:t>
            </a:r>
          </a:p>
        </p:txBody>
      </p:sp>
      <p:sp>
        <p:nvSpPr>
          <p:cNvPr id="45" name="CaixaDeTexto 44">
            <a:extLst>
              <a:ext uri="{FF2B5EF4-FFF2-40B4-BE49-F238E27FC236}">
                <a16:creationId xmlns:a16="http://schemas.microsoft.com/office/drawing/2014/main" id="{DD5791B4-66D6-7966-F0E3-463A14398C61}"/>
              </a:ext>
            </a:extLst>
          </p:cNvPr>
          <p:cNvSpPr txBox="1"/>
          <p:nvPr/>
        </p:nvSpPr>
        <p:spPr>
          <a:xfrm>
            <a:off x="9788557" y="1825290"/>
            <a:ext cx="304348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pt-BR" sz="2800" b="1" dirty="0">
                <a:solidFill>
                  <a:schemeClr val="bg1"/>
                </a:solidFill>
                <a:latin typeface="Arial Black"/>
              </a:rPr>
              <a:t>5</a:t>
            </a:r>
          </a:p>
        </p:txBody>
      </p:sp>
      <p:sp>
        <p:nvSpPr>
          <p:cNvPr id="46" name="CaixaDeTexto 45">
            <a:extLst>
              <a:ext uri="{FF2B5EF4-FFF2-40B4-BE49-F238E27FC236}">
                <a16:creationId xmlns:a16="http://schemas.microsoft.com/office/drawing/2014/main" id="{F8FE9E71-0DD5-9F90-070D-33513319D88C}"/>
              </a:ext>
            </a:extLst>
          </p:cNvPr>
          <p:cNvSpPr txBox="1"/>
          <p:nvPr/>
        </p:nvSpPr>
        <p:spPr>
          <a:xfrm>
            <a:off x="7510722" y="2757438"/>
            <a:ext cx="1808631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Engagement with National and International Funders: </a:t>
            </a:r>
            <a:br>
              <a:rPr lang="en-US" sz="1400" b="1" dirty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="1" dirty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400" b="1" dirty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Acquiring knowledge about funders' requirements, priority topics, and strategic contacts.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CaixaDeTexto 46">
            <a:extLst>
              <a:ext uri="{FF2B5EF4-FFF2-40B4-BE49-F238E27FC236}">
                <a16:creationId xmlns:a16="http://schemas.microsoft.com/office/drawing/2014/main" id="{07D732A4-85EF-B689-EF21-2ED3D1A041A8}"/>
              </a:ext>
            </a:extLst>
          </p:cNvPr>
          <p:cNvSpPr txBox="1"/>
          <p:nvPr/>
        </p:nvSpPr>
        <p:spPr>
          <a:xfrm>
            <a:off x="5195805" y="2546241"/>
            <a:ext cx="1808630" cy="3185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575756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Establishment and Maintenance of Strategic Partnerships: </a:t>
            </a:r>
            <a:endParaRPr lang="en-US" sz="1400" b="1" dirty="0" smtClean="0">
              <a:solidFill>
                <a:srgbClr val="575756"/>
              </a:solidFill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pPr algn="ctr"/>
            <a:endParaRPr lang="en-US" sz="1400" b="1" dirty="0">
              <a:solidFill>
                <a:srgbClr val="575756"/>
              </a:solidFill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pPr algn="ctr"/>
            <a:r>
              <a:rPr lang="en-US" sz="1300" dirty="0" smtClean="0">
                <a:solidFill>
                  <a:srgbClr val="575756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Identifying</a:t>
            </a:r>
            <a:r>
              <a:rPr lang="en-US" sz="1300" dirty="0">
                <a:solidFill>
                  <a:srgbClr val="575756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, building, and strengthening partnerships with academic institutions, industries, municipal, state, and federal governments, as well as national and international </a:t>
            </a:r>
            <a:r>
              <a:rPr lang="en-US" sz="1300" dirty="0" smtClean="0">
                <a:solidFill>
                  <a:srgbClr val="575756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funding organizations</a:t>
            </a:r>
            <a:r>
              <a:rPr lang="en-US" sz="1400" b="1" dirty="0">
                <a:solidFill>
                  <a:srgbClr val="575756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.</a:t>
            </a:r>
            <a:endParaRPr lang="pt-BR" sz="1400" dirty="0">
              <a:solidFill>
                <a:srgbClr val="57575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CaixaDeTexto 47">
            <a:extLst>
              <a:ext uri="{FF2B5EF4-FFF2-40B4-BE49-F238E27FC236}">
                <a16:creationId xmlns:a16="http://schemas.microsoft.com/office/drawing/2014/main" id="{8A0E2005-E246-47FC-7E20-02996474F4B7}"/>
              </a:ext>
            </a:extLst>
          </p:cNvPr>
          <p:cNvSpPr txBox="1"/>
          <p:nvPr/>
        </p:nvSpPr>
        <p:spPr>
          <a:xfrm>
            <a:off x="2968431" y="2843531"/>
            <a:ext cx="15120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575756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Proposal Submission Management: </a:t>
            </a:r>
            <a:br>
              <a:rPr lang="en-US" sz="1400" b="1" dirty="0">
                <a:solidFill>
                  <a:srgbClr val="575756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</a:br>
            <a:r>
              <a:rPr lang="en-US" sz="1400" b="1" dirty="0">
                <a:solidFill>
                  <a:srgbClr val="575756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/>
            </a:r>
            <a:br>
              <a:rPr lang="en-US" sz="1400" b="1" dirty="0">
                <a:solidFill>
                  <a:srgbClr val="575756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</a:br>
            <a:r>
              <a:rPr lang="en-US" sz="1400" dirty="0">
                <a:solidFill>
                  <a:srgbClr val="575756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Coordinating the submission of </a:t>
            </a:r>
            <a:r>
              <a:rPr lang="en-US" sz="1400" dirty="0" smtClean="0">
                <a:solidFill>
                  <a:srgbClr val="575756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funding proposals </a:t>
            </a:r>
            <a:r>
              <a:rPr lang="en-US" sz="1400" dirty="0">
                <a:solidFill>
                  <a:srgbClr val="575756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to third parties.</a:t>
            </a:r>
            <a:endParaRPr lang="pt-BR" sz="1400" dirty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</p:txBody>
      </p:sp>
      <p:sp>
        <p:nvSpPr>
          <p:cNvPr id="49" name="CaixaDeTexto 48">
            <a:extLst>
              <a:ext uri="{FF2B5EF4-FFF2-40B4-BE49-F238E27FC236}">
                <a16:creationId xmlns:a16="http://schemas.microsoft.com/office/drawing/2014/main" id="{71C64A83-0948-11D2-CC2B-69B6872F1DFA}"/>
              </a:ext>
            </a:extLst>
          </p:cNvPr>
          <p:cNvSpPr txBox="1"/>
          <p:nvPr/>
        </p:nvSpPr>
        <p:spPr>
          <a:xfrm>
            <a:off x="512318" y="2608325"/>
            <a:ext cx="1598889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Identification and Development of Funding Opportunities:</a:t>
            </a:r>
            <a:br>
              <a:rPr lang="en-US" sz="1400" b="1" dirty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="1" dirty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400" b="1" dirty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Prospecting, planning, and developing funding opportunities, </a:t>
            </a:r>
            <a:r>
              <a:rPr lang="en-US" sz="1400" dirty="0" smtClean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a focus </a:t>
            </a:r>
            <a:r>
              <a:rPr lang="en-US" sz="1400" dirty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US" sz="1400" dirty="0" err="1" smtClean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multidisciplinarity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CaixaDeTexto 49">
            <a:extLst>
              <a:ext uri="{FF2B5EF4-FFF2-40B4-BE49-F238E27FC236}">
                <a16:creationId xmlns:a16="http://schemas.microsoft.com/office/drawing/2014/main" id="{B6BBAD1B-2780-80AF-6F48-31603B1C18ED}"/>
              </a:ext>
            </a:extLst>
          </p:cNvPr>
          <p:cNvSpPr txBox="1"/>
          <p:nvPr/>
        </p:nvSpPr>
        <p:spPr>
          <a:xfrm>
            <a:off x="9949802" y="2649716"/>
            <a:ext cx="1808631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Structuring Research Networks: </a:t>
            </a:r>
            <a:br>
              <a:rPr lang="en-US" sz="1400" b="1" dirty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="1" dirty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400" b="1" dirty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1400" dirty="0" smtClean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upporting </a:t>
            </a:r>
            <a:r>
              <a:rPr lang="en-US" sz="1400" dirty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formation of collaborative networks among researchers from local and international institutions</a:t>
            </a:r>
            <a:endParaRPr lang="pt-BR" sz="1400" dirty="0">
              <a:solidFill>
                <a:srgbClr val="57575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118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30E5EB3-88C8-F141-0A31-9AFD47BFD6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9A38EDEC-5342-B222-5B7F-70F18BABAE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9DB5520-53B7-C7A1-9A20-5460D6DB2B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EA4A958-B050-6466-42F8-98B6EC9CAD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60A6544-C698-E399-EB39-9B72BE118F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F392ED87-695A-A27E-9157-7CD674D41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987" y="461107"/>
            <a:ext cx="10044023" cy="877729"/>
          </a:xfr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US" sz="3600" dirty="0">
                <a:solidFill>
                  <a:srgbClr val="FFFFFF"/>
                </a:solidFill>
                <a:latin typeface="Arial Black" panose="020B0A04020102020204" pitchFamily="34" charset="0"/>
              </a:rPr>
              <a:t>KEY FUNCTIONS OF </a:t>
            </a:r>
            <a:r>
              <a:rPr lang="en-US" sz="3600" dirty="0" smtClean="0">
                <a:solidFill>
                  <a:srgbClr val="FFFFFF"/>
                </a:solidFill>
                <a:latin typeface="Arial Black" panose="020B0A04020102020204" pitchFamily="34" charset="0"/>
              </a:rPr>
              <a:t>RDOs</a:t>
            </a:r>
            <a:endParaRPr lang="pt-BR" sz="3600" dirty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pic>
        <p:nvPicPr>
          <p:cNvPr id="2" name="Imagem 1" descr="Logotipo&#10;&#10;Descrição gerada automaticamente com confiança média">
            <a:extLst>
              <a:ext uri="{FF2B5EF4-FFF2-40B4-BE49-F238E27FC236}">
                <a16:creationId xmlns:a16="http://schemas.microsoft.com/office/drawing/2014/main" id="{AD49D83F-95B4-58D0-4720-5C5CD36832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4778" y="6133682"/>
            <a:ext cx="1805853" cy="496930"/>
          </a:xfrm>
          <a:prstGeom prst="rect">
            <a:avLst/>
          </a:prstGeom>
        </p:spPr>
      </p:pic>
      <p:sp>
        <p:nvSpPr>
          <p:cNvPr id="33" name="Retângulo 32">
            <a:extLst>
              <a:ext uri="{FF2B5EF4-FFF2-40B4-BE49-F238E27FC236}">
                <a16:creationId xmlns:a16="http://schemas.microsoft.com/office/drawing/2014/main" id="{429ED92F-1BF6-A7C2-BAE2-6A3133052FED}"/>
              </a:ext>
            </a:extLst>
          </p:cNvPr>
          <p:cNvSpPr/>
          <p:nvPr/>
        </p:nvSpPr>
        <p:spPr>
          <a:xfrm>
            <a:off x="402690" y="2242850"/>
            <a:ext cx="1808630" cy="3576829"/>
          </a:xfrm>
          <a:prstGeom prst="rect">
            <a:avLst/>
          </a:prstGeom>
          <a:ln w="57150">
            <a:solidFill>
              <a:srgbClr val="13305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endParaRPr lang="pt-BR" sz="1600" dirty="0">
              <a:latin typeface="Calibri"/>
              <a:cs typeface="Calibri"/>
            </a:endParaRPr>
          </a:p>
        </p:txBody>
      </p:sp>
      <p:sp>
        <p:nvSpPr>
          <p:cNvPr id="34" name="Retângulo 33">
            <a:extLst>
              <a:ext uri="{FF2B5EF4-FFF2-40B4-BE49-F238E27FC236}">
                <a16:creationId xmlns:a16="http://schemas.microsoft.com/office/drawing/2014/main" id="{9B1C7CBA-93EB-5F41-0C35-9B3C254D2139}"/>
              </a:ext>
            </a:extLst>
          </p:cNvPr>
          <p:cNvSpPr/>
          <p:nvPr/>
        </p:nvSpPr>
        <p:spPr>
          <a:xfrm>
            <a:off x="2819659" y="2242849"/>
            <a:ext cx="1808630" cy="3576829"/>
          </a:xfrm>
          <a:prstGeom prst="rect">
            <a:avLst/>
          </a:prstGeom>
          <a:ln w="57150">
            <a:solidFill>
              <a:srgbClr val="03387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endParaRPr lang="pt-BR" sz="1600" b="1" dirty="0">
              <a:solidFill>
                <a:srgbClr val="575756"/>
              </a:solidFill>
              <a:ea typeface="+mn-lt"/>
              <a:cs typeface="+mn-lt"/>
            </a:endParaRPr>
          </a:p>
          <a:p>
            <a:pPr algn="ctr"/>
            <a:endParaRPr lang="pt-BR" dirty="0">
              <a:solidFill>
                <a:srgbClr val="000000"/>
              </a:solidFill>
              <a:latin typeface="Calibri" panose="020F0502020204030204"/>
              <a:cs typeface="Calibri"/>
            </a:endParaRPr>
          </a:p>
        </p:txBody>
      </p:sp>
      <p:sp>
        <p:nvSpPr>
          <p:cNvPr id="35" name="Retângulo 34">
            <a:extLst>
              <a:ext uri="{FF2B5EF4-FFF2-40B4-BE49-F238E27FC236}">
                <a16:creationId xmlns:a16="http://schemas.microsoft.com/office/drawing/2014/main" id="{4C87C35F-59E1-7519-C24D-386E2F16D8DC}"/>
              </a:ext>
            </a:extLst>
          </p:cNvPr>
          <p:cNvSpPr/>
          <p:nvPr/>
        </p:nvSpPr>
        <p:spPr>
          <a:xfrm>
            <a:off x="5189002" y="2242849"/>
            <a:ext cx="1808630" cy="3576829"/>
          </a:xfrm>
          <a:prstGeom prst="rect">
            <a:avLst/>
          </a:prstGeom>
          <a:ln w="57150">
            <a:solidFill>
              <a:srgbClr val="2061A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r>
              <a:rPr lang="pt-BR" sz="1600" dirty="0">
                <a:solidFill>
                  <a:srgbClr val="575756"/>
                </a:solidFill>
                <a:ea typeface="+mn-lt"/>
                <a:cs typeface="+mn-lt"/>
              </a:rPr>
              <a:t> </a:t>
            </a:r>
            <a:endParaRPr lang="pt-BR" sz="1600" dirty="0">
              <a:solidFill>
                <a:srgbClr val="575756"/>
              </a:solidFill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endParaRPr lang="pt-BR" sz="1600" b="1" dirty="0">
              <a:solidFill>
                <a:srgbClr val="575756"/>
              </a:solidFill>
              <a:ea typeface="+mn-lt"/>
              <a:cs typeface="+mn-lt"/>
            </a:endParaRPr>
          </a:p>
          <a:p>
            <a:endParaRPr lang="pt-BR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36" name="Retângulo 35">
            <a:extLst>
              <a:ext uri="{FF2B5EF4-FFF2-40B4-BE49-F238E27FC236}">
                <a16:creationId xmlns:a16="http://schemas.microsoft.com/office/drawing/2014/main" id="{E2BE87B1-1A55-F594-F543-C9AD940D1D22}"/>
              </a:ext>
            </a:extLst>
          </p:cNvPr>
          <p:cNvSpPr/>
          <p:nvPr/>
        </p:nvSpPr>
        <p:spPr>
          <a:xfrm>
            <a:off x="7510722" y="2242849"/>
            <a:ext cx="1808630" cy="3576829"/>
          </a:xfrm>
          <a:prstGeom prst="rect">
            <a:avLst/>
          </a:prstGeom>
          <a:ln w="57150">
            <a:solidFill>
              <a:srgbClr val="0189D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pt-BR" dirty="0">
              <a:cs typeface="Calibri"/>
            </a:endParaRPr>
          </a:p>
        </p:txBody>
      </p:sp>
      <p:sp>
        <p:nvSpPr>
          <p:cNvPr id="37" name="Retângulo 36">
            <a:extLst>
              <a:ext uri="{FF2B5EF4-FFF2-40B4-BE49-F238E27FC236}">
                <a16:creationId xmlns:a16="http://schemas.microsoft.com/office/drawing/2014/main" id="{E1F84288-E300-09FA-7264-A1692CC9363C}"/>
              </a:ext>
            </a:extLst>
          </p:cNvPr>
          <p:cNvSpPr/>
          <p:nvPr/>
        </p:nvSpPr>
        <p:spPr>
          <a:xfrm>
            <a:off x="9963409" y="2242849"/>
            <a:ext cx="1808630" cy="3576829"/>
          </a:xfrm>
          <a:prstGeom prst="rect">
            <a:avLst/>
          </a:prstGeom>
          <a:ln w="57150">
            <a:solidFill>
              <a:srgbClr val="62BDEB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pt-BR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38" name="Fluxograma: Conector 37">
            <a:extLst>
              <a:ext uri="{FF2B5EF4-FFF2-40B4-BE49-F238E27FC236}">
                <a16:creationId xmlns:a16="http://schemas.microsoft.com/office/drawing/2014/main" id="{A734729F-5755-056B-9500-2A778C349A1E}"/>
              </a:ext>
            </a:extLst>
          </p:cNvPr>
          <p:cNvSpPr/>
          <p:nvPr/>
        </p:nvSpPr>
        <p:spPr>
          <a:xfrm>
            <a:off x="183274" y="1756396"/>
            <a:ext cx="647734" cy="704432"/>
          </a:xfrm>
          <a:prstGeom prst="flowChartConnector">
            <a:avLst/>
          </a:prstGeom>
          <a:solidFill>
            <a:srgbClr val="133051"/>
          </a:solidFill>
          <a:ln>
            <a:solidFill>
              <a:srgbClr val="00397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kern="1200" dirty="0">
                <a:solidFill>
                  <a:schemeClr val="bg1"/>
                </a:solidFill>
                <a:latin typeface="Arial Black"/>
                <a:ea typeface="+mn-ea"/>
                <a:cs typeface="+mn-cs"/>
              </a:rPr>
              <a:t>6</a:t>
            </a:r>
            <a:endParaRPr lang="pt-BR" dirty="0"/>
          </a:p>
        </p:txBody>
      </p:sp>
      <p:sp>
        <p:nvSpPr>
          <p:cNvPr id="39" name="Fluxograma: Conector 38">
            <a:extLst>
              <a:ext uri="{FF2B5EF4-FFF2-40B4-BE49-F238E27FC236}">
                <a16:creationId xmlns:a16="http://schemas.microsoft.com/office/drawing/2014/main" id="{155D1BFB-2700-0CF5-4D08-C6A12103763E}"/>
              </a:ext>
            </a:extLst>
          </p:cNvPr>
          <p:cNvSpPr/>
          <p:nvPr/>
        </p:nvSpPr>
        <p:spPr>
          <a:xfrm>
            <a:off x="9660648" y="1756395"/>
            <a:ext cx="647734" cy="704432"/>
          </a:xfrm>
          <a:prstGeom prst="flowChartConnector">
            <a:avLst/>
          </a:prstGeom>
          <a:solidFill>
            <a:srgbClr val="62BDEB"/>
          </a:solidFill>
          <a:ln>
            <a:solidFill>
              <a:srgbClr val="62BDE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0" name="Fluxograma: Conector 39">
            <a:extLst>
              <a:ext uri="{FF2B5EF4-FFF2-40B4-BE49-F238E27FC236}">
                <a16:creationId xmlns:a16="http://schemas.microsoft.com/office/drawing/2014/main" id="{5040E9CF-F1F3-14A7-D208-7C9FBCEF2FCE}"/>
              </a:ext>
            </a:extLst>
          </p:cNvPr>
          <p:cNvSpPr/>
          <p:nvPr/>
        </p:nvSpPr>
        <p:spPr>
          <a:xfrm>
            <a:off x="4933867" y="1756395"/>
            <a:ext cx="647734" cy="704432"/>
          </a:xfrm>
          <a:prstGeom prst="flowChartConnector">
            <a:avLst/>
          </a:prstGeom>
          <a:solidFill>
            <a:srgbClr val="2061AF"/>
          </a:solidFill>
          <a:ln>
            <a:solidFill>
              <a:srgbClr val="2061A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r"/>
            <a:endParaRPr lang="pt-BR" sz="2800" b="1" dirty="0">
              <a:latin typeface="Arial Black"/>
            </a:endParaRPr>
          </a:p>
        </p:txBody>
      </p:sp>
      <p:sp>
        <p:nvSpPr>
          <p:cNvPr id="41" name="Fluxograma: Conector 40">
            <a:extLst>
              <a:ext uri="{FF2B5EF4-FFF2-40B4-BE49-F238E27FC236}">
                <a16:creationId xmlns:a16="http://schemas.microsoft.com/office/drawing/2014/main" id="{B4ECE709-18D4-A13D-AA0D-49D516F22021}"/>
              </a:ext>
            </a:extLst>
          </p:cNvPr>
          <p:cNvSpPr/>
          <p:nvPr/>
        </p:nvSpPr>
        <p:spPr>
          <a:xfrm>
            <a:off x="7327024" y="1756395"/>
            <a:ext cx="647734" cy="704432"/>
          </a:xfrm>
          <a:prstGeom prst="flowChartConnector">
            <a:avLst/>
          </a:prstGeom>
          <a:solidFill>
            <a:srgbClr val="0289D2"/>
          </a:solidFill>
          <a:ln>
            <a:solidFill>
              <a:srgbClr val="0289D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2" name="Fluxograma: Conector 41">
            <a:extLst>
              <a:ext uri="{FF2B5EF4-FFF2-40B4-BE49-F238E27FC236}">
                <a16:creationId xmlns:a16="http://schemas.microsoft.com/office/drawing/2014/main" id="{B176B750-7FC6-F5DC-F945-9B0A4B12C2CC}"/>
              </a:ext>
            </a:extLst>
          </p:cNvPr>
          <p:cNvSpPr/>
          <p:nvPr/>
        </p:nvSpPr>
        <p:spPr>
          <a:xfrm>
            <a:off x="2588335" y="1756395"/>
            <a:ext cx="647734" cy="704432"/>
          </a:xfrm>
          <a:prstGeom prst="flowChartConnector">
            <a:avLst/>
          </a:prstGeom>
          <a:solidFill>
            <a:srgbClr val="023A77"/>
          </a:solidFill>
          <a:ln>
            <a:solidFill>
              <a:srgbClr val="03387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t-BR" sz="2800" b="1" dirty="0">
                <a:solidFill>
                  <a:schemeClr val="bg1"/>
                </a:solidFill>
                <a:latin typeface="Arial Black"/>
              </a:rPr>
              <a:t>7</a:t>
            </a:r>
            <a:endParaRPr lang="pt-BR" dirty="0"/>
          </a:p>
        </p:txBody>
      </p:sp>
      <p:sp>
        <p:nvSpPr>
          <p:cNvPr id="43" name="CaixaDeTexto 42">
            <a:extLst>
              <a:ext uri="{FF2B5EF4-FFF2-40B4-BE49-F238E27FC236}">
                <a16:creationId xmlns:a16="http://schemas.microsoft.com/office/drawing/2014/main" id="{9F9A85A3-FA31-9D04-5FE2-78B25BFBD766}"/>
              </a:ext>
            </a:extLst>
          </p:cNvPr>
          <p:cNvSpPr txBox="1"/>
          <p:nvPr/>
        </p:nvSpPr>
        <p:spPr>
          <a:xfrm>
            <a:off x="5037712" y="1838256"/>
            <a:ext cx="304348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pt-BR" sz="2800" b="1" dirty="0">
                <a:solidFill>
                  <a:schemeClr val="bg1"/>
                </a:solidFill>
                <a:latin typeface="Arial Black"/>
              </a:rPr>
              <a:t>8</a:t>
            </a:r>
          </a:p>
        </p:txBody>
      </p:sp>
      <p:sp>
        <p:nvSpPr>
          <p:cNvPr id="44" name="CaixaDeTexto 43">
            <a:extLst>
              <a:ext uri="{FF2B5EF4-FFF2-40B4-BE49-F238E27FC236}">
                <a16:creationId xmlns:a16="http://schemas.microsoft.com/office/drawing/2014/main" id="{775F9C44-588E-89CF-90DB-F1D457E2D028}"/>
              </a:ext>
            </a:extLst>
          </p:cNvPr>
          <p:cNvSpPr txBox="1"/>
          <p:nvPr/>
        </p:nvSpPr>
        <p:spPr>
          <a:xfrm>
            <a:off x="7425112" y="1828072"/>
            <a:ext cx="304348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pt-BR" sz="2800" b="1" dirty="0">
                <a:solidFill>
                  <a:schemeClr val="bg1"/>
                </a:solidFill>
                <a:latin typeface="Arial Black"/>
              </a:rPr>
              <a:t>9</a:t>
            </a:r>
          </a:p>
        </p:txBody>
      </p:sp>
      <p:sp>
        <p:nvSpPr>
          <p:cNvPr id="45" name="CaixaDeTexto 44">
            <a:extLst>
              <a:ext uri="{FF2B5EF4-FFF2-40B4-BE49-F238E27FC236}">
                <a16:creationId xmlns:a16="http://schemas.microsoft.com/office/drawing/2014/main" id="{DD5791B4-66D6-7966-F0E3-463A14398C61}"/>
              </a:ext>
            </a:extLst>
          </p:cNvPr>
          <p:cNvSpPr txBox="1"/>
          <p:nvPr/>
        </p:nvSpPr>
        <p:spPr>
          <a:xfrm>
            <a:off x="9533826" y="1847001"/>
            <a:ext cx="78550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pt-BR" sz="2800" b="1" dirty="0">
                <a:solidFill>
                  <a:schemeClr val="bg1"/>
                </a:solidFill>
                <a:latin typeface="Arial Black"/>
              </a:rPr>
              <a:t>10</a:t>
            </a:r>
          </a:p>
        </p:txBody>
      </p:sp>
      <p:sp>
        <p:nvSpPr>
          <p:cNvPr id="46" name="CaixaDeTexto 45">
            <a:extLst>
              <a:ext uri="{FF2B5EF4-FFF2-40B4-BE49-F238E27FC236}">
                <a16:creationId xmlns:a16="http://schemas.microsoft.com/office/drawing/2014/main" id="{F8FE9E71-0DD5-9F90-070D-33513319D88C}"/>
              </a:ext>
            </a:extLst>
          </p:cNvPr>
          <p:cNvSpPr txBox="1"/>
          <p:nvPr/>
        </p:nvSpPr>
        <p:spPr>
          <a:xfrm>
            <a:off x="7510722" y="2946632"/>
            <a:ext cx="1808631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575756"/>
                </a:solidFill>
                <a:latin typeface="Arial"/>
                <a:cs typeface="Arial"/>
              </a:rPr>
              <a:t>Innovation Promotion: </a:t>
            </a:r>
            <a:br>
              <a:rPr lang="en-US" sz="1400" b="1" dirty="0">
                <a:solidFill>
                  <a:srgbClr val="575756"/>
                </a:solidFill>
                <a:latin typeface="Arial"/>
                <a:cs typeface="Arial"/>
              </a:rPr>
            </a:br>
            <a:r>
              <a:rPr lang="en-US" sz="1400" b="1" dirty="0">
                <a:solidFill>
                  <a:srgbClr val="575756"/>
                </a:solidFill>
                <a:latin typeface="Arial"/>
                <a:cs typeface="Arial"/>
              </a:rPr>
              <a:t/>
            </a:r>
            <a:br>
              <a:rPr lang="en-US" sz="1400" b="1" dirty="0">
                <a:solidFill>
                  <a:srgbClr val="575756"/>
                </a:solidFill>
                <a:latin typeface="Arial"/>
                <a:cs typeface="Arial"/>
              </a:rPr>
            </a:br>
            <a:r>
              <a:rPr lang="en-US" sz="1400" dirty="0" smtClean="0">
                <a:solidFill>
                  <a:srgbClr val="575756"/>
                </a:solidFill>
                <a:latin typeface="Arial"/>
                <a:cs typeface="Arial"/>
              </a:rPr>
              <a:t>Designing </a:t>
            </a:r>
            <a:r>
              <a:rPr lang="en-US" sz="1400" dirty="0" smtClean="0">
                <a:solidFill>
                  <a:srgbClr val="575756"/>
                </a:solidFill>
                <a:latin typeface="Arial"/>
                <a:cs typeface="Arial"/>
              </a:rPr>
              <a:t>guidelines and policies to promote R&amp;D&amp;I initiatives.</a:t>
            </a:r>
            <a:r>
              <a:rPr lang="pt-BR" sz="1400" dirty="0" smtClean="0">
                <a:solidFill>
                  <a:srgbClr val="575756"/>
                </a:solidFill>
                <a:latin typeface="Arial"/>
                <a:cs typeface="Arial"/>
              </a:rPr>
              <a:t>   </a:t>
            </a:r>
            <a:endParaRPr lang="pt-BR" dirty="0">
              <a:solidFill>
                <a:srgbClr val="575756"/>
              </a:solidFill>
              <a:latin typeface="Arial"/>
              <a:cs typeface="Arial"/>
            </a:endParaRPr>
          </a:p>
          <a:p>
            <a:pPr algn="ctr"/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CaixaDeTexto 46">
            <a:extLst>
              <a:ext uri="{FF2B5EF4-FFF2-40B4-BE49-F238E27FC236}">
                <a16:creationId xmlns:a16="http://schemas.microsoft.com/office/drawing/2014/main" id="{07D732A4-85EF-B689-EF21-2ED3D1A041A8}"/>
              </a:ext>
            </a:extLst>
          </p:cNvPr>
          <p:cNvSpPr txBox="1"/>
          <p:nvPr/>
        </p:nvSpPr>
        <p:spPr>
          <a:xfrm>
            <a:off x="5175396" y="2946632"/>
            <a:ext cx="180863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Intellectual Property Management: </a:t>
            </a:r>
            <a:br>
              <a:rPr lang="en-US" sz="1400" b="1" dirty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400" b="1" dirty="0" smtClean="0">
              <a:solidFill>
                <a:srgbClr val="57575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 smtClean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 </a:t>
            </a:r>
            <a:r>
              <a:rPr lang="en-US" sz="1400" dirty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400" dirty="0" smtClean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Negotiation </a:t>
            </a:r>
            <a:r>
              <a:rPr lang="en-US" sz="1400" dirty="0">
                <a:solidFill>
                  <a:srgbClr val="5757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IP</a:t>
            </a:r>
            <a:endParaRPr lang="pt-BR" dirty="0">
              <a:solidFill>
                <a:srgbClr val="575756"/>
              </a:solidFill>
              <a:latin typeface="Arial"/>
              <a:cs typeface="Arial"/>
            </a:endParaRPr>
          </a:p>
        </p:txBody>
      </p:sp>
      <p:sp>
        <p:nvSpPr>
          <p:cNvPr id="48" name="CaixaDeTexto 47">
            <a:extLst>
              <a:ext uri="{FF2B5EF4-FFF2-40B4-BE49-F238E27FC236}">
                <a16:creationId xmlns:a16="http://schemas.microsoft.com/office/drawing/2014/main" id="{8A0E2005-E246-47FC-7E20-02996474F4B7}"/>
              </a:ext>
            </a:extLst>
          </p:cNvPr>
          <p:cNvSpPr txBox="1"/>
          <p:nvPr/>
        </p:nvSpPr>
        <p:spPr>
          <a:xfrm>
            <a:off x="2769255" y="2295949"/>
            <a:ext cx="1934075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575756"/>
                </a:solidFill>
                <a:latin typeface="Arial"/>
                <a:cs typeface="Arial"/>
              </a:rPr>
              <a:t>Research Governance System</a:t>
            </a:r>
            <a:r>
              <a:rPr lang="en-US" sz="1400" b="1" dirty="0" smtClean="0">
                <a:solidFill>
                  <a:srgbClr val="575756"/>
                </a:solidFill>
                <a:latin typeface="Arial"/>
                <a:cs typeface="Arial"/>
              </a:rPr>
              <a:t>:</a:t>
            </a:r>
            <a:r>
              <a:rPr lang="en-US" sz="1400" b="1" dirty="0">
                <a:solidFill>
                  <a:srgbClr val="575756"/>
                </a:solidFill>
                <a:latin typeface="Arial"/>
                <a:cs typeface="Arial"/>
              </a:rPr>
              <a:t/>
            </a:r>
            <a:br>
              <a:rPr lang="en-US" sz="1400" b="1" dirty="0">
                <a:solidFill>
                  <a:srgbClr val="575756"/>
                </a:solidFill>
                <a:latin typeface="Arial"/>
                <a:cs typeface="Arial"/>
              </a:rPr>
            </a:b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Supporting 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researchers to comply with all the internal requirements of the research governance </a:t>
            </a:r>
            <a:r>
              <a:rPr lang="en-US" sz="127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system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(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E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thics 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C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ompliance Committee 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for 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Research 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I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nvolving 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H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uman 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S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ubjects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.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, </a:t>
            </a: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Research and Innovation Commission, and Central Office for Scientific 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Integrity</a:t>
            </a:r>
            <a:r>
              <a:rPr lang="en-US" sz="1300" dirty="0" smtClean="0">
                <a:latin typeface="Arial"/>
                <a:cs typeface="Arial"/>
              </a:rPr>
              <a:t>)</a:t>
            </a:r>
            <a:endParaRPr lang="pt-BR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CaixaDeTexto 48">
            <a:extLst>
              <a:ext uri="{FF2B5EF4-FFF2-40B4-BE49-F238E27FC236}">
                <a16:creationId xmlns:a16="http://schemas.microsoft.com/office/drawing/2014/main" id="{71C64A83-0948-11D2-CC2B-69B6872F1DFA}"/>
              </a:ext>
            </a:extLst>
          </p:cNvPr>
          <p:cNvSpPr txBox="1"/>
          <p:nvPr/>
        </p:nvSpPr>
        <p:spPr>
          <a:xfrm>
            <a:off x="425188" y="2521510"/>
            <a:ext cx="1818658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575756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Dissemination of Research Results:</a:t>
            </a:r>
            <a:r>
              <a:rPr lang="en-US" sz="1400" b="1" dirty="0">
                <a:solidFill>
                  <a:srgbClr val="575756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/>
            </a:r>
            <a:br>
              <a:rPr lang="en-US" sz="1400" b="1" dirty="0">
                <a:solidFill>
                  <a:srgbClr val="575756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</a:br>
            <a:r>
              <a:rPr lang="en-US" sz="1400" b="1" dirty="0">
                <a:solidFill>
                  <a:srgbClr val="575756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 </a:t>
            </a:r>
            <a:endParaRPr lang="en-US" sz="1400" b="1" dirty="0" smtClean="0">
              <a:solidFill>
                <a:srgbClr val="575756"/>
              </a:solidFill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pPr algn="ctr"/>
            <a:r>
              <a:rPr lang="en-US" sz="1400" dirty="0" smtClean="0">
                <a:solidFill>
                  <a:srgbClr val="575756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Communicating </a:t>
            </a:r>
            <a:r>
              <a:rPr lang="en-US" sz="1400" dirty="0">
                <a:solidFill>
                  <a:srgbClr val="575756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research </a:t>
            </a:r>
            <a:r>
              <a:rPr lang="en-US" sz="1400" dirty="0" smtClean="0">
                <a:solidFill>
                  <a:srgbClr val="575756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results</a:t>
            </a:r>
            <a:r>
              <a:rPr lang="en-US" sz="1400" dirty="0" smtClean="0">
                <a:solidFill>
                  <a:srgbClr val="575756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rgbClr val="575756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to internal and external </a:t>
            </a:r>
            <a:r>
              <a:rPr lang="en-US" sz="1400" dirty="0" smtClean="0">
                <a:solidFill>
                  <a:srgbClr val="575756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stakeholders and </a:t>
            </a:r>
            <a:r>
              <a:rPr lang="en-US" sz="1400" dirty="0">
                <a:solidFill>
                  <a:srgbClr val="575756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supporting strategies to generate impact on society.</a:t>
            </a:r>
            <a:endParaRPr lang="pt-BR" sz="1400" dirty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</p:txBody>
      </p:sp>
      <p:sp>
        <p:nvSpPr>
          <p:cNvPr id="50" name="CaixaDeTexto 49">
            <a:extLst>
              <a:ext uri="{FF2B5EF4-FFF2-40B4-BE49-F238E27FC236}">
                <a16:creationId xmlns:a16="http://schemas.microsoft.com/office/drawing/2014/main" id="{B6BBAD1B-2780-80AF-6F48-31603B1C18ED}"/>
              </a:ext>
            </a:extLst>
          </p:cNvPr>
          <p:cNvSpPr txBox="1"/>
          <p:nvPr/>
        </p:nvSpPr>
        <p:spPr>
          <a:xfrm>
            <a:off x="9949802" y="2649716"/>
            <a:ext cx="1808631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575756"/>
                </a:solidFill>
                <a:latin typeface="Arial"/>
                <a:cs typeface="Arial"/>
              </a:rPr>
              <a:t>Financial Management of </a:t>
            </a:r>
            <a:r>
              <a:rPr lang="en-US" sz="1400" b="1" dirty="0" smtClean="0">
                <a:solidFill>
                  <a:srgbClr val="575756"/>
                </a:solidFill>
                <a:latin typeface="Arial"/>
                <a:cs typeface="Arial"/>
              </a:rPr>
              <a:t>Funds to </a:t>
            </a:r>
            <a:r>
              <a:rPr lang="en-US" sz="1400" b="1" dirty="0">
                <a:solidFill>
                  <a:srgbClr val="575756"/>
                </a:solidFill>
                <a:latin typeface="Arial"/>
                <a:cs typeface="Arial"/>
              </a:rPr>
              <a:t>S</a:t>
            </a:r>
            <a:r>
              <a:rPr lang="en-US" sz="1400" b="1" dirty="0" smtClean="0">
                <a:solidFill>
                  <a:srgbClr val="575756"/>
                </a:solidFill>
                <a:latin typeface="Arial"/>
                <a:cs typeface="Arial"/>
              </a:rPr>
              <a:t>upport  </a:t>
            </a:r>
            <a:r>
              <a:rPr lang="en-US" sz="1400" b="1" dirty="0">
                <a:solidFill>
                  <a:srgbClr val="575756"/>
                </a:solidFill>
                <a:latin typeface="Arial"/>
                <a:cs typeface="Arial"/>
              </a:rPr>
              <a:t>Research and </a:t>
            </a:r>
            <a:r>
              <a:rPr lang="en-US" sz="1400" b="1" dirty="0" smtClean="0">
                <a:solidFill>
                  <a:srgbClr val="575756"/>
                </a:solidFill>
                <a:latin typeface="Arial"/>
                <a:cs typeface="Arial"/>
              </a:rPr>
              <a:t>Innovation: </a:t>
            </a:r>
            <a:r>
              <a:rPr lang="en-US" sz="1400" b="1" dirty="0">
                <a:solidFill>
                  <a:srgbClr val="575756"/>
                </a:solidFill>
                <a:latin typeface="Arial"/>
                <a:cs typeface="Arial"/>
              </a:rPr>
              <a:t/>
            </a:r>
            <a:br>
              <a:rPr lang="en-US" sz="1400" b="1" dirty="0">
                <a:solidFill>
                  <a:srgbClr val="575756"/>
                </a:solidFill>
                <a:latin typeface="Arial"/>
                <a:cs typeface="Arial"/>
              </a:rPr>
            </a:br>
            <a:r>
              <a:rPr lang="en-US" sz="1400" b="1" dirty="0">
                <a:solidFill>
                  <a:srgbClr val="575756"/>
                </a:solidFill>
                <a:latin typeface="Arial"/>
                <a:cs typeface="Arial"/>
              </a:rPr>
              <a:t/>
            </a:r>
            <a:br>
              <a:rPr lang="en-US" sz="1400" b="1" dirty="0">
                <a:solidFill>
                  <a:srgbClr val="575756"/>
                </a:solidFill>
                <a:latin typeface="Arial"/>
                <a:cs typeface="Arial"/>
              </a:rPr>
            </a:br>
            <a:r>
              <a:rPr lang="en-US" sz="1400" dirty="0" smtClean="0">
                <a:solidFill>
                  <a:srgbClr val="575756"/>
                </a:solidFill>
                <a:latin typeface="Arial"/>
                <a:cs typeface="Arial"/>
              </a:rPr>
              <a:t>Management </a:t>
            </a:r>
            <a:r>
              <a:rPr lang="en-US" sz="1400" dirty="0">
                <a:solidFill>
                  <a:srgbClr val="575756"/>
                </a:solidFill>
                <a:latin typeface="Arial"/>
                <a:cs typeface="Arial"/>
              </a:rPr>
              <a:t>of i</a:t>
            </a:r>
            <a:r>
              <a:rPr lang="en-US" sz="1400" dirty="0" smtClean="0">
                <a:solidFill>
                  <a:srgbClr val="575756"/>
                </a:solidFill>
                <a:latin typeface="Arial"/>
                <a:cs typeface="Arial"/>
              </a:rPr>
              <a:t>nternal </a:t>
            </a:r>
            <a:r>
              <a:rPr lang="en-US" sz="1400" dirty="0">
                <a:solidFill>
                  <a:srgbClr val="575756"/>
                </a:solidFill>
                <a:latin typeface="Arial"/>
                <a:cs typeface="Arial"/>
              </a:rPr>
              <a:t>financial resources to promote R&amp;D&amp;I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1743155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D1133FAA646447B1F506C0CC1AD96D" ma:contentTypeVersion="19" ma:contentTypeDescription="Create a new document." ma:contentTypeScope="" ma:versionID="14f4aa07d0839b33096b253d0b7c7ec8">
  <xsd:schema xmlns:xsd="http://www.w3.org/2001/XMLSchema" xmlns:xs="http://www.w3.org/2001/XMLSchema" xmlns:p="http://schemas.microsoft.com/office/2006/metadata/properties" xmlns:ns2="5542781d-72a5-46d9-8093-0fa1f196d6ef" xmlns:ns3="50a1e848-e179-4a22-99c5-517bb1bb7459" targetNamespace="http://schemas.microsoft.com/office/2006/metadata/properties" ma:root="true" ma:fieldsID="59925d844ab5b342759dba5a1dc709c2" ns2:_="" ns3:_="">
    <xsd:import namespace="5542781d-72a5-46d9-8093-0fa1f196d6ef"/>
    <xsd:import namespace="50a1e848-e179-4a22-99c5-517bb1bb74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42781d-72a5-46d9-8093-0fa1f196d6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Flow_SignoffStatus" ma:index="20" nillable="true" ma:displayName="Sign-off status" ma:internalName="Sign_x002d_off_x0020_status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5b5b39e-099d-40c3-b251-37436ed69ed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a1e848-e179-4a22-99c5-517bb1bb7459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87f5f95-d141-4bc4-a91a-84dc09fea444}" ma:internalName="TaxCatchAll" ma:showField="CatchAllData" ma:web="50a1e848-e179-4a22-99c5-517bb1bb74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0a1e848-e179-4a22-99c5-517bb1bb7459" xsi:nil="true"/>
    <lcf76f155ced4ddcb4097134ff3c332f xmlns="5542781d-72a5-46d9-8093-0fa1f196d6ef">
      <Terms xmlns="http://schemas.microsoft.com/office/infopath/2007/PartnerControls"/>
    </lcf76f155ced4ddcb4097134ff3c332f>
    <_Flow_SignoffStatus xmlns="5542781d-72a5-46d9-8093-0fa1f196d6ef" xsi:nil="true"/>
  </documentManagement>
</p:properties>
</file>

<file path=customXml/itemProps1.xml><?xml version="1.0" encoding="utf-8"?>
<ds:datastoreItem xmlns:ds="http://schemas.openxmlformats.org/officeDocument/2006/customXml" ds:itemID="{AA56670D-A682-452B-8D4B-09E976AD7646}"/>
</file>

<file path=customXml/itemProps2.xml><?xml version="1.0" encoding="utf-8"?>
<ds:datastoreItem xmlns:ds="http://schemas.openxmlformats.org/officeDocument/2006/customXml" ds:itemID="{1C7039CD-F292-4D45-AA81-FC70944AFA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26DD02-2B74-4462-9A66-A08DEDFB8FD5}">
  <ds:schemaRefs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dcmitype/"/>
    <ds:schemaRef ds:uri="13caafbc-ecb9-4865-b822-b1955d18b159"/>
    <ds:schemaRef ds:uri="http://schemas.openxmlformats.org/package/2006/metadata/core-properties"/>
    <ds:schemaRef ds:uri="http://www.w3.org/XML/1998/namespace"/>
    <ds:schemaRef ds:uri="279841a6-db83-4047-88db-29c9a42e789a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828</TotalTime>
  <Words>1907</Words>
  <Application>Microsoft Office PowerPoint</Application>
  <PresentationFormat>Widescreen</PresentationFormat>
  <Paragraphs>256</Paragraphs>
  <Slides>20</Slides>
  <Notes>19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6" baseType="lpstr">
      <vt:lpstr>Aptos</vt:lpstr>
      <vt:lpstr>Arial</vt:lpstr>
      <vt:lpstr>Arial Black</vt:lpstr>
      <vt:lpstr>Calibri</vt:lpstr>
      <vt:lpstr>Garamond</vt:lpstr>
      <vt:lpstr>Office Theme</vt:lpstr>
      <vt:lpstr>The Role of Research Development Offices in Developing and Maintaining Long-Term Partnerships </vt:lpstr>
      <vt:lpstr>Fundação Getulio Vargas (FGV)</vt:lpstr>
      <vt:lpstr>Fundação Getulio Vargas (FGV)</vt:lpstr>
      <vt:lpstr>CHALLENGES FACED BY RESEARCHERS</vt:lpstr>
      <vt:lpstr>Apresentação do PowerPoint</vt:lpstr>
      <vt:lpstr>WHAT A RESEARCH DEVELOPMENT OFFICE (RDO) DOES?</vt:lpstr>
      <vt:lpstr>Research Development Office</vt:lpstr>
      <vt:lpstr>KEY FUNCTIONS OF RDOs</vt:lpstr>
      <vt:lpstr>KEY FUNCTIONS OF RDOs</vt:lpstr>
      <vt:lpstr>FGV:  A Case Study</vt:lpstr>
      <vt:lpstr>THE IMPACT OF THE RESEARCH DEVELOPMENT OFFICE AT FGV</vt:lpstr>
      <vt:lpstr>THE IMPACT OF THE RESEARCH DEVELOPMENT OFFICE AT FGV</vt:lpstr>
      <vt:lpstr>The Impact of Research Development Office Support: FGV &amp; BR-UK PACT</vt:lpstr>
      <vt:lpstr>FGV and FAPESP </vt:lpstr>
      <vt:lpstr>FGV and FAPESP </vt:lpstr>
      <vt:lpstr>Apresentação do PowerPoint</vt:lpstr>
      <vt:lpstr>A Successful Partnership:  FGV &amp; University of New South Wales (UNSW-Sydney)  </vt:lpstr>
      <vt:lpstr>FGV and Fiocruz Partnership (Working in Progress):  </vt:lpstr>
      <vt:lpstr>Why are RDOs Important?</vt:lpstr>
      <vt:lpstr>Q&amp;A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Facilitating International Collaboration:  The Role of Research Development Offices in Developing and Maintaining Long-Term Partnerships</dc:title>
  <dc:subject/>
  <dc:creator>Tamara Martins Chaves Marques</dc:creator>
  <cp:keywords/>
  <dc:description>generated using python-pptx</dc:description>
  <cp:lastModifiedBy>Goret Pereira Paulo</cp:lastModifiedBy>
  <cp:revision>72</cp:revision>
  <cp:lastPrinted>2025-02-07T23:18:22Z</cp:lastPrinted>
  <dcterms:created xsi:type="dcterms:W3CDTF">2013-01-27T09:14:16Z</dcterms:created>
  <dcterms:modified xsi:type="dcterms:W3CDTF">2025-02-09T03:11:39Z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0x0101009FD1133FAA646447B1F506C0CC1AD96D</vt:lpwstr>
  </property>
  <property fmtid="{D5CDD505-2E9C-101B-9397-08002B2CF9AE}" pid="3" name="Order">
    <vt:r8>46900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MediaServiceImageTags">
    <vt:lpwstr/>
  </property>
</Properties>
</file>